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9"/>
  </p:notesMasterIdLst>
  <p:handoutMasterIdLst>
    <p:handoutMasterId r:id="rId100"/>
  </p:handoutMasterIdLst>
  <p:sldIdLst>
    <p:sldId id="256" r:id="rId2"/>
    <p:sldId id="257" r:id="rId3"/>
    <p:sldId id="348" r:id="rId4"/>
    <p:sldId id="262" r:id="rId5"/>
    <p:sldId id="291" r:id="rId6"/>
    <p:sldId id="261" r:id="rId7"/>
    <p:sldId id="260" r:id="rId8"/>
    <p:sldId id="321" r:id="rId9"/>
    <p:sldId id="270" r:id="rId10"/>
    <p:sldId id="293" r:id="rId11"/>
    <p:sldId id="294" r:id="rId12"/>
    <p:sldId id="295" r:id="rId13"/>
    <p:sldId id="296" r:id="rId14"/>
    <p:sldId id="297" r:id="rId15"/>
    <p:sldId id="298" r:id="rId16"/>
    <p:sldId id="299" r:id="rId17"/>
    <p:sldId id="367" r:id="rId18"/>
    <p:sldId id="263" r:id="rId19"/>
    <p:sldId id="344" r:id="rId20"/>
    <p:sldId id="351" r:id="rId21"/>
    <p:sldId id="345" r:id="rId22"/>
    <p:sldId id="346" r:id="rId23"/>
    <p:sldId id="292" r:id="rId24"/>
    <p:sldId id="265" r:id="rId25"/>
    <p:sldId id="268" r:id="rId26"/>
    <p:sldId id="301" r:id="rId27"/>
    <p:sldId id="273" r:id="rId28"/>
    <p:sldId id="274" r:id="rId29"/>
    <p:sldId id="333" r:id="rId30"/>
    <p:sldId id="341" r:id="rId31"/>
    <p:sldId id="337" r:id="rId32"/>
    <p:sldId id="334" r:id="rId33"/>
    <p:sldId id="338" r:id="rId34"/>
    <p:sldId id="339" r:id="rId35"/>
    <p:sldId id="340" r:id="rId36"/>
    <p:sldId id="302" r:id="rId37"/>
    <p:sldId id="287" r:id="rId38"/>
    <p:sldId id="355" r:id="rId39"/>
    <p:sldId id="288" r:id="rId40"/>
    <p:sldId id="352" r:id="rId41"/>
    <p:sldId id="303" r:id="rId42"/>
    <p:sldId id="354" r:id="rId43"/>
    <p:sldId id="289" r:id="rId44"/>
    <p:sldId id="304" r:id="rId45"/>
    <p:sldId id="259" r:id="rId46"/>
    <p:sldId id="305" r:id="rId47"/>
    <p:sldId id="308" r:id="rId48"/>
    <p:sldId id="309" r:id="rId49"/>
    <p:sldId id="311" r:id="rId50"/>
    <p:sldId id="312" r:id="rId51"/>
    <p:sldId id="313" r:id="rId52"/>
    <p:sldId id="314" r:id="rId53"/>
    <p:sldId id="315" r:id="rId54"/>
    <p:sldId id="316" r:id="rId55"/>
    <p:sldId id="335" r:id="rId56"/>
    <p:sldId id="336" r:id="rId57"/>
    <p:sldId id="319" r:id="rId58"/>
    <p:sldId id="277" r:id="rId59"/>
    <p:sldId id="342" r:id="rId60"/>
    <p:sldId id="343" r:id="rId61"/>
    <p:sldId id="365" r:id="rId62"/>
    <p:sldId id="366" r:id="rId63"/>
    <p:sldId id="356" r:id="rId64"/>
    <p:sldId id="357" r:id="rId65"/>
    <p:sldId id="320" r:id="rId66"/>
    <p:sldId id="322" r:id="rId67"/>
    <p:sldId id="323" r:id="rId68"/>
    <p:sldId id="324" r:id="rId69"/>
    <p:sldId id="325" r:id="rId70"/>
    <p:sldId id="326" r:id="rId71"/>
    <p:sldId id="327" r:id="rId72"/>
    <p:sldId id="328" r:id="rId73"/>
    <p:sldId id="329" r:id="rId74"/>
    <p:sldId id="330" r:id="rId75"/>
    <p:sldId id="347" r:id="rId76"/>
    <p:sldId id="358" r:id="rId77"/>
    <p:sldId id="359" r:id="rId78"/>
    <p:sldId id="360" r:id="rId79"/>
    <p:sldId id="361" r:id="rId80"/>
    <p:sldId id="362" r:id="rId81"/>
    <p:sldId id="363" r:id="rId82"/>
    <p:sldId id="369" r:id="rId83"/>
    <p:sldId id="370" r:id="rId84"/>
    <p:sldId id="368" r:id="rId85"/>
    <p:sldId id="371" r:id="rId86"/>
    <p:sldId id="372" r:id="rId87"/>
    <p:sldId id="373" r:id="rId88"/>
    <p:sldId id="374" r:id="rId89"/>
    <p:sldId id="375" r:id="rId90"/>
    <p:sldId id="376" r:id="rId91"/>
    <p:sldId id="377" r:id="rId92"/>
    <p:sldId id="378" r:id="rId93"/>
    <p:sldId id="379" r:id="rId94"/>
    <p:sldId id="380" r:id="rId95"/>
    <p:sldId id="381" r:id="rId96"/>
    <p:sldId id="382" r:id="rId97"/>
    <p:sldId id="332" r:id="rId98"/>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2B35"/>
    <a:srgbClr val="205340"/>
    <a:srgbClr val="E0CC9F"/>
    <a:srgbClr val="C2964D"/>
    <a:srgbClr val="396559"/>
    <a:srgbClr val="1C3014"/>
    <a:srgbClr val="C4C4A3"/>
    <a:srgbClr val="8400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85"/>
    <p:restoredTop sz="95946"/>
  </p:normalViewPr>
  <p:slideViewPr>
    <p:cSldViewPr snapToGrid="0" snapToObjects="1">
      <p:cViewPr varScale="1">
        <p:scale>
          <a:sx n="110" d="100"/>
          <a:sy n="110" d="100"/>
        </p:scale>
        <p:origin x="448" y="184"/>
      </p:cViewPr>
      <p:guideLst/>
    </p:cSldViewPr>
  </p:slideViewPr>
  <p:outlineViewPr>
    <p:cViewPr>
      <p:scale>
        <a:sx n="90" d="100"/>
        <a:sy n="90" d="100"/>
      </p:scale>
      <p:origin x="0" y="0"/>
    </p:cViewPr>
  </p:outlineViewPr>
  <p:notesTextViewPr>
    <p:cViewPr>
      <p:scale>
        <a:sx n="1" d="1"/>
        <a:sy n="1" d="1"/>
      </p:scale>
      <p:origin x="0" y="0"/>
    </p:cViewPr>
  </p:notesTextViewPr>
  <p:sorterViewPr>
    <p:cViewPr>
      <p:scale>
        <a:sx n="95" d="100"/>
        <a:sy n="95" d="100"/>
      </p:scale>
      <p:origin x="0" y="0"/>
    </p:cViewPr>
  </p:sorterViewPr>
  <p:notesViewPr>
    <p:cSldViewPr snapToGrid="0" snapToObjects="1">
      <p:cViewPr varScale="1">
        <p:scale>
          <a:sx n="87" d="100"/>
          <a:sy n="87" d="100"/>
        </p:scale>
        <p:origin x="3904"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14BC80-C295-4D5E-93AF-9D34A1465C88}" type="doc">
      <dgm:prSet loTypeId="urn:microsoft.com/office/officeart/2008/layout/PictureStrips" loCatId="list" qsTypeId="urn:microsoft.com/office/officeart/2005/8/quickstyle/simple1" qsCatId="simple" csTypeId="urn:microsoft.com/office/officeart/2005/8/colors/colorful1" csCatId="colorful" phldr="1"/>
      <dgm:spPr/>
      <dgm:t>
        <a:bodyPr/>
        <a:lstStyle/>
        <a:p>
          <a:endParaRPr lang="es-MX"/>
        </a:p>
      </dgm:t>
    </dgm:pt>
    <dgm:pt modelId="{67AAF4B2-FEA3-4AF8-BA4D-F863BF35E952}">
      <dgm:prSet phldrT="[Texto]" custT="1"/>
      <dgm:spPr/>
      <dgm:t>
        <a:bodyPr/>
        <a:lstStyle/>
        <a:p>
          <a:pPr algn="ctr"/>
          <a:r>
            <a:rPr lang="es-MX" sz="2800" dirty="0"/>
            <a:t>F5</a:t>
          </a:r>
        </a:p>
      </dgm:t>
    </dgm:pt>
    <dgm:pt modelId="{F6CAF607-73C1-4ED2-B72E-55D544E5D4D7}" type="parTrans" cxnId="{1B5F6265-79AE-40EF-93DC-36A1473E9C17}">
      <dgm:prSet/>
      <dgm:spPr/>
      <dgm:t>
        <a:bodyPr/>
        <a:lstStyle/>
        <a:p>
          <a:endParaRPr lang="es-MX"/>
        </a:p>
      </dgm:t>
    </dgm:pt>
    <dgm:pt modelId="{360A2A9B-3DEA-46DF-8D18-094880439328}" type="sibTrans" cxnId="{1B5F6265-79AE-40EF-93DC-36A1473E9C17}">
      <dgm:prSet/>
      <dgm:spPr/>
      <dgm:t>
        <a:bodyPr/>
        <a:lstStyle/>
        <a:p>
          <a:endParaRPr lang="es-MX"/>
        </a:p>
      </dgm:t>
    </dgm:pt>
    <dgm:pt modelId="{A1A8075A-9DF9-4E68-AAFA-B29C01885E16}">
      <dgm:prSet phldrT="[Texto]" custT="1"/>
      <dgm:spPr/>
      <dgm:t>
        <a:bodyPr/>
        <a:lstStyle/>
        <a:p>
          <a:pPr algn="ctr"/>
          <a:r>
            <a:rPr lang="es-MX" sz="1600" dirty="0"/>
            <a:t>CF-01</a:t>
          </a:r>
        </a:p>
      </dgm:t>
    </dgm:pt>
    <dgm:pt modelId="{03A297B1-EE54-4680-9D2F-3F03BEC54298}" type="parTrans" cxnId="{337CF82F-92FE-4B5F-929C-FDB37F4774B7}">
      <dgm:prSet/>
      <dgm:spPr/>
      <dgm:t>
        <a:bodyPr/>
        <a:lstStyle/>
        <a:p>
          <a:endParaRPr lang="es-MX"/>
        </a:p>
      </dgm:t>
    </dgm:pt>
    <dgm:pt modelId="{9099CF39-6A8F-433B-8692-6A15028FEBDD}" type="sibTrans" cxnId="{337CF82F-92FE-4B5F-929C-FDB37F4774B7}">
      <dgm:prSet/>
      <dgm:spPr/>
      <dgm:t>
        <a:bodyPr/>
        <a:lstStyle/>
        <a:p>
          <a:endParaRPr lang="es-MX"/>
        </a:p>
      </dgm:t>
    </dgm:pt>
    <dgm:pt modelId="{3B278A56-33EA-4D8E-ABB5-48880F17F574}">
      <dgm:prSet phldrT="[Texto]" custT="1"/>
      <dgm:spPr/>
      <dgm:t>
        <a:bodyPr/>
        <a:lstStyle/>
        <a:p>
          <a:pPr algn="ctr"/>
          <a:r>
            <a:rPr lang="es-MX" sz="2800" dirty="0"/>
            <a:t>F7</a:t>
          </a:r>
        </a:p>
      </dgm:t>
    </dgm:pt>
    <dgm:pt modelId="{6BBDBFA8-87B1-4290-AFE2-890229D3D400}" type="parTrans" cxnId="{9869E4BA-B1DC-4775-BAC3-02A199067EC1}">
      <dgm:prSet/>
      <dgm:spPr/>
      <dgm:t>
        <a:bodyPr/>
        <a:lstStyle/>
        <a:p>
          <a:endParaRPr lang="es-MX"/>
        </a:p>
      </dgm:t>
    </dgm:pt>
    <dgm:pt modelId="{CBE5526C-44A1-4E7A-91AD-A5981B0D6C62}" type="sibTrans" cxnId="{9869E4BA-B1DC-4775-BAC3-02A199067EC1}">
      <dgm:prSet/>
      <dgm:spPr/>
      <dgm:t>
        <a:bodyPr/>
        <a:lstStyle/>
        <a:p>
          <a:endParaRPr lang="es-MX"/>
        </a:p>
      </dgm:t>
    </dgm:pt>
    <dgm:pt modelId="{9566A86E-BCBC-461B-9DE0-2BC9B537707F}">
      <dgm:prSet phldrT="[Texto]"/>
      <dgm:spPr/>
      <dgm:t>
        <a:bodyPr/>
        <a:lstStyle/>
        <a:p>
          <a:pPr algn="ctr"/>
          <a:r>
            <a:rPr lang="es-MX" sz="1700" dirty="0"/>
            <a:t>CF-03</a:t>
          </a:r>
        </a:p>
        <a:p>
          <a:pPr algn="ctr"/>
          <a:r>
            <a:rPr lang="es-MX" sz="1700" dirty="0"/>
            <a:t>Arroyo sin nombre, afluente de la Laguna de Bacalar</a:t>
          </a:r>
        </a:p>
      </dgm:t>
    </dgm:pt>
    <dgm:pt modelId="{61821961-569A-41A4-9BFB-ADE94D09EBEB}" type="parTrans" cxnId="{7AD792C6-84DB-4E2E-A00B-1CD2D19ECAE7}">
      <dgm:prSet/>
      <dgm:spPr/>
      <dgm:t>
        <a:bodyPr/>
        <a:lstStyle/>
        <a:p>
          <a:endParaRPr lang="es-MX"/>
        </a:p>
      </dgm:t>
    </dgm:pt>
    <dgm:pt modelId="{E076E25A-E512-4746-8873-6035E1B907BF}" type="sibTrans" cxnId="{7AD792C6-84DB-4E2E-A00B-1CD2D19ECAE7}">
      <dgm:prSet/>
      <dgm:spPr/>
      <dgm:t>
        <a:bodyPr/>
        <a:lstStyle/>
        <a:p>
          <a:endParaRPr lang="es-MX"/>
        </a:p>
      </dgm:t>
    </dgm:pt>
    <dgm:pt modelId="{35693B6A-E0D9-402E-9C5C-774D41DD1A74}">
      <dgm:prSet custT="1"/>
      <dgm:spPr/>
      <dgm:t>
        <a:bodyPr/>
        <a:lstStyle/>
        <a:p>
          <a:pPr algn="ctr"/>
          <a:r>
            <a:rPr lang="es-MX" sz="2800" dirty="0"/>
            <a:t>F6</a:t>
          </a:r>
        </a:p>
      </dgm:t>
    </dgm:pt>
    <dgm:pt modelId="{C17D0B4A-EABD-4631-A90A-D98D43EFC949}" type="parTrans" cxnId="{C82373D6-14CB-4618-8EDA-8593BDED36B1}">
      <dgm:prSet/>
      <dgm:spPr/>
      <dgm:t>
        <a:bodyPr/>
        <a:lstStyle/>
        <a:p>
          <a:endParaRPr lang="es-MX"/>
        </a:p>
      </dgm:t>
    </dgm:pt>
    <dgm:pt modelId="{329CBBC9-17E5-4B35-80FB-256B42A02B70}" type="sibTrans" cxnId="{C82373D6-14CB-4618-8EDA-8593BDED36B1}">
      <dgm:prSet/>
      <dgm:spPr/>
      <dgm:t>
        <a:bodyPr/>
        <a:lstStyle/>
        <a:p>
          <a:endParaRPr lang="es-MX"/>
        </a:p>
      </dgm:t>
    </dgm:pt>
    <dgm:pt modelId="{D1524BBD-CAB1-4567-BA7A-7B8978FD7316}">
      <dgm:prSet/>
      <dgm:spPr/>
      <dgm:t>
        <a:bodyPr/>
        <a:lstStyle/>
        <a:p>
          <a:pPr algn="ctr"/>
          <a:r>
            <a:rPr lang="es-MX" sz="1700" dirty="0"/>
            <a:t>CF-02</a:t>
          </a:r>
        </a:p>
        <a:p>
          <a:pPr algn="ctr"/>
          <a:r>
            <a:rPr lang="es-MX" sz="1700" dirty="0"/>
            <a:t>Lagunas Los Conejos y Guadalupe</a:t>
          </a:r>
        </a:p>
      </dgm:t>
    </dgm:pt>
    <dgm:pt modelId="{69C1AE82-2A54-4935-BE7D-33ABA8950944}" type="parTrans" cxnId="{0CBCB966-6539-4FDC-880E-46C5AB50F58A}">
      <dgm:prSet/>
      <dgm:spPr/>
      <dgm:t>
        <a:bodyPr/>
        <a:lstStyle/>
        <a:p>
          <a:endParaRPr lang="es-MX"/>
        </a:p>
      </dgm:t>
    </dgm:pt>
    <dgm:pt modelId="{12F4F894-A33C-45F8-B3EA-398E7CCFCDB0}" type="sibTrans" cxnId="{0CBCB966-6539-4FDC-880E-46C5AB50F58A}">
      <dgm:prSet/>
      <dgm:spPr/>
      <dgm:t>
        <a:bodyPr/>
        <a:lstStyle/>
        <a:p>
          <a:endParaRPr lang="es-MX"/>
        </a:p>
      </dgm:t>
    </dgm:pt>
    <dgm:pt modelId="{AC1D94DA-74F9-49DC-8C05-359893217EA2}">
      <dgm:prSet phldrT="[Texto]" custT="1"/>
      <dgm:spPr/>
      <dgm:t>
        <a:bodyPr/>
        <a:lstStyle/>
        <a:p>
          <a:pPr algn="ctr"/>
          <a:r>
            <a:rPr lang="es-MX" sz="1600" dirty="0"/>
            <a:t>Laguna El Cafetal y la Laguna de Bacalar </a:t>
          </a:r>
        </a:p>
      </dgm:t>
    </dgm:pt>
    <dgm:pt modelId="{3F341974-6E3F-4466-9E46-AD5DEA0E2875}" type="parTrans" cxnId="{8EC69BFC-8FEB-4E61-A9BC-342AC030ACBD}">
      <dgm:prSet/>
      <dgm:spPr/>
      <dgm:t>
        <a:bodyPr/>
        <a:lstStyle/>
        <a:p>
          <a:endParaRPr lang="en-US"/>
        </a:p>
      </dgm:t>
    </dgm:pt>
    <dgm:pt modelId="{6F8BFD26-0AFD-4B23-A5EB-8F60A54D5542}" type="sibTrans" cxnId="{8EC69BFC-8FEB-4E61-A9BC-342AC030ACBD}">
      <dgm:prSet/>
      <dgm:spPr/>
      <dgm:t>
        <a:bodyPr/>
        <a:lstStyle/>
        <a:p>
          <a:endParaRPr lang="en-US"/>
        </a:p>
      </dgm:t>
    </dgm:pt>
    <dgm:pt modelId="{BE7A30B2-516D-44B6-B1C2-A55E79084E0E}" type="pres">
      <dgm:prSet presAssocID="{D314BC80-C295-4D5E-93AF-9D34A1465C88}" presName="Name0" presStyleCnt="0">
        <dgm:presLayoutVars>
          <dgm:dir/>
          <dgm:resizeHandles val="exact"/>
        </dgm:presLayoutVars>
      </dgm:prSet>
      <dgm:spPr/>
    </dgm:pt>
    <dgm:pt modelId="{D09B2D0F-AC0F-42A7-A10D-DBB89A266CAA}" type="pres">
      <dgm:prSet presAssocID="{67AAF4B2-FEA3-4AF8-BA4D-F863BF35E952}" presName="composite" presStyleCnt="0"/>
      <dgm:spPr/>
    </dgm:pt>
    <dgm:pt modelId="{E9CFF603-A9BE-46D3-946A-C8A59FB8412E}" type="pres">
      <dgm:prSet presAssocID="{67AAF4B2-FEA3-4AF8-BA4D-F863BF35E952}" presName="rect1" presStyleLbl="trAlignAcc1" presStyleIdx="0" presStyleCnt="3" custScaleX="106561" custScaleY="164417" custLinFactNeighborX="62834" custLinFactNeighborY="-12692">
        <dgm:presLayoutVars>
          <dgm:bulletEnabled val="1"/>
        </dgm:presLayoutVars>
      </dgm:prSet>
      <dgm:spPr/>
    </dgm:pt>
    <dgm:pt modelId="{D0F74BC7-A0B9-46C0-A04E-E79AF2BB1E63}" type="pres">
      <dgm:prSet presAssocID="{67AAF4B2-FEA3-4AF8-BA4D-F863BF35E952}" presName="rect2" presStyleLbl="fgImgPlace1" presStyleIdx="0" presStyleCnt="3" custScaleX="263633" custScaleY="134601" custLinFactNeighborX="-95359" custLinFactNeighborY="6409"/>
      <dgm:spPr/>
    </dgm:pt>
    <dgm:pt modelId="{88E7AE88-FDED-4F9D-95D2-EF4DDBE70553}" type="pres">
      <dgm:prSet presAssocID="{360A2A9B-3DEA-46DF-8D18-094880439328}" presName="sibTrans" presStyleCnt="0"/>
      <dgm:spPr/>
    </dgm:pt>
    <dgm:pt modelId="{2646AA81-B9FC-4DEE-87F2-7BE11B1C9291}" type="pres">
      <dgm:prSet presAssocID="{35693B6A-E0D9-402E-9C5C-774D41DD1A74}" presName="composite" presStyleCnt="0"/>
      <dgm:spPr/>
    </dgm:pt>
    <dgm:pt modelId="{DCBCB260-FCEB-431C-8EF8-B2B9AD78E9DA}" type="pres">
      <dgm:prSet presAssocID="{35693B6A-E0D9-402E-9C5C-774D41DD1A74}" presName="rect1" presStyleLbl="trAlignAcc1" presStyleIdx="1" presStyleCnt="3" custScaleX="105889" custScaleY="156802" custLinFactNeighborX="62270" custLinFactNeighborY="-17489">
        <dgm:presLayoutVars>
          <dgm:bulletEnabled val="1"/>
        </dgm:presLayoutVars>
      </dgm:prSet>
      <dgm:spPr/>
    </dgm:pt>
    <dgm:pt modelId="{BC907D5D-64BF-446C-A2D2-0E4B77AABC50}" type="pres">
      <dgm:prSet presAssocID="{35693B6A-E0D9-402E-9C5C-774D41DD1A74}" presName="rect2" presStyleLbl="fgImgPlace1" presStyleIdx="1" presStyleCnt="3" custScaleX="260118" custScaleY="114662" custLinFactNeighborX="-43839" custLinFactNeighborY="6547"/>
      <dgm:spPr/>
    </dgm:pt>
    <dgm:pt modelId="{753201C4-BB03-452B-9DBF-64FED44E865D}" type="pres">
      <dgm:prSet presAssocID="{329CBBC9-17E5-4B35-80FB-256B42A02B70}" presName="sibTrans" presStyleCnt="0"/>
      <dgm:spPr/>
    </dgm:pt>
    <dgm:pt modelId="{2C9A4AC1-C6EB-4CE7-BB4D-702DAC4175F8}" type="pres">
      <dgm:prSet presAssocID="{3B278A56-33EA-4D8E-ABB5-48880F17F574}" presName="composite" presStyleCnt="0"/>
      <dgm:spPr/>
    </dgm:pt>
    <dgm:pt modelId="{9070A6F4-A015-4692-9B54-089B33ADEA31}" type="pres">
      <dgm:prSet presAssocID="{3B278A56-33EA-4D8E-ABB5-48880F17F574}" presName="rect1" presStyleLbl="trAlignAcc1" presStyleIdx="2" presStyleCnt="3" custScaleX="105785" custScaleY="170335" custLinFactNeighborX="62986" custLinFactNeighborY="-13934">
        <dgm:presLayoutVars>
          <dgm:bulletEnabled val="1"/>
        </dgm:presLayoutVars>
      </dgm:prSet>
      <dgm:spPr/>
    </dgm:pt>
    <dgm:pt modelId="{834E69E2-CC34-43FD-81A5-0898A595B39A}" type="pres">
      <dgm:prSet presAssocID="{3B278A56-33EA-4D8E-ABB5-48880F17F574}" presName="rect2" presStyleLbl="fgImgPlace1" presStyleIdx="2" presStyleCnt="3" custScaleX="257122" custScaleY="147541" custLinFactNeighborX="-25585" custLinFactNeighborY="13042"/>
      <dgm:spPr/>
    </dgm:pt>
  </dgm:ptLst>
  <dgm:cxnLst>
    <dgm:cxn modelId="{80804F02-5D88-4EE1-AD7D-ED5422548A5C}" type="presOf" srcId="{67AAF4B2-FEA3-4AF8-BA4D-F863BF35E952}" destId="{E9CFF603-A9BE-46D3-946A-C8A59FB8412E}" srcOrd="0" destOrd="0" presId="urn:microsoft.com/office/officeart/2008/layout/PictureStrips"/>
    <dgm:cxn modelId="{A5E3110E-D274-4421-8CE7-535F1DDFA44B}" type="presOf" srcId="{35693B6A-E0D9-402E-9C5C-774D41DD1A74}" destId="{DCBCB260-FCEB-431C-8EF8-B2B9AD78E9DA}" srcOrd="0" destOrd="0" presId="urn:microsoft.com/office/officeart/2008/layout/PictureStrips"/>
    <dgm:cxn modelId="{337CF82F-92FE-4B5F-929C-FDB37F4774B7}" srcId="{67AAF4B2-FEA3-4AF8-BA4D-F863BF35E952}" destId="{A1A8075A-9DF9-4E68-AAFA-B29C01885E16}" srcOrd="0" destOrd="0" parTransId="{03A297B1-EE54-4680-9D2F-3F03BEC54298}" sibTransId="{9099CF39-6A8F-433B-8692-6A15028FEBDD}"/>
    <dgm:cxn modelId="{CC6A3743-0EC5-403F-9BC7-3855E6D1E1C4}" type="presOf" srcId="{AC1D94DA-74F9-49DC-8C05-359893217EA2}" destId="{E9CFF603-A9BE-46D3-946A-C8A59FB8412E}" srcOrd="0" destOrd="2" presId="urn:microsoft.com/office/officeart/2008/layout/PictureStrips"/>
    <dgm:cxn modelId="{1B5F6265-79AE-40EF-93DC-36A1473E9C17}" srcId="{D314BC80-C295-4D5E-93AF-9D34A1465C88}" destId="{67AAF4B2-FEA3-4AF8-BA4D-F863BF35E952}" srcOrd="0" destOrd="0" parTransId="{F6CAF607-73C1-4ED2-B72E-55D544E5D4D7}" sibTransId="{360A2A9B-3DEA-46DF-8D18-094880439328}"/>
    <dgm:cxn modelId="{0CBCB966-6539-4FDC-880E-46C5AB50F58A}" srcId="{35693B6A-E0D9-402E-9C5C-774D41DD1A74}" destId="{D1524BBD-CAB1-4567-BA7A-7B8978FD7316}" srcOrd="0" destOrd="0" parTransId="{69C1AE82-2A54-4935-BE7D-33ABA8950944}" sibTransId="{12F4F894-A33C-45F8-B3EA-398E7CCFCDB0}"/>
    <dgm:cxn modelId="{33652296-D33C-4201-9AE3-49DA84F9C439}" type="presOf" srcId="{3B278A56-33EA-4D8E-ABB5-48880F17F574}" destId="{9070A6F4-A015-4692-9B54-089B33ADEA31}" srcOrd="0" destOrd="0" presId="urn:microsoft.com/office/officeart/2008/layout/PictureStrips"/>
    <dgm:cxn modelId="{9869E4BA-B1DC-4775-BAC3-02A199067EC1}" srcId="{D314BC80-C295-4D5E-93AF-9D34A1465C88}" destId="{3B278A56-33EA-4D8E-ABB5-48880F17F574}" srcOrd="2" destOrd="0" parTransId="{6BBDBFA8-87B1-4290-AFE2-890229D3D400}" sibTransId="{CBE5526C-44A1-4E7A-91AD-A5981B0D6C62}"/>
    <dgm:cxn modelId="{7AD792C6-84DB-4E2E-A00B-1CD2D19ECAE7}" srcId="{3B278A56-33EA-4D8E-ABB5-48880F17F574}" destId="{9566A86E-BCBC-461B-9DE0-2BC9B537707F}" srcOrd="0" destOrd="0" parTransId="{61821961-569A-41A4-9BFB-ADE94D09EBEB}" sibTransId="{E076E25A-E512-4746-8873-6035E1B907BF}"/>
    <dgm:cxn modelId="{9CA7B6CC-3375-45EF-A648-F3CEE56087A5}" type="presOf" srcId="{D1524BBD-CAB1-4567-BA7A-7B8978FD7316}" destId="{DCBCB260-FCEB-431C-8EF8-B2B9AD78E9DA}" srcOrd="0" destOrd="1" presId="urn:microsoft.com/office/officeart/2008/layout/PictureStrips"/>
    <dgm:cxn modelId="{11CBBCD1-AA78-4A03-A3CC-BA8614E5B17C}" type="presOf" srcId="{D314BC80-C295-4D5E-93AF-9D34A1465C88}" destId="{BE7A30B2-516D-44B6-B1C2-A55E79084E0E}" srcOrd="0" destOrd="0" presId="urn:microsoft.com/office/officeart/2008/layout/PictureStrips"/>
    <dgm:cxn modelId="{599159D5-3C21-4D2D-A6B0-13319630A0B9}" type="presOf" srcId="{9566A86E-BCBC-461B-9DE0-2BC9B537707F}" destId="{9070A6F4-A015-4692-9B54-089B33ADEA31}" srcOrd="0" destOrd="1" presId="urn:microsoft.com/office/officeart/2008/layout/PictureStrips"/>
    <dgm:cxn modelId="{C82373D6-14CB-4618-8EDA-8593BDED36B1}" srcId="{D314BC80-C295-4D5E-93AF-9D34A1465C88}" destId="{35693B6A-E0D9-402E-9C5C-774D41DD1A74}" srcOrd="1" destOrd="0" parTransId="{C17D0B4A-EABD-4631-A90A-D98D43EFC949}" sibTransId="{329CBBC9-17E5-4B35-80FB-256B42A02B70}"/>
    <dgm:cxn modelId="{CE0087E0-8870-4D0B-B1D1-BBAA036C2147}" type="presOf" srcId="{A1A8075A-9DF9-4E68-AAFA-B29C01885E16}" destId="{E9CFF603-A9BE-46D3-946A-C8A59FB8412E}" srcOrd="0" destOrd="1" presId="urn:microsoft.com/office/officeart/2008/layout/PictureStrips"/>
    <dgm:cxn modelId="{8EC69BFC-8FEB-4E61-A9BC-342AC030ACBD}" srcId="{67AAF4B2-FEA3-4AF8-BA4D-F863BF35E952}" destId="{AC1D94DA-74F9-49DC-8C05-359893217EA2}" srcOrd="1" destOrd="0" parTransId="{3F341974-6E3F-4466-9E46-AD5DEA0E2875}" sibTransId="{6F8BFD26-0AFD-4B23-A5EB-8F60A54D5542}"/>
    <dgm:cxn modelId="{00AC2170-CADF-4104-937A-DD048C6F3DB7}" type="presParOf" srcId="{BE7A30B2-516D-44B6-B1C2-A55E79084E0E}" destId="{D09B2D0F-AC0F-42A7-A10D-DBB89A266CAA}" srcOrd="0" destOrd="0" presId="urn:microsoft.com/office/officeart/2008/layout/PictureStrips"/>
    <dgm:cxn modelId="{AE399C53-C1AD-4CD8-998B-DA094DA7574A}" type="presParOf" srcId="{D09B2D0F-AC0F-42A7-A10D-DBB89A266CAA}" destId="{E9CFF603-A9BE-46D3-946A-C8A59FB8412E}" srcOrd="0" destOrd="0" presId="urn:microsoft.com/office/officeart/2008/layout/PictureStrips"/>
    <dgm:cxn modelId="{C893A387-5342-4135-8699-A447CB86C2F0}" type="presParOf" srcId="{D09B2D0F-AC0F-42A7-A10D-DBB89A266CAA}" destId="{D0F74BC7-A0B9-46C0-A04E-E79AF2BB1E63}" srcOrd="1" destOrd="0" presId="urn:microsoft.com/office/officeart/2008/layout/PictureStrips"/>
    <dgm:cxn modelId="{DBEECC31-4A25-4D86-B3FA-06E070B2909A}" type="presParOf" srcId="{BE7A30B2-516D-44B6-B1C2-A55E79084E0E}" destId="{88E7AE88-FDED-4F9D-95D2-EF4DDBE70553}" srcOrd="1" destOrd="0" presId="urn:microsoft.com/office/officeart/2008/layout/PictureStrips"/>
    <dgm:cxn modelId="{B43380C9-BF01-48A7-8D68-4461EF25A150}" type="presParOf" srcId="{BE7A30B2-516D-44B6-B1C2-A55E79084E0E}" destId="{2646AA81-B9FC-4DEE-87F2-7BE11B1C9291}" srcOrd="2" destOrd="0" presId="urn:microsoft.com/office/officeart/2008/layout/PictureStrips"/>
    <dgm:cxn modelId="{4AA6BCC4-0A04-4A85-902A-71576915FAEC}" type="presParOf" srcId="{2646AA81-B9FC-4DEE-87F2-7BE11B1C9291}" destId="{DCBCB260-FCEB-431C-8EF8-B2B9AD78E9DA}" srcOrd="0" destOrd="0" presId="urn:microsoft.com/office/officeart/2008/layout/PictureStrips"/>
    <dgm:cxn modelId="{B0688FBB-85B2-49D5-BCFF-45E1C4EB4A78}" type="presParOf" srcId="{2646AA81-B9FC-4DEE-87F2-7BE11B1C9291}" destId="{BC907D5D-64BF-446C-A2D2-0E4B77AABC50}" srcOrd="1" destOrd="0" presId="urn:microsoft.com/office/officeart/2008/layout/PictureStrips"/>
    <dgm:cxn modelId="{86079F7E-9C7C-4767-BABC-212B1D783031}" type="presParOf" srcId="{BE7A30B2-516D-44B6-B1C2-A55E79084E0E}" destId="{753201C4-BB03-452B-9DBF-64FED44E865D}" srcOrd="3" destOrd="0" presId="urn:microsoft.com/office/officeart/2008/layout/PictureStrips"/>
    <dgm:cxn modelId="{D7A97C72-7A27-436E-BE55-08A54AC06472}" type="presParOf" srcId="{BE7A30B2-516D-44B6-B1C2-A55E79084E0E}" destId="{2C9A4AC1-C6EB-4CE7-BB4D-702DAC4175F8}" srcOrd="4" destOrd="0" presId="urn:microsoft.com/office/officeart/2008/layout/PictureStrips"/>
    <dgm:cxn modelId="{DEE7CE08-F837-46AD-8914-FB153DFA2B6B}" type="presParOf" srcId="{2C9A4AC1-C6EB-4CE7-BB4D-702DAC4175F8}" destId="{9070A6F4-A015-4692-9B54-089B33ADEA31}" srcOrd="0" destOrd="0" presId="urn:microsoft.com/office/officeart/2008/layout/PictureStrips"/>
    <dgm:cxn modelId="{9FBE4D6B-A63A-424E-B4E8-A568D57B305E}" type="presParOf" srcId="{2C9A4AC1-C6EB-4CE7-BB4D-702DAC4175F8}" destId="{834E69E2-CC34-43FD-81A5-0898A595B39A}" srcOrd="1" destOrd="0" presId="urn:microsoft.com/office/officeart/2008/layout/PictureStrips"/>
  </dgm:cxnLst>
  <dgm:bg>
    <a:no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CFF603-A9BE-46D3-946A-C8A59FB8412E}">
      <dsp:nvSpPr>
        <dsp:cNvPr id="0" name=""/>
        <dsp:cNvSpPr/>
      </dsp:nvSpPr>
      <dsp:spPr>
        <a:xfrm>
          <a:off x="3463803" y="25463"/>
          <a:ext cx="3301650" cy="159195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5821" tIns="106680" rIns="106680" bIns="106680" numCol="1" spcCol="1270" anchor="t" anchorCtr="0">
          <a:noAutofit/>
        </a:bodyPr>
        <a:lstStyle/>
        <a:p>
          <a:pPr marL="0" lvl="0" indent="0" algn="ctr" defTabSz="1244600">
            <a:lnSpc>
              <a:spcPct val="90000"/>
            </a:lnSpc>
            <a:spcBef>
              <a:spcPct val="0"/>
            </a:spcBef>
            <a:spcAft>
              <a:spcPct val="35000"/>
            </a:spcAft>
            <a:buNone/>
          </a:pPr>
          <a:r>
            <a:rPr lang="es-MX" sz="2800" kern="1200" dirty="0"/>
            <a:t>F5</a:t>
          </a:r>
        </a:p>
        <a:p>
          <a:pPr marL="171450" lvl="1" indent="-171450" algn="ctr" defTabSz="711200">
            <a:lnSpc>
              <a:spcPct val="90000"/>
            </a:lnSpc>
            <a:spcBef>
              <a:spcPct val="0"/>
            </a:spcBef>
            <a:spcAft>
              <a:spcPct val="15000"/>
            </a:spcAft>
            <a:buChar char="•"/>
          </a:pPr>
          <a:r>
            <a:rPr lang="es-MX" sz="1600" kern="1200" dirty="0"/>
            <a:t>CF-01</a:t>
          </a:r>
        </a:p>
        <a:p>
          <a:pPr marL="171450" lvl="1" indent="-171450" algn="ctr" defTabSz="711200">
            <a:lnSpc>
              <a:spcPct val="90000"/>
            </a:lnSpc>
            <a:spcBef>
              <a:spcPct val="0"/>
            </a:spcBef>
            <a:spcAft>
              <a:spcPct val="15000"/>
            </a:spcAft>
            <a:buChar char="•"/>
          </a:pPr>
          <a:r>
            <a:rPr lang="es-MX" sz="1600" kern="1200" dirty="0"/>
            <a:t>Laguna El Cafetal y la Laguna de Bacalar </a:t>
          </a:r>
        </a:p>
      </dsp:txBody>
      <dsp:txXfrm>
        <a:off x="3463803" y="25463"/>
        <a:ext cx="3301650" cy="1591950"/>
      </dsp:txXfrm>
    </dsp:sp>
    <dsp:sp modelId="{D0F74BC7-A0B9-46C0-A04E-E79AF2BB1E63}">
      <dsp:nvSpPr>
        <dsp:cNvPr id="0" name=""/>
        <dsp:cNvSpPr/>
      </dsp:nvSpPr>
      <dsp:spPr>
        <a:xfrm>
          <a:off x="794598" y="209622"/>
          <a:ext cx="1786819" cy="1368423"/>
        </a:xfrm>
        <a:prstGeom prst="rect">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BCB260-FCEB-431C-8EF8-B2B9AD78E9DA}">
      <dsp:nvSpPr>
        <dsp:cNvPr id="0" name=""/>
        <dsp:cNvSpPr/>
      </dsp:nvSpPr>
      <dsp:spPr>
        <a:xfrm>
          <a:off x="3484624" y="1681776"/>
          <a:ext cx="3280829" cy="151821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5821" tIns="106680" rIns="106680" bIns="106680" numCol="1" spcCol="1270" anchor="t" anchorCtr="0">
          <a:noAutofit/>
        </a:bodyPr>
        <a:lstStyle/>
        <a:p>
          <a:pPr marL="0" lvl="0" indent="0" algn="ctr" defTabSz="1244600">
            <a:lnSpc>
              <a:spcPct val="90000"/>
            </a:lnSpc>
            <a:spcBef>
              <a:spcPct val="0"/>
            </a:spcBef>
            <a:spcAft>
              <a:spcPct val="35000"/>
            </a:spcAft>
            <a:buNone/>
          </a:pPr>
          <a:r>
            <a:rPr lang="es-MX" sz="2800" kern="1200" dirty="0"/>
            <a:t>F6</a:t>
          </a:r>
        </a:p>
        <a:p>
          <a:pPr marL="171450" lvl="1" indent="-171450" algn="ctr" defTabSz="755650">
            <a:lnSpc>
              <a:spcPct val="90000"/>
            </a:lnSpc>
            <a:spcBef>
              <a:spcPct val="0"/>
            </a:spcBef>
            <a:spcAft>
              <a:spcPct val="15000"/>
            </a:spcAft>
            <a:buChar char="•"/>
          </a:pPr>
          <a:r>
            <a:rPr lang="es-MX" sz="1700" kern="1200" dirty="0"/>
            <a:t>CF-02</a:t>
          </a:r>
        </a:p>
        <a:p>
          <a:pPr marL="171450" lvl="1" indent="-171450" algn="ctr" defTabSz="755650">
            <a:lnSpc>
              <a:spcPct val="90000"/>
            </a:lnSpc>
            <a:spcBef>
              <a:spcPct val="0"/>
            </a:spcBef>
            <a:spcAft>
              <a:spcPct val="15000"/>
            </a:spcAft>
            <a:buChar char="•"/>
          </a:pPr>
          <a:r>
            <a:rPr lang="es-MX" sz="1700" kern="1200" dirty="0"/>
            <a:t>Lagunas Los Conejos y Guadalupe</a:t>
          </a:r>
        </a:p>
      </dsp:txBody>
      <dsp:txXfrm>
        <a:off x="3484624" y="1681776"/>
        <a:ext cx="3280829" cy="1518218"/>
      </dsp:txXfrm>
    </dsp:sp>
    <dsp:sp modelId="{BC907D5D-64BF-446C-A2D2-0E4B77AABC50}">
      <dsp:nvSpPr>
        <dsp:cNvPr id="0" name=""/>
        <dsp:cNvSpPr/>
      </dsp:nvSpPr>
      <dsp:spPr>
        <a:xfrm>
          <a:off x="1154945" y="1978274"/>
          <a:ext cx="1762995" cy="1165712"/>
        </a:xfrm>
        <a:prstGeom prst="rect">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70A6F4-A015-4692-9B54-089B33ADEA31}">
      <dsp:nvSpPr>
        <dsp:cNvPr id="0" name=""/>
        <dsp:cNvSpPr/>
      </dsp:nvSpPr>
      <dsp:spPr>
        <a:xfrm>
          <a:off x="3487846" y="3386240"/>
          <a:ext cx="3277607" cy="164925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55821" tIns="106680" rIns="106680" bIns="106680" numCol="1" spcCol="1270" anchor="t" anchorCtr="0">
          <a:noAutofit/>
        </a:bodyPr>
        <a:lstStyle/>
        <a:p>
          <a:pPr marL="0" lvl="0" indent="0" algn="ctr" defTabSz="1244600">
            <a:lnSpc>
              <a:spcPct val="90000"/>
            </a:lnSpc>
            <a:spcBef>
              <a:spcPct val="0"/>
            </a:spcBef>
            <a:spcAft>
              <a:spcPct val="35000"/>
            </a:spcAft>
            <a:buNone/>
          </a:pPr>
          <a:r>
            <a:rPr lang="es-MX" sz="2800" kern="1200" dirty="0"/>
            <a:t>F7</a:t>
          </a:r>
        </a:p>
        <a:p>
          <a:pPr marL="171450" lvl="1" indent="-171450" algn="ctr" defTabSz="755650">
            <a:lnSpc>
              <a:spcPct val="90000"/>
            </a:lnSpc>
            <a:spcBef>
              <a:spcPct val="0"/>
            </a:spcBef>
            <a:spcAft>
              <a:spcPct val="15000"/>
            </a:spcAft>
            <a:buChar char="•"/>
          </a:pPr>
          <a:r>
            <a:rPr lang="es-MX" sz="1700" kern="1200" dirty="0"/>
            <a:t>CF-03</a:t>
          </a:r>
        </a:p>
        <a:p>
          <a:pPr marL="171450" lvl="1" indent="-171450" algn="ctr" defTabSz="755650">
            <a:lnSpc>
              <a:spcPct val="90000"/>
            </a:lnSpc>
            <a:spcBef>
              <a:spcPct val="0"/>
            </a:spcBef>
            <a:spcAft>
              <a:spcPct val="15000"/>
            </a:spcAft>
            <a:buChar char="•"/>
          </a:pPr>
          <a:r>
            <a:rPr lang="es-MX" sz="1700" kern="1200" dirty="0"/>
            <a:t>Arroyo sin nombre, afluente de la Laguna de Bacalar</a:t>
          </a:r>
        </a:p>
      </dsp:txBody>
      <dsp:txXfrm>
        <a:off x="3487846" y="3386240"/>
        <a:ext cx="3277607" cy="1649250"/>
      </dsp:txXfrm>
    </dsp:sp>
    <dsp:sp modelId="{834E69E2-CC34-43FD-81A5-0898A595B39A}">
      <dsp:nvSpPr>
        <dsp:cNvPr id="0" name=""/>
        <dsp:cNvSpPr/>
      </dsp:nvSpPr>
      <dsp:spPr>
        <a:xfrm>
          <a:off x="1284546" y="3612732"/>
          <a:ext cx="1742689" cy="1499977"/>
        </a:xfrm>
        <a:prstGeom prst="rect">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AAE05030-A968-EC44-ABBF-AB08E85DE3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a:extLst>
              <a:ext uri="{FF2B5EF4-FFF2-40B4-BE49-F238E27FC236}">
                <a16:creationId xmlns:a16="http://schemas.microsoft.com/office/drawing/2014/main" id="{D358C740-236C-EE40-B0E1-B6608E2E2D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8688E4-1562-AB4F-B12D-812CEACD8B4D}" type="datetimeFigureOut">
              <a:rPr lang="es-MX" smtClean="0"/>
              <a:t>08/10/22</a:t>
            </a:fld>
            <a:endParaRPr lang="es-MX"/>
          </a:p>
        </p:txBody>
      </p:sp>
      <p:sp>
        <p:nvSpPr>
          <p:cNvPr id="4" name="Marcador de pie de página 3">
            <a:extLst>
              <a:ext uri="{FF2B5EF4-FFF2-40B4-BE49-F238E27FC236}">
                <a16:creationId xmlns:a16="http://schemas.microsoft.com/office/drawing/2014/main" id="{43409871-F96B-3F46-8630-D5B45D0F158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a:extLst>
              <a:ext uri="{FF2B5EF4-FFF2-40B4-BE49-F238E27FC236}">
                <a16:creationId xmlns:a16="http://schemas.microsoft.com/office/drawing/2014/main" id="{E8B19B8D-2924-A04C-9B88-6B69AF953D6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694330-9EF9-B642-9A05-EF91D2B29FC2}" type="slidenum">
              <a:rPr lang="es-MX" smtClean="0"/>
              <a:t>‹Nº›</a:t>
            </a:fld>
            <a:endParaRPr lang="es-MX"/>
          </a:p>
        </p:txBody>
      </p:sp>
    </p:spTree>
    <p:extLst>
      <p:ext uri="{BB962C8B-B14F-4D97-AF65-F5344CB8AC3E}">
        <p14:creationId xmlns:p14="http://schemas.microsoft.com/office/powerpoint/2010/main" val="22965051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4A8DCF-B49F-BD40-8D49-E33E43EAB01D}" type="datetimeFigureOut">
              <a:rPr lang="es-MX" smtClean="0"/>
              <a:t>08/10/22</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C80369-3F28-AF47-979B-0A8B9BB806D0}" type="slidenum">
              <a:rPr lang="es-MX" smtClean="0"/>
              <a:t>‹Nº›</a:t>
            </a:fld>
            <a:endParaRPr lang="es-MX"/>
          </a:p>
        </p:txBody>
      </p:sp>
    </p:spTree>
    <p:extLst>
      <p:ext uri="{BB962C8B-B14F-4D97-AF65-F5344CB8AC3E}">
        <p14:creationId xmlns:p14="http://schemas.microsoft.com/office/powerpoint/2010/main" val="3684291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4FC80369-3F28-AF47-979B-0A8B9BB806D0}" type="slidenum">
              <a:rPr lang="es-MX" smtClean="0"/>
              <a:t>1</a:t>
            </a:fld>
            <a:endParaRPr lang="es-MX"/>
          </a:p>
        </p:txBody>
      </p:sp>
    </p:spTree>
    <p:extLst>
      <p:ext uri="{BB962C8B-B14F-4D97-AF65-F5344CB8AC3E}">
        <p14:creationId xmlns:p14="http://schemas.microsoft.com/office/powerpoint/2010/main" val="1988644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4FC80369-3F28-AF47-979B-0A8B9BB806D0}" type="slidenum">
              <a:rPr lang="es-MX" smtClean="0"/>
              <a:t>10</a:t>
            </a:fld>
            <a:endParaRPr lang="es-MX"/>
          </a:p>
        </p:txBody>
      </p:sp>
    </p:spTree>
    <p:extLst>
      <p:ext uri="{BB962C8B-B14F-4D97-AF65-F5344CB8AC3E}">
        <p14:creationId xmlns:p14="http://schemas.microsoft.com/office/powerpoint/2010/main" val="322049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4FC80369-3F28-AF47-979B-0A8B9BB806D0}" type="slidenum">
              <a:rPr lang="es-MX" smtClean="0"/>
              <a:t>57</a:t>
            </a:fld>
            <a:endParaRPr lang="es-MX"/>
          </a:p>
        </p:txBody>
      </p:sp>
    </p:spTree>
    <p:extLst>
      <p:ext uri="{BB962C8B-B14F-4D97-AF65-F5344CB8AC3E}">
        <p14:creationId xmlns:p14="http://schemas.microsoft.com/office/powerpoint/2010/main" val="1109294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4FC80369-3F28-AF47-979B-0A8B9BB806D0}" type="slidenum">
              <a:rPr lang="es-MX" smtClean="0"/>
              <a:t>68</a:t>
            </a:fld>
            <a:endParaRPr lang="es-MX"/>
          </a:p>
        </p:txBody>
      </p:sp>
    </p:spTree>
    <p:extLst>
      <p:ext uri="{BB962C8B-B14F-4D97-AF65-F5344CB8AC3E}">
        <p14:creationId xmlns:p14="http://schemas.microsoft.com/office/powerpoint/2010/main" val="1057024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4FC80369-3F28-AF47-979B-0A8B9BB806D0}" type="slidenum">
              <a:rPr lang="es-MX" smtClean="0"/>
              <a:t>2</a:t>
            </a:fld>
            <a:endParaRPr lang="es-MX"/>
          </a:p>
        </p:txBody>
      </p:sp>
    </p:spTree>
    <p:extLst>
      <p:ext uri="{BB962C8B-B14F-4D97-AF65-F5344CB8AC3E}">
        <p14:creationId xmlns:p14="http://schemas.microsoft.com/office/powerpoint/2010/main" val="3496950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4FC80369-3F28-AF47-979B-0A8B9BB806D0}" type="slidenum">
              <a:rPr lang="es-MX" smtClean="0"/>
              <a:t>3</a:t>
            </a:fld>
            <a:endParaRPr lang="es-MX"/>
          </a:p>
        </p:txBody>
      </p:sp>
    </p:spTree>
    <p:extLst>
      <p:ext uri="{BB962C8B-B14F-4D97-AF65-F5344CB8AC3E}">
        <p14:creationId xmlns:p14="http://schemas.microsoft.com/office/powerpoint/2010/main" val="3552676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4FC80369-3F28-AF47-979B-0A8B9BB806D0}" type="slidenum">
              <a:rPr lang="es-MX" smtClean="0"/>
              <a:t>4</a:t>
            </a:fld>
            <a:endParaRPr lang="es-MX"/>
          </a:p>
        </p:txBody>
      </p:sp>
    </p:spTree>
    <p:extLst>
      <p:ext uri="{BB962C8B-B14F-4D97-AF65-F5344CB8AC3E}">
        <p14:creationId xmlns:p14="http://schemas.microsoft.com/office/powerpoint/2010/main" val="1009228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4FC80369-3F28-AF47-979B-0A8B9BB806D0}" type="slidenum">
              <a:rPr lang="es-MX" smtClean="0"/>
              <a:t>5</a:t>
            </a:fld>
            <a:endParaRPr lang="es-MX"/>
          </a:p>
        </p:txBody>
      </p:sp>
    </p:spTree>
    <p:extLst>
      <p:ext uri="{BB962C8B-B14F-4D97-AF65-F5344CB8AC3E}">
        <p14:creationId xmlns:p14="http://schemas.microsoft.com/office/powerpoint/2010/main" val="3899167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4FC80369-3F28-AF47-979B-0A8B9BB806D0}" type="slidenum">
              <a:rPr lang="es-MX" smtClean="0"/>
              <a:t>6</a:t>
            </a:fld>
            <a:endParaRPr lang="es-MX"/>
          </a:p>
        </p:txBody>
      </p:sp>
    </p:spTree>
    <p:extLst>
      <p:ext uri="{BB962C8B-B14F-4D97-AF65-F5344CB8AC3E}">
        <p14:creationId xmlns:p14="http://schemas.microsoft.com/office/powerpoint/2010/main" val="238307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4FC80369-3F28-AF47-979B-0A8B9BB806D0}" type="slidenum">
              <a:rPr lang="es-MX" smtClean="0"/>
              <a:t>7</a:t>
            </a:fld>
            <a:endParaRPr lang="es-MX"/>
          </a:p>
        </p:txBody>
      </p:sp>
    </p:spTree>
    <p:extLst>
      <p:ext uri="{BB962C8B-B14F-4D97-AF65-F5344CB8AC3E}">
        <p14:creationId xmlns:p14="http://schemas.microsoft.com/office/powerpoint/2010/main" val="2813049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4FC80369-3F28-AF47-979B-0A8B9BB806D0}" type="slidenum">
              <a:rPr lang="es-MX" smtClean="0"/>
              <a:t>8</a:t>
            </a:fld>
            <a:endParaRPr lang="es-MX"/>
          </a:p>
        </p:txBody>
      </p:sp>
    </p:spTree>
    <p:extLst>
      <p:ext uri="{BB962C8B-B14F-4D97-AF65-F5344CB8AC3E}">
        <p14:creationId xmlns:p14="http://schemas.microsoft.com/office/powerpoint/2010/main" val="672433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4FC80369-3F28-AF47-979B-0A8B9BB806D0}" type="slidenum">
              <a:rPr lang="es-MX" smtClean="0"/>
              <a:t>9</a:t>
            </a:fld>
            <a:endParaRPr lang="es-MX"/>
          </a:p>
        </p:txBody>
      </p:sp>
    </p:spTree>
    <p:extLst>
      <p:ext uri="{BB962C8B-B14F-4D97-AF65-F5344CB8AC3E}">
        <p14:creationId xmlns:p14="http://schemas.microsoft.com/office/powerpoint/2010/main" val="2933913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5AF029-9120-194F-BE77-5DE0057C74C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3A85FDDD-7C03-3E4D-A520-CB121EBABF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9385198C-E46F-DB47-9A8E-9A7886CB323B}"/>
              </a:ext>
            </a:extLst>
          </p:cNvPr>
          <p:cNvSpPr>
            <a:spLocks noGrp="1"/>
          </p:cNvSpPr>
          <p:nvPr>
            <p:ph type="dt" sz="half" idx="10"/>
          </p:nvPr>
        </p:nvSpPr>
        <p:spPr/>
        <p:txBody>
          <a:bodyPr/>
          <a:lstStyle/>
          <a:p>
            <a:fld id="{66891A92-BE23-D240-B0B0-C78B49757C5B}" type="datetimeFigureOut">
              <a:rPr lang="es-MX" smtClean="0"/>
              <a:t>08/10/22</a:t>
            </a:fld>
            <a:endParaRPr lang="es-MX"/>
          </a:p>
        </p:txBody>
      </p:sp>
      <p:sp>
        <p:nvSpPr>
          <p:cNvPr id="5" name="Marcador de pie de página 4">
            <a:extLst>
              <a:ext uri="{FF2B5EF4-FFF2-40B4-BE49-F238E27FC236}">
                <a16:creationId xmlns:a16="http://schemas.microsoft.com/office/drawing/2014/main" id="{955305AB-659A-8148-85BB-865593741E55}"/>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386908E8-8A62-9B4B-94E0-C32CC87727B8}"/>
              </a:ext>
            </a:extLst>
          </p:cNvPr>
          <p:cNvSpPr>
            <a:spLocks noGrp="1"/>
          </p:cNvSpPr>
          <p:nvPr>
            <p:ph type="sldNum" sz="quarter" idx="12"/>
          </p:nvPr>
        </p:nvSpPr>
        <p:spPr/>
        <p:txBody>
          <a:bodyPr/>
          <a:lstStyle/>
          <a:p>
            <a:fld id="{3A766B88-5FA8-724C-A773-D96AE0C458FA}" type="slidenum">
              <a:rPr lang="es-MX" smtClean="0"/>
              <a:t>‹Nº›</a:t>
            </a:fld>
            <a:endParaRPr lang="es-MX"/>
          </a:p>
        </p:txBody>
      </p:sp>
    </p:spTree>
    <p:extLst>
      <p:ext uri="{BB962C8B-B14F-4D97-AF65-F5344CB8AC3E}">
        <p14:creationId xmlns:p14="http://schemas.microsoft.com/office/powerpoint/2010/main" val="1366794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914A35-D784-FF40-A23F-FECA561F9127}"/>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9480ADFC-7496-A947-8806-D5C51CF65782}"/>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38413E71-9FD8-B641-B172-070276D56442}"/>
              </a:ext>
            </a:extLst>
          </p:cNvPr>
          <p:cNvSpPr>
            <a:spLocks noGrp="1"/>
          </p:cNvSpPr>
          <p:nvPr>
            <p:ph type="dt" sz="half" idx="10"/>
          </p:nvPr>
        </p:nvSpPr>
        <p:spPr/>
        <p:txBody>
          <a:bodyPr/>
          <a:lstStyle/>
          <a:p>
            <a:fld id="{66891A92-BE23-D240-B0B0-C78B49757C5B}" type="datetimeFigureOut">
              <a:rPr lang="es-MX" smtClean="0"/>
              <a:t>08/10/22</a:t>
            </a:fld>
            <a:endParaRPr lang="es-MX"/>
          </a:p>
        </p:txBody>
      </p:sp>
      <p:sp>
        <p:nvSpPr>
          <p:cNvPr id="5" name="Marcador de pie de página 4">
            <a:extLst>
              <a:ext uri="{FF2B5EF4-FFF2-40B4-BE49-F238E27FC236}">
                <a16:creationId xmlns:a16="http://schemas.microsoft.com/office/drawing/2014/main" id="{B19811A5-1E4E-6C4F-BE18-3348F63DA30B}"/>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9552F6FF-777E-A648-AD26-8A46193328FF}"/>
              </a:ext>
            </a:extLst>
          </p:cNvPr>
          <p:cNvSpPr>
            <a:spLocks noGrp="1"/>
          </p:cNvSpPr>
          <p:nvPr>
            <p:ph type="sldNum" sz="quarter" idx="12"/>
          </p:nvPr>
        </p:nvSpPr>
        <p:spPr/>
        <p:txBody>
          <a:bodyPr/>
          <a:lstStyle/>
          <a:p>
            <a:fld id="{3A766B88-5FA8-724C-A773-D96AE0C458FA}" type="slidenum">
              <a:rPr lang="es-MX" smtClean="0"/>
              <a:t>‹Nº›</a:t>
            </a:fld>
            <a:endParaRPr lang="es-MX"/>
          </a:p>
        </p:txBody>
      </p:sp>
    </p:spTree>
    <p:extLst>
      <p:ext uri="{BB962C8B-B14F-4D97-AF65-F5344CB8AC3E}">
        <p14:creationId xmlns:p14="http://schemas.microsoft.com/office/powerpoint/2010/main" val="3482290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7AA9EA6-CBF1-B44E-8EB7-EB00A75A3AF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1133FFFB-DAD9-A145-9DF8-2C627CDEF3EE}"/>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1DF8E3F0-9EF9-2D4D-8CC7-C300FDA690D5}"/>
              </a:ext>
            </a:extLst>
          </p:cNvPr>
          <p:cNvSpPr>
            <a:spLocks noGrp="1"/>
          </p:cNvSpPr>
          <p:nvPr>
            <p:ph type="dt" sz="half" idx="10"/>
          </p:nvPr>
        </p:nvSpPr>
        <p:spPr/>
        <p:txBody>
          <a:bodyPr/>
          <a:lstStyle/>
          <a:p>
            <a:fld id="{66891A92-BE23-D240-B0B0-C78B49757C5B}" type="datetimeFigureOut">
              <a:rPr lang="es-MX" smtClean="0"/>
              <a:t>08/10/22</a:t>
            </a:fld>
            <a:endParaRPr lang="es-MX"/>
          </a:p>
        </p:txBody>
      </p:sp>
      <p:sp>
        <p:nvSpPr>
          <p:cNvPr id="5" name="Marcador de pie de página 4">
            <a:extLst>
              <a:ext uri="{FF2B5EF4-FFF2-40B4-BE49-F238E27FC236}">
                <a16:creationId xmlns:a16="http://schemas.microsoft.com/office/drawing/2014/main" id="{8005B123-33FE-EA4E-BBA8-D9352B6D59F7}"/>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A0CCB9BB-B39A-1D4D-8009-844481233DD7}"/>
              </a:ext>
            </a:extLst>
          </p:cNvPr>
          <p:cNvSpPr>
            <a:spLocks noGrp="1"/>
          </p:cNvSpPr>
          <p:nvPr>
            <p:ph type="sldNum" sz="quarter" idx="12"/>
          </p:nvPr>
        </p:nvSpPr>
        <p:spPr/>
        <p:txBody>
          <a:bodyPr/>
          <a:lstStyle/>
          <a:p>
            <a:fld id="{3A766B88-5FA8-724C-A773-D96AE0C458FA}" type="slidenum">
              <a:rPr lang="es-MX" smtClean="0"/>
              <a:t>‹Nº›</a:t>
            </a:fld>
            <a:endParaRPr lang="es-MX"/>
          </a:p>
        </p:txBody>
      </p:sp>
    </p:spTree>
    <p:extLst>
      <p:ext uri="{BB962C8B-B14F-4D97-AF65-F5344CB8AC3E}">
        <p14:creationId xmlns:p14="http://schemas.microsoft.com/office/powerpoint/2010/main" val="259112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384D5B-83F5-F849-A84A-9BDA3BFB3991}"/>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3442EE2A-639C-7D43-BF10-1589D9A089CC}"/>
              </a:ext>
            </a:extLst>
          </p:cNvPr>
          <p:cNvSpPr>
            <a:spLocks noGrp="1"/>
          </p:cNvSpPr>
          <p:nvPr>
            <p:ph idx="1"/>
          </p:nvPr>
        </p:nvSpPr>
        <p:spPr/>
        <p:txBody>
          <a:body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08AAB953-FED0-DD44-8199-17272445632F}"/>
              </a:ext>
            </a:extLst>
          </p:cNvPr>
          <p:cNvSpPr>
            <a:spLocks noGrp="1"/>
          </p:cNvSpPr>
          <p:nvPr>
            <p:ph type="dt" sz="half" idx="10"/>
          </p:nvPr>
        </p:nvSpPr>
        <p:spPr/>
        <p:txBody>
          <a:bodyPr/>
          <a:lstStyle/>
          <a:p>
            <a:fld id="{66891A92-BE23-D240-B0B0-C78B49757C5B}" type="datetimeFigureOut">
              <a:rPr lang="es-MX" smtClean="0"/>
              <a:t>08/10/22</a:t>
            </a:fld>
            <a:endParaRPr lang="es-MX"/>
          </a:p>
        </p:txBody>
      </p:sp>
      <p:sp>
        <p:nvSpPr>
          <p:cNvPr id="5" name="Marcador de pie de página 4">
            <a:extLst>
              <a:ext uri="{FF2B5EF4-FFF2-40B4-BE49-F238E27FC236}">
                <a16:creationId xmlns:a16="http://schemas.microsoft.com/office/drawing/2014/main" id="{0BD53B2C-EED8-D84C-A695-84DC854707E2}"/>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ABC89483-E55B-154D-BB21-8F52EB7031D0}"/>
              </a:ext>
            </a:extLst>
          </p:cNvPr>
          <p:cNvSpPr>
            <a:spLocks noGrp="1"/>
          </p:cNvSpPr>
          <p:nvPr>
            <p:ph type="sldNum" sz="quarter" idx="12"/>
          </p:nvPr>
        </p:nvSpPr>
        <p:spPr/>
        <p:txBody>
          <a:bodyPr/>
          <a:lstStyle/>
          <a:p>
            <a:fld id="{3A766B88-5FA8-724C-A773-D96AE0C458FA}" type="slidenum">
              <a:rPr lang="es-MX" smtClean="0"/>
              <a:t>‹Nº›</a:t>
            </a:fld>
            <a:endParaRPr lang="es-MX"/>
          </a:p>
        </p:txBody>
      </p:sp>
    </p:spTree>
    <p:extLst>
      <p:ext uri="{BB962C8B-B14F-4D97-AF65-F5344CB8AC3E}">
        <p14:creationId xmlns:p14="http://schemas.microsoft.com/office/powerpoint/2010/main" val="1348931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FC068E-B62F-8D4D-9A4B-C1F98C21361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89C36D35-9520-954E-8A36-657F80286A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A97CD930-7A75-D44A-94A9-CFE48C648A6E}"/>
              </a:ext>
            </a:extLst>
          </p:cNvPr>
          <p:cNvSpPr>
            <a:spLocks noGrp="1"/>
          </p:cNvSpPr>
          <p:nvPr>
            <p:ph type="dt" sz="half" idx="10"/>
          </p:nvPr>
        </p:nvSpPr>
        <p:spPr/>
        <p:txBody>
          <a:bodyPr/>
          <a:lstStyle/>
          <a:p>
            <a:fld id="{66891A92-BE23-D240-B0B0-C78B49757C5B}" type="datetimeFigureOut">
              <a:rPr lang="es-MX" smtClean="0"/>
              <a:t>08/10/22</a:t>
            </a:fld>
            <a:endParaRPr lang="es-MX"/>
          </a:p>
        </p:txBody>
      </p:sp>
      <p:sp>
        <p:nvSpPr>
          <p:cNvPr id="5" name="Marcador de pie de página 4">
            <a:extLst>
              <a:ext uri="{FF2B5EF4-FFF2-40B4-BE49-F238E27FC236}">
                <a16:creationId xmlns:a16="http://schemas.microsoft.com/office/drawing/2014/main" id="{85B2DEB6-B328-174B-9BB4-9622B6A9EA9D}"/>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A08A51C-807A-4A49-B952-D017B45D5C0F}"/>
              </a:ext>
            </a:extLst>
          </p:cNvPr>
          <p:cNvSpPr>
            <a:spLocks noGrp="1"/>
          </p:cNvSpPr>
          <p:nvPr>
            <p:ph type="sldNum" sz="quarter" idx="12"/>
          </p:nvPr>
        </p:nvSpPr>
        <p:spPr/>
        <p:txBody>
          <a:bodyPr/>
          <a:lstStyle/>
          <a:p>
            <a:fld id="{3A766B88-5FA8-724C-A773-D96AE0C458FA}" type="slidenum">
              <a:rPr lang="es-MX" smtClean="0"/>
              <a:t>‹Nº›</a:t>
            </a:fld>
            <a:endParaRPr lang="es-MX"/>
          </a:p>
        </p:txBody>
      </p:sp>
    </p:spTree>
    <p:extLst>
      <p:ext uri="{BB962C8B-B14F-4D97-AF65-F5344CB8AC3E}">
        <p14:creationId xmlns:p14="http://schemas.microsoft.com/office/powerpoint/2010/main" val="1621003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66D520-D84F-B644-9233-44FFE38CCDF7}"/>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84A588E2-50B9-714E-89FB-2C11A4CA8ADA}"/>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MX"/>
          </a:p>
        </p:txBody>
      </p:sp>
      <p:sp>
        <p:nvSpPr>
          <p:cNvPr id="4" name="Marcador de contenido 3">
            <a:extLst>
              <a:ext uri="{FF2B5EF4-FFF2-40B4-BE49-F238E27FC236}">
                <a16:creationId xmlns:a16="http://schemas.microsoft.com/office/drawing/2014/main" id="{2AAB7E49-1DBF-0F43-A90E-6E9B3A9B5A2F}"/>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072508E3-088C-E64F-93B5-6DE077384639}"/>
              </a:ext>
            </a:extLst>
          </p:cNvPr>
          <p:cNvSpPr>
            <a:spLocks noGrp="1"/>
          </p:cNvSpPr>
          <p:nvPr>
            <p:ph type="dt" sz="half" idx="10"/>
          </p:nvPr>
        </p:nvSpPr>
        <p:spPr/>
        <p:txBody>
          <a:bodyPr/>
          <a:lstStyle/>
          <a:p>
            <a:fld id="{66891A92-BE23-D240-B0B0-C78B49757C5B}" type="datetimeFigureOut">
              <a:rPr lang="es-MX" smtClean="0"/>
              <a:t>08/10/22</a:t>
            </a:fld>
            <a:endParaRPr lang="es-MX"/>
          </a:p>
        </p:txBody>
      </p:sp>
      <p:sp>
        <p:nvSpPr>
          <p:cNvPr id="6" name="Marcador de pie de página 5">
            <a:extLst>
              <a:ext uri="{FF2B5EF4-FFF2-40B4-BE49-F238E27FC236}">
                <a16:creationId xmlns:a16="http://schemas.microsoft.com/office/drawing/2014/main" id="{49132FD1-94FF-A44B-89E3-56E5855924B4}"/>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B2880A32-83F0-2F45-B9CE-D7ED20EC4B8D}"/>
              </a:ext>
            </a:extLst>
          </p:cNvPr>
          <p:cNvSpPr>
            <a:spLocks noGrp="1"/>
          </p:cNvSpPr>
          <p:nvPr>
            <p:ph type="sldNum" sz="quarter" idx="12"/>
          </p:nvPr>
        </p:nvSpPr>
        <p:spPr/>
        <p:txBody>
          <a:bodyPr/>
          <a:lstStyle/>
          <a:p>
            <a:fld id="{3A766B88-5FA8-724C-A773-D96AE0C458FA}" type="slidenum">
              <a:rPr lang="es-MX" smtClean="0"/>
              <a:t>‹Nº›</a:t>
            </a:fld>
            <a:endParaRPr lang="es-MX"/>
          </a:p>
        </p:txBody>
      </p:sp>
    </p:spTree>
    <p:extLst>
      <p:ext uri="{BB962C8B-B14F-4D97-AF65-F5344CB8AC3E}">
        <p14:creationId xmlns:p14="http://schemas.microsoft.com/office/powerpoint/2010/main" val="481541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059BF0-DE10-E14D-90C9-02685F48C477}"/>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150F02BE-1E07-ED40-9350-C67A0C1470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MX"/>
          </a:p>
        </p:txBody>
      </p:sp>
      <p:sp>
        <p:nvSpPr>
          <p:cNvPr id="4" name="Marcador de contenido 3">
            <a:extLst>
              <a:ext uri="{FF2B5EF4-FFF2-40B4-BE49-F238E27FC236}">
                <a16:creationId xmlns:a16="http://schemas.microsoft.com/office/drawing/2014/main" id="{1DA42D6F-558E-134E-B454-5E6AC9B95332}"/>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MX"/>
          </a:p>
        </p:txBody>
      </p:sp>
      <p:sp>
        <p:nvSpPr>
          <p:cNvPr id="5" name="Marcador de texto 4">
            <a:extLst>
              <a:ext uri="{FF2B5EF4-FFF2-40B4-BE49-F238E27FC236}">
                <a16:creationId xmlns:a16="http://schemas.microsoft.com/office/drawing/2014/main" id="{F0EB53B7-273E-5E47-A23E-346AC11E3F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MX"/>
          </a:p>
        </p:txBody>
      </p:sp>
      <p:sp>
        <p:nvSpPr>
          <p:cNvPr id="6" name="Marcador de contenido 5">
            <a:extLst>
              <a:ext uri="{FF2B5EF4-FFF2-40B4-BE49-F238E27FC236}">
                <a16:creationId xmlns:a16="http://schemas.microsoft.com/office/drawing/2014/main" id="{B3698C12-6D4F-4143-A342-BBF7F34FC444}"/>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MX"/>
          </a:p>
        </p:txBody>
      </p:sp>
      <p:sp>
        <p:nvSpPr>
          <p:cNvPr id="7" name="Marcador de fecha 6">
            <a:extLst>
              <a:ext uri="{FF2B5EF4-FFF2-40B4-BE49-F238E27FC236}">
                <a16:creationId xmlns:a16="http://schemas.microsoft.com/office/drawing/2014/main" id="{1724AE68-E9E9-394D-A018-54B2818AE051}"/>
              </a:ext>
            </a:extLst>
          </p:cNvPr>
          <p:cNvSpPr>
            <a:spLocks noGrp="1"/>
          </p:cNvSpPr>
          <p:nvPr>
            <p:ph type="dt" sz="half" idx="10"/>
          </p:nvPr>
        </p:nvSpPr>
        <p:spPr/>
        <p:txBody>
          <a:bodyPr/>
          <a:lstStyle/>
          <a:p>
            <a:fld id="{66891A92-BE23-D240-B0B0-C78B49757C5B}" type="datetimeFigureOut">
              <a:rPr lang="es-MX" smtClean="0"/>
              <a:t>08/10/22</a:t>
            </a:fld>
            <a:endParaRPr lang="es-MX"/>
          </a:p>
        </p:txBody>
      </p:sp>
      <p:sp>
        <p:nvSpPr>
          <p:cNvPr id="8" name="Marcador de pie de página 7">
            <a:extLst>
              <a:ext uri="{FF2B5EF4-FFF2-40B4-BE49-F238E27FC236}">
                <a16:creationId xmlns:a16="http://schemas.microsoft.com/office/drawing/2014/main" id="{A9C7F488-4800-CB45-8367-5585A4267111}"/>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3FA6980A-5922-DD4C-A784-7E415DD916B8}"/>
              </a:ext>
            </a:extLst>
          </p:cNvPr>
          <p:cNvSpPr>
            <a:spLocks noGrp="1"/>
          </p:cNvSpPr>
          <p:nvPr>
            <p:ph type="sldNum" sz="quarter" idx="12"/>
          </p:nvPr>
        </p:nvSpPr>
        <p:spPr/>
        <p:txBody>
          <a:bodyPr/>
          <a:lstStyle/>
          <a:p>
            <a:fld id="{3A766B88-5FA8-724C-A773-D96AE0C458FA}" type="slidenum">
              <a:rPr lang="es-MX" smtClean="0"/>
              <a:t>‹Nº›</a:t>
            </a:fld>
            <a:endParaRPr lang="es-MX"/>
          </a:p>
        </p:txBody>
      </p:sp>
    </p:spTree>
    <p:extLst>
      <p:ext uri="{BB962C8B-B14F-4D97-AF65-F5344CB8AC3E}">
        <p14:creationId xmlns:p14="http://schemas.microsoft.com/office/powerpoint/2010/main" val="1449974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5EA32B-642C-054F-9DD6-3A5E80532FA9}"/>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2ED522DD-1A70-EE49-80A0-EA28054F5DF2}"/>
              </a:ext>
            </a:extLst>
          </p:cNvPr>
          <p:cNvSpPr>
            <a:spLocks noGrp="1"/>
          </p:cNvSpPr>
          <p:nvPr>
            <p:ph type="dt" sz="half" idx="10"/>
          </p:nvPr>
        </p:nvSpPr>
        <p:spPr/>
        <p:txBody>
          <a:bodyPr/>
          <a:lstStyle/>
          <a:p>
            <a:fld id="{66891A92-BE23-D240-B0B0-C78B49757C5B}" type="datetimeFigureOut">
              <a:rPr lang="es-MX" smtClean="0"/>
              <a:t>08/10/22</a:t>
            </a:fld>
            <a:endParaRPr lang="es-MX"/>
          </a:p>
        </p:txBody>
      </p:sp>
      <p:sp>
        <p:nvSpPr>
          <p:cNvPr id="4" name="Marcador de pie de página 3">
            <a:extLst>
              <a:ext uri="{FF2B5EF4-FFF2-40B4-BE49-F238E27FC236}">
                <a16:creationId xmlns:a16="http://schemas.microsoft.com/office/drawing/2014/main" id="{5DCBCB3A-A468-8B47-9E3A-21121400C5BD}"/>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CFE57B26-756F-084C-ACC0-3D89D0898A2E}"/>
              </a:ext>
            </a:extLst>
          </p:cNvPr>
          <p:cNvSpPr>
            <a:spLocks noGrp="1"/>
          </p:cNvSpPr>
          <p:nvPr>
            <p:ph type="sldNum" sz="quarter" idx="12"/>
          </p:nvPr>
        </p:nvSpPr>
        <p:spPr/>
        <p:txBody>
          <a:bodyPr/>
          <a:lstStyle/>
          <a:p>
            <a:fld id="{3A766B88-5FA8-724C-A773-D96AE0C458FA}" type="slidenum">
              <a:rPr lang="es-MX" smtClean="0"/>
              <a:t>‹Nº›</a:t>
            </a:fld>
            <a:endParaRPr lang="es-MX"/>
          </a:p>
        </p:txBody>
      </p:sp>
    </p:spTree>
    <p:extLst>
      <p:ext uri="{BB962C8B-B14F-4D97-AF65-F5344CB8AC3E}">
        <p14:creationId xmlns:p14="http://schemas.microsoft.com/office/powerpoint/2010/main" val="2400902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F6E733-979E-6C48-914C-F6263DCC85BB}"/>
              </a:ext>
            </a:extLst>
          </p:cNvPr>
          <p:cNvSpPr>
            <a:spLocks noGrp="1"/>
          </p:cNvSpPr>
          <p:nvPr>
            <p:ph type="dt" sz="half" idx="10"/>
          </p:nvPr>
        </p:nvSpPr>
        <p:spPr/>
        <p:txBody>
          <a:bodyPr/>
          <a:lstStyle/>
          <a:p>
            <a:fld id="{66891A92-BE23-D240-B0B0-C78B49757C5B}" type="datetimeFigureOut">
              <a:rPr lang="es-MX" smtClean="0"/>
              <a:t>08/10/22</a:t>
            </a:fld>
            <a:endParaRPr lang="es-MX"/>
          </a:p>
        </p:txBody>
      </p:sp>
      <p:sp>
        <p:nvSpPr>
          <p:cNvPr id="3" name="Marcador de pie de página 2">
            <a:extLst>
              <a:ext uri="{FF2B5EF4-FFF2-40B4-BE49-F238E27FC236}">
                <a16:creationId xmlns:a16="http://schemas.microsoft.com/office/drawing/2014/main" id="{8E96C9D1-66EC-4341-BAF3-D3AFCD6AEEAB}"/>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99379345-C49E-7044-88BB-3C61EA5479FA}"/>
              </a:ext>
            </a:extLst>
          </p:cNvPr>
          <p:cNvSpPr>
            <a:spLocks noGrp="1"/>
          </p:cNvSpPr>
          <p:nvPr>
            <p:ph type="sldNum" sz="quarter" idx="12"/>
          </p:nvPr>
        </p:nvSpPr>
        <p:spPr/>
        <p:txBody>
          <a:bodyPr/>
          <a:lstStyle/>
          <a:p>
            <a:fld id="{3A766B88-5FA8-724C-A773-D96AE0C458FA}" type="slidenum">
              <a:rPr lang="es-MX" smtClean="0"/>
              <a:t>‹Nº›</a:t>
            </a:fld>
            <a:endParaRPr lang="es-MX"/>
          </a:p>
        </p:txBody>
      </p:sp>
    </p:spTree>
    <p:extLst>
      <p:ext uri="{BB962C8B-B14F-4D97-AF65-F5344CB8AC3E}">
        <p14:creationId xmlns:p14="http://schemas.microsoft.com/office/powerpoint/2010/main" val="269239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B98B0B-981B-E74E-96D9-AC5819878B9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AA1BA247-B8FE-EE47-AF75-2663E1AEF4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MX"/>
          </a:p>
        </p:txBody>
      </p:sp>
      <p:sp>
        <p:nvSpPr>
          <p:cNvPr id="4" name="Marcador de texto 3">
            <a:extLst>
              <a:ext uri="{FF2B5EF4-FFF2-40B4-BE49-F238E27FC236}">
                <a16:creationId xmlns:a16="http://schemas.microsoft.com/office/drawing/2014/main" id="{39258106-293B-254C-9B50-8056917CC5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7167E688-DDAE-0D42-A81D-281B4EFD7887}"/>
              </a:ext>
            </a:extLst>
          </p:cNvPr>
          <p:cNvSpPr>
            <a:spLocks noGrp="1"/>
          </p:cNvSpPr>
          <p:nvPr>
            <p:ph type="dt" sz="half" idx="10"/>
          </p:nvPr>
        </p:nvSpPr>
        <p:spPr/>
        <p:txBody>
          <a:bodyPr/>
          <a:lstStyle/>
          <a:p>
            <a:fld id="{66891A92-BE23-D240-B0B0-C78B49757C5B}" type="datetimeFigureOut">
              <a:rPr lang="es-MX" smtClean="0"/>
              <a:t>08/10/22</a:t>
            </a:fld>
            <a:endParaRPr lang="es-MX"/>
          </a:p>
        </p:txBody>
      </p:sp>
      <p:sp>
        <p:nvSpPr>
          <p:cNvPr id="6" name="Marcador de pie de página 5">
            <a:extLst>
              <a:ext uri="{FF2B5EF4-FFF2-40B4-BE49-F238E27FC236}">
                <a16:creationId xmlns:a16="http://schemas.microsoft.com/office/drawing/2014/main" id="{C3816A44-4F4E-8043-8A67-ACC12EF2B5E5}"/>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48AB8C0E-3821-944B-B0FA-F518FC024E93}"/>
              </a:ext>
            </a:extLst>
          </p:cNvPr>
          <p:cNvSpPr>
            <a:spLocks noGrp="1"/>
          </p:cNvSpPr>
          <p:nvPr>
            <p:ph type="sldNum" sz="quarter" idx="12"/>
          </p:nvPr>
        </p:nvSpPr>
        <p:spPr/>
        <p:txBody>
          <a:bodyPr/>
          <a:lstStyle/>
          <a:p>
            <a:fld id="{3A766B88-5FA8-724C-A773-D96AE0C458FA}" type="slidenum">
              <a:rPr lang="es-MX" smtClean="0"/>
              <a:t>‹Nº›</a:t>
            </a:fld>
            <a:endParaRPr lang="es-MX"/>
          </a:p>
        </p:txBody>
      </p:sp>
    </p:spTree>
    <p:extLst>
      <p:ext uri="{BB962C8B-B14F-4D97-AF65-F5344CB8AC3E}">
        <p14:creationId xmlns:p14="http://schemas.microsoft.com/office/powerpoint/2010/main" val="4191522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39FCD9-F24D-D84C-9124-76AB87DCC6F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8CA8600C-87CD-D448-89F0-282D12D28A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13DB6F40-9A2D-D843-912F-1731E6F38B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MX"/>
          </a:p>
        </p:txBody>
      </p:sp>
      <p:sp>
        <p:nvSpPr>
          <p:cNvPr id="5" name="Marcador de fecha 4">
            <a:extLst>
              <a:ext uri="{FF2B5EF4-FFF2-40B4-BE49-F238E27FC236}">
                <a16:creationId xmlns:a16="http://schemas.microsoft.com/office/drawing/2014/main" id="{CAD71FF1-EE73-F14F-9A3D-6ED5E07F384D}"/>
              </a:ext>
            </a:extLst>
          </p:cNvPr>
          <p:cNvSpPr>
            <a:spLocks noGrp="1"/>
          </p:cNvSpPr>
          <p:nvPr>
            <p:ph type="dt" sz="half" idx="10"/>
          </p:nvPr>
        </p:nvSpPr>
        <p:spPr/>
        <p:txBody>
          <a:bodyPr/>
          <a:lstStyle/>
          <a:p>
            <a:fld id="{66891A92-BE23-D240-B0B0-C78B49757C5B}" type="datetimeFigureOut">
              <a:rPr lang="es-MX" smtClean="0"/>
              <a:t>08/10/22</a:t>
            </a:fld>
            <a:endParaRPr lang="es-MX"/>
          </a:p>
        </p:txBody>
      </p:sp>
      <p:sp>
        <p:nvSpPr>
          <p:cNvPr id="6" name="Marcador de pie de página 5">
            <a:extLst>
              <a:ext uri="{FF2B5EF4-FFF2-40B4-BE49-F238E27FC236}">
                <a16:creationId xmlns:a16="http://schemas.microsoft.com/office/drawing/2014/main" id="{5880EBD7-C7E0-764D-94AE-8F317DDF56BE}"/>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153E999E-12F8-C543-8810-476D666B952E}"/>
              </a:ext>
            </a:extLst>
          </p:cNvPr>
          <p:cNvSpPr>
            <a:spLocks noGrp="1"/>
          </p:cNvSpPr>
          <p:nvPr>
            <p:ph type="sldNum" sz="quarter" idx="12"/>
          </p:nvPr>
        </p:nvSpPr>
        <p:spPr/>
        <p:txBody>
          <a:bodyPr/>
          <a:lstStyle/>
          <a:p>
            <a:fld id="{3A766B88-5FA8-724C-A773-D96AE0C458FA}" type="slidenum">
              <a:rPr lang="es-MX" smtClean="0"/>
              <a:t>‹Nº›</a:t>
            </a:fld>
            <a:endParaRPr lang="es-MX"/>
          </a:p>
        </p:txBody>
      </p:sp>
    </p:spTree>
    <p:extLst>
      <p:ext uri="{BB962C8B-B14F-4D97-AF65-F5344CB8AC3E}">
        <p14:creationId xmlns:p14="http://schemas.microsoft.com/office/powerpoint/2010/main" val="3905675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13D076C-476B-554D-8EFC-33BC79ABB6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96643C35-7D3A-1B43-80AE-5FDA3250B4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MX"/>
          </a:p>
        </p:txBody>
      </p:sp>
      <p:sp>
        <p:nvSpPr>
          <p:cNvPr id="4" name="Marcador de fecha 3">
            <a:extLst>
              <a:ext uri="{FF2B5EF4-FFF2-40B4-BE49-F238E27FC236}">
                <a16:creationId xmlns:a16="http://schemas.microsoft.com/office/drawing/2014/main" id="{C87F05FC-F39F-B04F-BEA2-AC09A35DA0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891A92-BE23-D240-B0B0-C78B49757C5B}" type="datetimeFigureOut">
              <a:rPr lang="es-MX" smtClean="0"/>
              <a:t>08/10/22</a:t>
            </a:fld>
            <a:endParaRPr lang="es-MX"/>
          </a:p>
        </p:txBody>
      </p:sp>
      <p:sp>
        <p:nvSpPr>
          <p:cNvPr id="5" name="Marcador de pie de página 4">
            <a:extLst>
              <a:ext uri="{FF2B5EF4-FFF2-40B4-BE49-F238E27FC236}">
                <a16:creationId xmlns:a16="http://schemas.microsoft.com/office/drawing/2014/main" id="{46C5D920-5436-F84E-9EB1-533ABE8E00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2DA2C8E8-9B17-0B49-B796-9A15C90643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766B88-5FA8-724C-A773-D96AE0C458FA}" type="slidenum">
              <a:rPr lang="es-MX" smtClean="0"/>
              <a:t>‹Nº›</a:t>
            </a:fld>
            <a:endParaRPr lang="es-MX"/>
          </a:p>
        </p:txBody>
      </p:sp>
    </p:spTree>
    <p:extLst>
      <p:ext uri="{BB962C8B-B14F-4D97-AF65-F5344CB8AC3E}">
        <p14:creationId xmlns:p14="http://schemas.microsoft.com/office/powerpoint/2010/main" val="20723337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emf"/><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emf"/><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emf"/><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8.tiff"/><Relationship Id="rId5" Type="http://schemas.openxmlformats.org/officeDocument/2006/relationships/image" Target="../media/image47.tiff"/><Relationship Id="rId4" Type="http://schemas.openxmlformats.org/officeDocument/2006/relationships/image" Target="../media/image3.emf"/><Relationship Id="rId9" Type="http://schemas.microsoft.com/office/2007/relationships/hdphoto" Target="../media/hdphoto11.wdp"/></Relationships>
</file>

<file path=ppt/slides/_rels/slide11.xml.rels><?xml version="1.0" encoding="UTF-8" standalone="yes"?>
<Relationships xmlns="http://schemas.openxmlformats.org/package/2006/relationships"><Relationship Id="rId8" Type="http://schemas.openxmlformats.org/officeDocument/2006/relationships/image" Target="../media/image47.tiff"/><Relationship Id="rId3" Type="http://schemas.openxmlformats.org/officeDocument/2006/relationships/image" Target="../media/image3.emf"/><Relationship Id="rId7" Type="http://schemas.microsoft.com/office/2007/relationships/hdphoto" Target="../media/hdphoto12.wdp"/><Relationship Id="rId2" Type="http://schemas.openxmlformats.org/officeDocument/2006/relationships/image" Target="../media/image7.emf"/><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49.tiff"/><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3.emf"/><Relationship Id="rId7" Type="http://schemas.openxmlformats.org/officeDocument/2006/relationships/image" Target="../media/image5.png"/><Relationship Id="rId2" Type="http://schemas.openxmlformats.org/officeDocument/2006/relationships/image" Target="../media/image7.emf"/><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51.tiff"/><Relationship Id="rId4" Type="http://schemas.openxmlformats.org/officeDocument/2006/relationships/image" Target="../media/image50.png"/><Relationship Id="rId9" Type="http://schemas.openxmlformats.org/officeDocument/2006/relationships/image" Target="../media/image47.tiff"/></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emf"/><Relationship Id="rId7" Type="http://schemas.openxmlformats.org/officeDocument/2006/relationships/image" Target="../media/image8.png"/><Relationship Id="rId2" Type="http://schemas.openxmlformats.org/officeDocument/2006/relationships/image" Target="../media/image47.tiff"/><Relationship Id="rId1" Type="http://schemas.openxmlformats.org/officeDocument/2006/relationships/slideLayout" Target="../slideLayouts/slideLayout6.xml"/><Relationship Id="rId6" Type="http://schemas.openxmlformats.org/officeDocument/2006/relationships/image" Target="../media/image48.tiff"/><Relationship Id="rId5" Type="http://schemas.openxmlformats.org/officeDocument/2006/relationships/image" Target="../media/image50.png"/><Relationship Id="rId4" Type="http://schemas.openxmlformats.org/officeDocument/2006/relationships/image" Target="../media/image3.emf"/><Relationship Id="rId9" Type="http://schemas.microsoft.com/office/2007/relationships/hdphoto" Target="../media/hdphoto14.wdp"/></Relationships>
</file>

<file path=ppt/slides/_rels/slide14.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3.emf"/><Relationship Id="rId7" Type="http://schemas.openxmlformats.org/officeDocument/2006/relationships/image" Target="../media/image5.png"/><Relationship Id="rId2" Type="http://schemas.openxmlformats.org/officeDocument/2006/relationships/image" Target="../media/image7.emf"/><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52.tiff"/><Relationship Id="rId4" Type="http://schemas.openxmlformats.org/officeDocument/2006/relationships/image" Target="../media/image50.png"/><Relationship Id="rId9" Type="http://schemas.openxmlformats.org/officeDocument/2006/relationships/image" Target="../media/image47.tiff"/></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emf"/><Relationship Id="rId7" Type="http://schemas.openxmlformats.org/officeDocument/2006/relationships/image" Target="../media/image8.png"/><Relationship Id="rId2" Type="http://schemas.openxmlformats.org/officeDocument/2006/relationships/image" Target="../media/image47.tiff"/><Relationship Id="rId1" Type="http://schemas.openxmlformats.org/officeDocument/2006/relationships/slideLayout" Target="../slideLayouts/slideLayout6.xml"/><Relationship Id="rId6" Type="http://schemas.openxmlformats.org/officeDocument/2006/relationships/image" Target="../media/image53.tiff"/><Relationship Id="rId5" Type="http://schemas.openxmlformats.org/officeDocument/2006/relationships/image" Target="../media/image50.png"/><Relationship Id="rId4" Type="http://schemas.openxmlformats.org/officeDocument/2006/relationships/image" Target="../media/image3.emf"/><Relationship Id="rId9" Type="http://schemas.microsoft.com/office/2007/relationships/hdphoto" Target="../media/hdphoto12.wdp"/></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emf"/><Relationship Id="rId7"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6.xml"/><Relationship Id="rId6" Type="http://schemas.openxmlformats.org/officeDocument/2006/relationships/image" Target="../media/image55.tiff"/><Relationship Id="rId5" Type="http://schemas.openxmlformats.org/officeDocument/2006/relationships/image" Target="../media/image54.tiff"/><Relationship Id="rId10" Type="http://schemas.openxmlformats.org/officeDocument/2006/relationships/image" Target="../media/image47.tiff"/><Relationship Id="rId4" Type="http://schemas.openxmlformats.org/officeDocument/2006/relationships/image" Target="../media/image50.png"/><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7.emf"/><Relationship Id="rId7" Type="http://schemas.openxmlformats.org/officeDocument/2006/relationships/image" Target="../media/image37.png"/><Relationship Id="rId2" Type="http://schemas.openxmlformats.org/officeDocument/2006/relationships/image" Target="../media/image35.emf"/><Relationship Id="rId1" Type="http://schemas.openxmlformats.org/officeDocument/2006/relationships/slideLayout" Target="../slideLayouts/slideLayout6.xml"/><Relationship Id="rId6" Type="http://schemas.openxmlformats.org/officeDocument/2006/relationships/image" Target="../media/image3.emf"/><Relationship Id="rId5" Type="http://schemas.microsoft.com/office/2007/relationships/hdphoto" Target="../media/hdphoto5.wdp"/><Relationship Id="rId4" Type="http://schemas.openxmlformats.org/officeDocument/2006/relationships/image" Target="../media/image36.pn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emf"/><Relationship Id="rId7" Type="http://schemas.openxmlformats.org/officeDocument/2006/relationships/image" Target="../media/image19.png"/><Relationship Id="rId2" Type="http://schemas.openxmlformats.org/officeDocument/2006/relationships/image" Target="../media/image7.emf"/><Relationship Id="rId1" Type="http://schemas.openxmlformats.org/officeDocument/2006/relationships/slideLayout" Target="../slideLayouts/slideLayout6.xml"/><Relationship Id="rId6" Type="http://schemas.microsoft.com/office/2007/relationships/hdphoto" Target="../media/hdphoto16.wdp"/><Relationship Id="rId5" Type="http://schemas.openxmlformats.org/officeDocument/2006/relationships/image" Target="../media/image37.png"/><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8" Type="http://schemas.openxmlformats.org/officeDocument/2006/relationships/image" Target="../media/image58.tiff"/><Relationship Id="rId3" Type="http://schemas.openxmlformats.org/officeDocument/2006/relationships/image" Target="../media/image3.emf"/><Relationship Id="rId7"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6.xml"/><Relationship Id="rId6" Type="http://schemas.openxmlformats.org/officeDocument/2006/relationships/image" Target="../media/image57.png"/><Relationship Id="rId5" Type="http://schemas.microsoft.com/office/2007/relationships/hdphoto" Target="../media/hdphoto16.wdp"/><Relationship Id="rId10" Type="http://schemas.openxmlformats.org/officeDocument/2006/relationships/image" Target="../media/image60.png"/><Relationship Id="rId4" Type="http://schemas.openxmlformats.org/officeDocument/2006/relationships/image" Target="../media/image37.png"/><Relationship Id="rId9" Type="http://schemas.openxmlformats.org/officeDocument/2006/relationships/image" Target="../media/image59.tif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emf"/><Relationship Id="rId10" Type="http://schemas.microsoft.com/office/2007/relationships/hdphoto" Target="../media/hdphoto3.wdp"/><Relationship Id="rId4" Type="http://schemas.openxmlformats.org/officeDocument/2006/relationships/image" Target="../media/image7.emf"/><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3.emf"/><Relationship Id="rId7" Type="http://schemas.openxmlformats.org/officeDocument/2006/relationships/image" Target="../media/image61.png"/><Relationship Id="rId2" Type="http://schemas.openxmlformats.org/officeDocument/2006/relationships/image" Target="../media/image7.emf"/><Relationship Id="rId1" Type="http://schemas.openxmlformats.org/officeDocument/2006/relationships/slideLayout" Target="../slideLayouts/slideLayout6.xml"/><Relationship Id="rId6" Type="http://schemas.openxmlformats.org/officeDocument/2006/relationships/image" Target="../media/image57.png"/><Relationship Id="rId11" Type="http://schemas.openxmlformats.org/officeDocument/2006/relationships/image" Target="../media/image8.png"/><Relationship Id="rId5" Type="http://schemas.microsoft.com/office/2007/relationships/hdphoto" Target="../media/hdphoto16.wdp"/><Relationship Id="rId10" Type="http://schemas.openxmlformats.org/officeDocument/2006/relationships/image" Target="../media/image64.png"/><Relationship Id="rId4" Type="http://schemas.openxmlformats.org/officeDocument/2006/relationships/image" Target="../media/image37.png"/><Relationship Id="rId9"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emf"/><Relationship Id="rId7"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6.xml"/><Relationship Id="rId6" Type="http://schemas.openxmlformats.org/officeDocument/2006/relationships/image" Target="../media/image57.png"/><Relationship Id="rId5" Type="http://schemas.microsoft.com/office/2007/relationships/hdphoto" Target="../media/hdphoto16.wdp"/><Relationship Id="rId4" Type="http://schemas.openxmlformats.org/officeDocument/2006/relationships/image" Target="../media/image37.png"/><Relationship Id="rId9" Type="http://schemas.openxmlformats.org/officeDocument/2006/relationships/image" Target="../media/image66.tiff"/></Relationships>
</file>

<file path=ppt/slides/_rels/slide22.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6.xml"/><Relationship Id="rId6" Type="http://schemas.openxmlformats.org/officeDocument/2006/relationships/image" Target="../media/image57.png"/><Relationship Id="rId5" Type="http://schemas.microsoft.com/office/2007/relationships/hdphoto" Target="../media/hdphoto16.wdp"/><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emf"/><Relationship Id="rId7" Type="http://schemas.openxmlformats.org/officeDocument/2006/relationships/image" Target="../media/image8.png"/><Relationship Id="rId2" Type="http://schemas.openxmlformats.org/officeDocument/2006/relationships/image" Target="../media/image35.emf"/><Relationship Id="rId1" Type="http://schemas.openxmlformats.org/officeDocument/2006/relationships/slideLayout" Target="../slideLayouts/slideLayout6.xml"/><Relationship Id="rId6" Type="http://schemas.openxmlformats.org/officeDocument/2006/relationships/image" Target="../media/image3.emf"/><Relationship Id="rId5" Type="http://schemas.microsoft.com/office/2007/relationships/hdphoto" Target="../media/hdphoto17.wdp"/><Relationship Id="rId4" Type="http://schemas.openxmlformats.org/officeDocument/2006/relationships/image" Target="../media/image36.png"/><Relationship Id="rId9" Type="http://schemas.microsoft.com/office/2007/relationships/hdphoto" Target="../media/hdphoto18.wdp"/></Relationships>
</file>

<file path=ppt/slides/_rels/slide2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5.png"/><Relationship Id="rId3" Type="http://schemas.openxmlformats.org/officeDocument/2006/relationships/image" Target="../media/image7.emf"/><Relationship Id="rId7" Type="http://schemas.openxmlformats.org/officeDocument/2006/relationships/image" Target="../media/image8.png"/><Relationship Id="rId12" Type="http://schemas.openxmlformats.org/officeDocument/2006/relationships/image" Target="../media/image73.png"/><Relationship Id="rId2" Type="http://schemas.openxmlformats.org/officeDocument/2006/relationships/image" Target="../media/image67.png"/><Relationship Id="rId1" Type="http://schemas.openxmlformats.org/officeDocument/2006/relationships/slideLayout" Target="../slideLayouts/slideLayout6.xml"/><Relationship Id="rId6" Type="http://schemas.openxmlformats.org/officeDocument/2006/relationships/image" Target="../media/image18.emf"/><Relationship Id="rId11" Type="http://schemas.openxmlformats.org/officeDocument/2006/relationships/image" Target="../media/image72.png"/><Relationship Id="rId5" Type="http://schemas.openxmlformats.org/officeDocument/2006/relationships/image" Target="../media/image68.png"/><Relationship Id="rId10" Type="http://schemas.openxmlformats.org/officeDocument/2006/relationships/image" Target="../media/image71.png"/><Relationship Id="rId4" Type="http://schemas.openxmlformats.org/officeDocument/2006/relationships/image" Target="../media/image3.emf"/><Relationship Id="rId9" Type="http://schemas.openxmlformats.org/officeDocument/2006/relationships/image" Target="../media/image70.png"/><Relationship Id="rId14" Type="http://schemas.microsoft.com/office/2007/relationships/hdphoto" Target="../media/hdphoto19.wdp"/></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emf"/><Relationship Id="rId7" Type="http://schemas.openxmlformats.org/officeDocument/2006/relationships/image" Target="../media/image77.jpeg"/><Relationship Id="rId12" Type="http://schemas.openxmlformats.org/officeDocument/2006/relationships/image" Target="../media/image79.jpg"/><Relationship Id="rId2" Type="http://schemas.openxmlformats.org/officeDocument/2006/relationships/image" Target="../media/image7.emf"/><Relationship Id="rId1" Type="http://schemas.openxmlformats.org/officeDocument/2006/relationships/slideLayout" Target="../slideLayouts/slideLayout6.xml"/><Relationship Id="rId6" Type="http://schemas.openxmlformats.org/officeDocument/2006/relationships/image" Target="../media/image76.jpeg"/><Relationship Id="rId11" Type="http://schemas.openxmlformats.org/officeDocument/2006/relationships/image" Target="../media/image78.jpg"/><Relationship Id="rId5" Type="http://schemas.openxmlformats.org/officeDocument/2006/relationships/image" Target="../media/image75.jpeg"/><Relationship Id="rId10" Type="http://schemas.microsoft.com/office/2007/relationships/hdphoto" Target="../media/hdphoto20.wdp"/><Relationship Id="rId4" Type="http://schemas.openxmlformats.org/officeDocument/2006/relationships/image" Target="../media/image74.jpeg"/><Relationship Id="rId9"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emf"/><Relationship Id="rId7" Type="http://schemas.openxmlformats.org/officeDocument/2006/relationships/image" Target="../media/image8.png"/><Relationship Id="rId2" Type="http://schemas.openxmlformats.org/officeDocument/2006/relationships/image" Target="../media/image35.emf"/><Relationship Id="rId1" Type="http://schemas.openxmlformats.org/officeDocument/2006/relationships/slideLayout" Target="../slideLayouts/slideLayout6.xml"/><Relationship Id="rId6" Type="http://schemas.openxmlformats.org/officeDocument/2006/relationships/image" Target="../media/image3.emf"/><Relationship Id="rId5" Type="http://schemas.microsoft.com/office/2007/relationships/hdphoto" Target="../media/hdphoto1.wdp"/><Relationship Id="rId4" Type="http://schemas.openxmlformats.org/officeDocument/2006/relationships/image" Target="../media/image36.png"/><Relationship Id="rId9" Type="http://schemas.microsoft.com/office/2007/relationships/hdphoto" Target="../media/hdphoto21.wdp"/></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3.emf"/><Relationship Id="rId7" Type="http://schemas.openxmlformats.org/officeDocument/2006/relationships/image" Target="../media/image81.png"/><Relationship Id="rId12" Type="http://schemas.microsoft.com/office/2007/relationships/hdphoto" Target="../media/hdphoto22.wdp"/><Relationship Id="rId2" Type="http://schemas.openxmlformats.org/officeDocument/2006/relationships/image" Target="../media/image32.emf"/><Relationship Id="rId1" Type="http://schemas.openxmlformats.org/officeDocument/2006/relationships/slideLayout" Target="../slideLayouts/slideLayout6.xml"/><Relationship Id="rId6" Type="http://schemas.openxmlformats.org/officeDocument/2006/relationships/image" Target="../media/image80.png"/><Relationship Id="rId11" Type="http://schemas.openxmlformats.org/officeDocument/2006/relationships/image" Target="../media/image5.png"/><Relationship Id="rId5" Type="http://schemas.openxmlformats.org/officeDocument/2006/relationships/image" Target="../media/image3.emf"/><Relationship Id="rId10" Type="http://schemas.openxmlformats.org/officeDocument/2006/relationships/image" Target="../media/image8.png"/><Relationship Id="rId4" Type="http://schemas.openxmlformats.org/officeDocument/2006/relationships/image" Target="../media/image7.emf"/><Relationship Id="rId9" Type="http://schemas.openxmlformats.org/officeDocument/2006/relationships/image" Target="../media/image82.pn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24.wdp"/><Relationship Id="rId3" Type="http://schemas.openxmlformats.org/officeDocument/2006/relationships/image" Target="../media/image3.emf"/><Relationship Id="rId7" Type="http://schemas.microsoft.com/office/2007/relationships/hdphoto" Target="../media/hdphoto23.wdp"/><Relationship Id="rId12" Type="http://schemas.openxmlformats.org/officeDocument/2006/relationships/image" Target="../media/image86.png"/><Relationship Id="rId2" Type="http://schemas.openxmlformats.org/officeDocument/2006/relationships/image" Target="../media/image7.emf"/><Relationship Id="rId16" Type="http://schemas.openxmlformats.org/officeDocument/2006/relationships/image" Target="../media/image87.png"/><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85.png"/><Relationship Id="rId5" Type="http://schemas.openxmlformats.org/officeDocument/2006/relationships/image" Target="../media/image84.png"/><Relationship Id="rId15" Type="http://schemas.microsoft.com/office/2007/relationships/hdphoto" Target="../media/hdphoto25.wdp"/><Relationship Id="rId10" Type="http://schemas.microsoft.com/office/2007/relationships/hdphoto" Target="../media/hdphoto3.wdp"/><Relationship Id="rId4" Type="http://schemas.openxmlformats.org/officeDocument/2006/relationships/image" Target="../media/image83.jpeg"/><Relationship Id="rId9" Type="http://schemas.openxmlformats.org/officeDocument/2006/relationships/image" Target="../media/image5.png"/><Relationship Id="rId14" Type="http://schemas.microsoft.com/office/2007/relationships/hdphoto" Target="../media/hdphoto7.wdp"/></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emf"/><Relationship Id="rId7" Type="http://schemas.openxmlformats.org/officeDocument/2006/relationships/image" Target="../media/image8.png"/><Relationship Id="rId2" Type="http://schemas.openxmlformats.org/officeDocument/2006/relationships/image" Target="../media/image35.emf"/><Relationship Id="rId1" Type="http://schemas.openxmlformats.org/officeDocument/2006/relationships/slideLayout" Target="../slideLayouts/slideLayout6.xml"/><Relationship Id="rId6" Type="http://schemas.openxmlformats.org/officeDocument/2006/relationships/image" Target="../media/image3.emf"/><Relationship Id="rId5" Type="http://schemas.microsoft.com/office/2007/relationships/hdphoto" Target="../media/hdphoto26.wdp"/><Relationship Id="rId4" Type="http://schemas.openxmlformats.org/officeDocument/2006/relationships/image" Target="../media/image88.png"/><Relationship Id="rId9" Type="http://schemas.microsoft.com/office/2007/relationships/hdphoto" Target="../media/hdphoto27.wdp"/></Relationships>
</file>

<file path=ppt/slides/_rels/slide3.xml.rels><?xml version="1.0" encoding="UTF-8" standalone="yes"?>
<Relationships xmlns="http://schemas.openxmlformats.org/package/2006/relationships"><Relationship Id="rId13" Type="http://schemas.openxmlformats.org/officeDocument/2006/relationships/image" Target="../media/image18.emf"/><Relationship Id="rId18" Type="http://schemas.openxmlformats.org/officeDocument/2006/relationships/image" Target="../media/image22.png"/><Relationship Id="rId26" Type="http://schemas.openxmlformats.org/officeDocument/2006/relationships/image" Target="../media/image30.png"/><Relationship Id="rId3" Type="http://schemas.openxmlformats.org/officeDocument/2006/relationships/image" Target="../media/image9.tiff"/><Relationship Id="rId21" Type="http://schemas.openxmlformats.org/officeDocument/2006/relationships/image" Target="../media/image25.png"/><Relationship Id="rId7" Type="http://schemas.openxmlformats.org/officeDocument/2006/relationships/image" Target="../media/image13.emf"/><Relationship Id="rId12" Type="http://schemas.openxmlformats.org/officeDocument/2006/relationships/image" Target="../media/image17.png"/><Relationship Id="rId17" Type="http://schemas.openxmlformats.org/officeDocument/2006/relationships/image" Target="../media/image21.png"/><Relationship Id="rId25" Type="http://schemas.openxmlformats.org/officeDocument/2006/relationships/image" Target="../media/image29.tiff"/><Relationship Id="rId33" Type="http://schemas.openxmlformats.org/officeDocument/2006/relationships/image" Target="../media/image34.tiff"/><Relationship Id="rId2" Type="http://schemas.openxmlformats.org/officeDocument/2006/relationships/notesSlide" Target="../notesSlides/notesSlide3.xml"/><Relationship Id="rId16" Type="http://schemas.openxmlformats.org/officeDocument/2006/relationships/image" Target="../media/image20.png"/><Relationship Id="rId20" Type="http://schemas.openxmlformats.org/officeDocument/2006/relationships/image" Target="../media/image24.png"/><Relationship Id="rId29" Type="http://schemas.openxmlformats.org/officeDocument/2006/relationships/image" Target="../media/image32.emf"/><Relationship Id="rId1" Type="http://schemas.openxmlformats.org/officeDocument/2006/relationships/slideLayout" Target="../slideLayouts/slideLayout6.xml"/><Relationship Id="rId6" Type="http://schemas.openxmlformats.org/officeDocument/2006/relationships/image" Target="../media/image12.jpeg"/><Relationship Id="rId11" Type="http://schemas.openxmlformats.org/officeDocument/2006/relationships/image" Target="../media/image16.png"/><Relationship Id="rId24" Type="http://schemas.openxmlformats.org/officeDocument/2006/relationships/image" Target="../media/image28.png"/><Relationship Id="rId32" Type="http://schemas.microsoft.com/office/2007/relationships/hdphoto" Target="../media/hdphoto4.wdp"/><Relationship Id="rId5" Type="http://schemas.openxmlformats.org/officeDocument/2006/relationships/image" Target="../media/image11.emf"/><Relationship Id="rId15" Type="http://schemas.openxmlformats.org/officeDocument/2006/relationships/image" Target="../media/image19.png"/><Relationship Id="rId23" Type="http://schemas.openxmlformats.org/officeDocument/2006/relationships/image" Target="../media/image27.tiff"/><Relationship Id="rId28" Type="http://schemas.openxmlformats.org/officeDocument/2006/relationships/image" Target="../media/image8.png"/><Relationship Id="rId10" Type="http://schemas.openxmlformats.org/officeDocument/2006/relationships/image" Target="../media/image15.png"/><Relationship Id="rId19" Type="http://schemas.openxmlformats.org/officeDocument/2006/relationships/image" Target="../media/image23.png"/><Relationship Id="rId31" Type="http://schemas.openxmlformats.org/officeDocument/2006/relationships/image" Target="../media/image5.png"/><Relationship Id="rId4" Type="http://schemas.openxmlformats.org/officeDocument/2006/relationships/image" Target="../media/image10.emf"/><Relationship Id="rId9" Type="http://schemas.openxmlformats.org/officeDocument/2006/relationships/image" Target="../media/image7.emf"/><Relationship Id="rId14" Type="http://schemas.openxmlformats.org/officeDocument/2006/relationships/image" Target="../media/image3.emf"/><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33.emf"/><Relationship Id="rId8"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microsoft.com/office/2007/relationships/hdphoto" Target="../media/hdphoto28.wdp"/><Relationship Id="rId3" Type="http://schemas.openxmlformats.org/officeDocument/2006/relationships/image" Target="../media/image3.emf"/><Relationship Id="rId7" Type="http://schemas.openxmlformats.org/officeDocument/2006/relationships/image" Target="../media/image5.png"/><Relationship Id="rId2" Type="http://schemas.openxmlformats.org/officeDocument/2006/relationships/image" Target="../media/image7.emf"/><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8.png"/><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3.emf"/><Relationship Id="rId7" Type="http://schemas.openxmlformats.org/officeDocument/2006/relationships/image" Target="../media/image92.png"/><Relationship Id="rId2" Type="http://schemas.openxmlformats.org/officeDocument/2006/relationships/image" Target="../media/image7.emf"/><Relationship Id="rId1" Type="http://schemas.openxmlformats.org/officeDocument/2006/relationships/slideLayout" Target="../slideLayouts/slideLayout6.xml"/><Relationship Id="rId6" Type="http://schemas.openxmlformats.org/officeDocument/2006/relationships/image" Target="../media/image91.png"/><Relationship Id="rId5" Type="http://schemas.openxmlformats.org/officeDocument/2006/relationships/image" Target="../media/image89.png"/><Relationship Id="rId10" Type="http://schemas.microsoft.com/office/2007/relationships/hdphoto" Target="../media/hdphoto29.wdp"/><Relationship Id="rId4" Type="http://schemas.openxmlformats.org/officeDocument/2006/relationships/image" Target="../media/image8.png"/><Relationship Id="rId9" Type="http://schemas.openxmlformats.org/officeDocument/2006/relationships/image" Target="../media/image5.png"/></Relationships>
</file>

<file path=ppt/slides/_rels/slide32.xml.rels><?xml version="1.0" encoding="UTF-8" standalone="yes"?>
<Relationships xmlns="http://schemas.openxmlformats.org/package/2006/relationships"><Relationship Id="rId8" Type="http://schemas.openxmlformats.org/officeDocument/2006/relationships/image" Target="../media/image96.tiff"/><Relationship Id="rId3" Type="http://schemas.openxmlformats.org/officeDocument/2006/relationships/image" Target="../media/image3.emf"/><Relationship Id="rId7"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6.xml"/><Relationship Id="rId6" Type="http://schemas.openxmlformats.org/officeDocument/2006/relationships/image" Target="../media/image95.emf"/><Relationship Id="rId5" Type="http://schemas.openxmlformats.org/officeDocument/2006/relationships/image" Target="../media/image94.emf"/><Relationship Id="rId10" Type="http://schemas.microsoft.com/office/2007/relationships/hdphoto" Target="../media/hdphoto30.wdp"/><Relationship Id="rId4" Type="http://schemas.openxmlformats.org/officeDocument/2006/relationships/image" Target="../media/image89.png"/><Relationship Id="rId9" Type="http://schemas.openxmlformats.org/officeDocument/2006/relationships/image" Target="../media/image5.png"/></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emf"/><Relationship Id="rId7"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6.xml"/><Relationship Id="rId6" Type="http://schemas.openxmlformats.org/officeDocument/2006/relationships/image" Target="../media/image95.emf"/><Relationship Id="rId5" Type="http://schemas.openxmlformats.org/officeDocument/2006/relationships/image" Target="../media/image94.emf"/><Relationship Id="rId4" Type="http://schemas.openxmlformats.org/officeDocument/2006/relationships/image" Target="../media/image89.png"/><Relationship Id="rId9" Type="http://schemas.microsoft.com/office/2007/relationships/hdphoto" Target="../media/hdphoto3.wdp"/></Relationships>
</file>

<file path=ppt/slides/_rels/slide34.xml.rels><?xml version="1.0" encoding="UTF-8" standalone="yes"?>
<Relationships xmlns="http://schemas.openxmlformats.org/package/2006/relationships"><Relationship Id="rId8" Type="http://schemas.openxmlformats.org/officeDocument/2006/relationships/image" Target="../media/image96.tiff"/><Relationship Id="rId3" Type="http://schemas.openxmlformats.org/officeDocument/2006/relationships/image" Target="../media/image3.emf"/><Relationship Id="rId7"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6.xml"/><Relationship Id="rId6" Type="http://schemas.openxmlformats.org/officeDocument/2006/relationships/image" Target="../media/image95.emf"/><Relationship Id="rId5" Type="http://schemas.openxmlformats.org/officeDocument/2006/relationships/image" Target="../media/image94.emf"/><Relationship Id="rId10" Type="http://schemas.microsoft.com/office/2007/relationships/hdphoto" Target="../media/hdphoto31.wdp"/><Relationship Id="rId4" Type="http://schemas.openxmlformats.org/officeDocument/2006/relationships/image" Target="../media/image89.png"/><Relationship Id="rId9" Type="http://schemas.openxmlformats.org/officeDocument/2006/relationships/image" Target="../media/image5.png"/></Relationships>
</file>

<file path=ppt/slides/_rels/slide35.xml.rels><?xml version="1.0" encoding="UTF-8" standalone="yes"?>
<Relationships xmlns="http://schemas.openxmlformats.org/package/2006/relationships"><Relationship Id="rId8" Type="http://schemas.openxmlformats.org/officeDocument/2006/relationships/image" Target="../media/image96.tiff"/><Relationship Id="rId3" Type="http://schemas.openxmlformats.org/officeDocument/2006/relationships/image" Target="../media/image3.emf"/><Relationship Id="rId7"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6.xml"/><Relationship Id="rId6" Type="http://schemas.openxmlformats.org/officeDocument/2006/relationships/image" Target="../media/image95.emf"/><Relationship Id="rId5" Type="http://schemas.openxmlformats.org/officeDocument/2006/relationships/image" Target="../media/image94.emf"/><Relationship Id="rId10" Type="http://schemas.microsoft.com/office/2007/relationships/hdphoto" Target="../media/hdphoto3.wdp"/><Relationship Id="rId4" Type="http://schemas.openxmlformats.org/officeDocument/2006/relationships/image" Target="../media/image89.png"/><Relationship Id="rId9" Type="http://schemas.openxmlformats.org/officeDocument/2006/relationships/image" Target="../media/image5.png"/></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emf"/><Relationship Id="rId7" Type="http://schemas.openxmlformats.org/officeDocument/2006/relationships/image" Target="../media/image8.png"/><Relationship Id="rId2" Type="http://schemas.openxmlformats.org/officeDocument/2006/relationships/image" Target="../media/image35.emf"/><Relationship Id="rId1" Type="http://schemas.openxmlformats.org/officeDocument/2006/relationships/slideLayout" Target="../slideLayouts/slideLayout6.xml"/><Relationship Id="rId6" Type="http://schemas.openxmlformats.org/officeDocument/2006/relationships/image" Target="../media/image3.emf"/><Relationship Id="rId5" Type="http://schemas.microsoft.com/office/2007/relationships/hdphoto" Target="../media/hdphoto32.wdp"/><Relationship Id="rId4" Type="http://schemas.openxmlformats.org/officeDocument/2006/relationships/image" Target="../media/image36.png"/><Relationship Id="rId9" Type="http://schemas.microsoft.com/office/2007/relationships/hdphoto" Target="../media/hdphoto33.wdp"/></Relationships>
</file>

<file path=ppt/slides/_rels/slide37.xml.rels><?xml version="1.0" encoding="UTF-8" standalone="yes"?>
<Relationships xmlns="http://schemas.openxmlformats.org/package/2006/relationships"><Relationship Id="rId8" Type="http://schemas.microsoft.com/office/2007/relationships/hdphoto" Target="../media/hdphoto34.wdp"/><Relationship Id="rId13" Type="http://schemas.openxmlformats.org/officeDocument/2006/relationships/image" Target="../media/image14.png"/><Relationship Id="rId3" Type="http://schemas.openxmlformats.org/officeDocument/2006/relationships/image" Target="../media/image7.emf"/><Relationship Id="rId7" Type="http://schemas.openxmlformats.org/officeDocument/2006/relationships/image" Target="../media/image5.png"/><Relationship Id="rId12" Type="http://schemas.openxmlformats.org/officeDocument/2006/relationships/image" Target="../media/image31.pn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29.tiff"/><Relationship Id="rId5" Type="http://schemas.openxmlformats.org/officeDocument/2006/relationships/image" Target="../media/image97.emf"/><Relationship Id="rId15" Type="http://schemas.openxmlformats.org/officeDocument/2006/relationships/image" Target="../media/image13.emf"/><Relationship Id="rId10" Type="http://schemas.openxmlformats.org/officeDocument/2006/relationships/image" Target="../media/image28.png"/><Relationship Id="rId4" Type="http://schemas.openxmlformats.org/officeDocument/2006/relationships/image" Target="../media/image3.emf"/><Relationship Id="rId9" Type="http://schemas.openxmlformats.org/officeDocument/2006/relationships/image" Target="../media/image26.png"/><Relationship Id="rId14" Type="http://schemas.openxmlformats.org/officeDocument/2006/relationships/image" Target="../media/image34.tiff"/></Relationships>
</file>

<file path=ppt/slides/_rels/slide3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3.emf"/><Relationship Id="rId7" Type="http://schemas.openxmlformats.org/officeDocument/2006/relationships/image" Target="../media/image98.png"/><Relationship Id="rId2" Type="http://schemas.openxmlformats.org/officeDocument/2006/relationships/image" Target="../media/image7.emf"/><Relationship Id="rId1" Type="http://schemas.openxmlformats.org/officeDocument/2006/relationships/slideLayout" Target="../slideLayouts/slideLayout6.xml"/><Relationship Id="rId6" Type="http://schemas.microsoft.com/office/2007/relationships/hdphoto" Target="../media/hdphoto35.wdp"/><Relationship Id="rId5" Type="http://schemas.openxmlformats.org/officeDocument/2006/relationships/image" Target="../media/image5.pn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8" Type="http://schemas.microsoft.com/office/2007/relationships/hdphoto" Target="../media/hdphoto38.wdp"/><Relationship Id="rId13" Type="http://schemas.microsoft.com/office/2007/relationships/hdphoto" Target="../media/hdphoto40.wdp"/><Relationship Id="rId3" Type="http://schemas.openxmlformats.org/officeDocument/2006/relationships/image" Target="../media/image3.emf"/><Relationship Id="rId7" Type="http://schemas.microsoft.com/office/2007/relationships/hdphoto" Target="../media/hdphoto37.wdp"/><Relationship Id="rId12" Type="http://schemas.openxmlformats.org/officeDocument/2006/relationships/image" Target="../media/image5.png"/><Relationship Id="rId2" Type="http://schemas.openxmlformats.org/officeDocument/2006/relationships/image" Target="../media/image7.emf"/><Relationship Id="rId1" Type="http://schemas.openxmlformats.org/officeDocument/2006/relationships/slideLayout" Target="../slideLayouts/slideLayout6.xml"/><Relationship Id="rId6" Type="http://schemas.microsoft.com/office/2007/relationships/hdphoto" Target="../media/hdphoto36.wdp"/><Relationship Id="rId11" Type="http://schemas.openxmlformats.org/officeDocument/2006/relationships/image" Target="../media/image8.png"/><Relationship Id="rId5" Type="http://schemas.openxmlformats.org/officeDocument/2006/relationships/image" Target="../media/image44.png"/><Relationship Id="rId10" Type="http://schemas.microsoft.com/office/2007/relationships/hdphoto" Target="../media/hdphoto7.wdp"/><Relationship Id="rId4" Type="http://schemas.openxmlformats.org/officeDocument/2006/relationships/image" Target="../media/image99.png"/><Relationship Id="rId9" Type="http://schemas.microsoft.com/office/2007/relationships/hdphoto" Target="../media/hdphoto39.wdp"/><Relationship Id="rId1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emf"/><Relationship Id="rId7"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36.png"/><Relationship Id="rId10" Type="http://schemas.openxmlformats.org/officeDocument/2006/relationships/image" Target="../media/image8.png"/><Relationship Id="rId4" Type="http://schemas.openxmlformats.org/officeDocument/2006/relationships/image" Target="../media/image7.emf"/><Relationship Id="rId9" Type="http://schemas.microsoft.com/office/2007/relationships/hdphoto" Target="../media/hdphoto6.wdp"/></Relationships>
</file>

<file path=ppt/slides/_rels/slide4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emf"/><Relationship Id="rId7" Type="http://schemas.openxmlformats.org/officeDocument/2006/relationships/image" Target="../media/image101.png"/><Relationship Id="rId2" Type="http://schemas.openxmlformats.org/officeDocument/2006/relationships/image" Target="../media/image7.emf"/><Relationship Id="rId1" Type="http://schemas.openxmlformats.org/officeDocument/2006/relationships/slideLayout" Target="../slideLayouts/slideLayout6.xml"/><Relationship Id="rId6" Type="http://schemas.openxmlformats.org/officeDocument/2006/relationships/image" Target="../media/image100.png"/><Relationship Id="rId5" Type="http://schemas.microsoft.com/office/2007/relationships/hdphoto" Target="../media/hdphoto41.wdp"/><Relationship Id="rId4" Type="http://schemas.openxmlformats.org/officeDocument/2006/relationships/image" Target="../media/image5.png"/><Relationship Id="rId9" Type="http://schemas.openxmlformats.org/officeDocument/2006/relationships/image" Target="../media/image31.png"/></Relationships>
</file>

<file path=ppt/slides/_rels/slide41.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8.png"/><Relationship Id="rId3" Type="http://schemas.openxmlformats.org/officeDocument/2006/relationships/image" Target="../media/image3.emf"/><Relationship Id="rId7" Type="http://schemas.openxmlformats.org/officeDocument/2006/relationships/diagramColors" Target="../diagrams/colors1.xml"/><Relationship Id="rId12" Type="http://schemas.openxmlformats.org/officeDocument/2006/relationships/image" Target="../media/image105.jpeg"/><Relationship Id="rId2" Type="http://schemas.openxmlformats.org/officeDocument/2006/relationships/image" Target="../media/image7.emf"/><Relationship Id="rId16" Type="http://schemas.openxmlformats.org/officeDocument/2006/relationships/image" Target="../media/image34.tiff"/><Relationship Id="rId1" Type="http://schemas.openxmlformats.org/officeDocument/2006/relationships/slideLayout" Target="../slideLayouts/slideLayout6.xml"/><Relationship Id="rId6" Type="http://schemas.openxmlformats.org/officeDocument/2006/relationships/diagramQuickStyle" Target="../diagrams/quickStyle1.xml"/><Relationship Id="rId11" Type="http://schemas.openxmlformats.org/officeDocument/2006/relationships/image" Target="../media/image104.jpeg"/><Relationship Id="rId5" Type="http://schemas.openxmlformats.org/officeDocument/2006/relationships/diagramLayout" Target="../diagrams/layout1.xml"/><Relationship Id="rId15" Type="http://schemas.microsoft.com/office/2007/relationships/hdphoto" Target="../media/hdphoto42.wdp"/><Relationship Id="rId10" Type="http://schemas.openxmlformats.org/officeDocument/2006/relationships/image" Target="../media/image103.jpeg"/><Relationship Id="rId4" Type="http://schemas.openxmlformats.org/officeDocument/2006/relationships/diagramData" Target="../diagrams/data1.xml"/><Relationship Id="rId9" Type="http://schemas.openxmlformats.org/officeDocument/2006/relationships/image" Target="../media/image102.jpeg"/><Relationship Id="rId14" Type="http://schemas.openxmlformats.org/officeDocument/2006/relationships/image" Target="../media/image5.png"/></Relationships>
</file>

<file path=ppt/slides/_rels/slide4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emf"/><Relationship Id="rId7" Type="http://schemas.openxmlformats.org/officeDocument/2006/relationships/image" Target="../media/image5.png"/><Relationship Id="rId2" Type="http://schemas.openxmlformats.org/officeDocument/2006/relationships/image" Target="../media/image7.emf"/><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106.png"/><Relationship Id="rId4" Type="http://schemas.openxmlformats.org/officeDocument/2006/relationships/image" Target="../media/image105.jpeg"/><Relationship Id="rId9" Type="http://schemas.openxmlformats.org/officeDocument/2006/relationships/image" Target="../media/image34.tiff"/></Relationships>
</file>

<file path=ppt/slides/_rels/slide43.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07.png"/><Relationship Id="rId2" Type="http://schemas.openxmlformats.org/officeDocument/2006/relationships/image" Target="../media/image7.emf"/><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5.png"/><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emf"/><Relationship Id="rId7" Type="http://schemas.openxmlformats.org/officeDocument/2006/relationships/image" Target="../media/image8.png"/><Relationship Id="rId2" Type="http://schemas.openxmlformats.org/officeDocument/2006/relationships/image" Target="../media/image35.emf"/><Relationship Id="rId1" Type="http://schemas.openxmlformats.org/officeDocument/2006/relationships/slideLayout" Target="../slideLayouts/slideLayout6.xml"/><Relationship Id="rId6" Type="http://schemas.openxmlformats.org/officeDocument/2006/relationships/image" Target="../media/image3.emf"/><Relationship Id="rId5" Type="http://schemas.microsoft.com/office/2007/relationships/hdphoto" Target="../media/hdphoto43.wdp"/><Relationship Id="rId4" Type="http://schemas.openxmlformats.org/officeDocument/2006/relationships/image" Target="../media/image88.png"/><Relationship Id="rId9" Type="http://schemas.microsoft.com/office/2007/relationships/hdphoto" Target="../media/hdphoto44.wdp"/></Relationships>
</file>

<file path=ppt/slides/_rels/slide45.xml.rels><?xml version="1.0" encoding="UTF-8" standalone="yes"?>
<Relationships xmlns="http://schemas.openxmlformats.org/package/2006/relationships"><Relationship Id="rId8" Type="http://schemas.openxmlformats.org/officeDocument/2006/relationships/image" Target="../media/image113.tiff"/><Relationship Id="rId3" Type="http://schemas.openxmlformats.org/officeDocument/2006/relationships/image" Target="../media/image7.emf"/><Relationship Id="rId7" Type="http://schemas.openxmlformats.org/officeDocument/2006/relationships/image" Target="../media/image112.tiff"/><Relationship Id="rId12" Type="http://schemas.microsoft.com/office/2007/relationships/hdphoto" Target="../media/hdphoto33.wdp"/><Relationship Id="rId2" Type="http://schemas.openxmlformats.org/officeDocument/2006/relationships/image" Target="../media/image108.png"/><Relationship Id="rId1" Type="http://schemas.openxmlformats.org/officeDocument/2006/relationships/slideLayout" Target="../slideLayouts/slideLayout6.xml"/><Relationship Id="rId6" Type="http://schemas.openxmlformats.org/officeDocument/2006/relationships/image" Target="../media/image111.tiff"/><Relationship Id="rId11" Type="http://schemas.openxmlformats.org/officeDocument/2006/relationships/image" Target="../media/image5.png"/><Relationship Id="rId5" Type="http://schemas.openxmlformats.org/officeDocument/2006/relationships/image" Target="../media/image110.tiff"/><Relationship Id="rId10" Type="http://schemas.openxmlformats.org/officeDocument/2006/relationships/image" Target="../media/image8.png"/><Relationship Id="rId4" Type="http://schemas.openxmlformats.org/officeDocument/2006/relationships/image" Target="../media/image109.png"/><Relationship Id="rId9" Type="http://schemas.openxmlformats.org/officeDocument/2006/relationships/image" Target="../media/image3.emf"/></Relationships>
</file>

<file path=ppt/slides/_rels/slide46.xml.rels><?xml version="1.0" encoding="UTF-8" standalone="yes"?>
<Relationships xmlns="http://schemas.openxmlformats.org/package/2006/relationships"><Relationship Id="rId8" Type="http://schemas.openxmlformats.org/officeDocument/2006/relationships/image" Target="../media/image116.tiff"/><Relationship Id="rId3" Type="http://schemas.openxmlformats.org/officeDocument/2006/relationships/image" Target="../media/image3.emf"/><Relationship Id="rId7" Type="http://schemas.openxmlformats.org/officeDocument/2006/relationships/image" Target="../media/image115.tiff"/><Relationship Id="rId2" Type="http://schemas.openxmlformats.org/officeDocument/2006/relationships/image" Target="../media/image7.emf"/><Relationship Id="rId1" Type="http://schemas.openxmlformats.org/officeDocument/2006/relationships/slideLayout" Target="../slideLayouts/slideLayout6.xml"/><Relationship Id="rId6" Type="http://schemas.openxmlformats.org/officeDocument/2006/relationships/image" Target="../media/image114.png"/><Relationship Id="rId5" Type="http://schemas.microsoft.com/office/2007/relationships/hdphoto" Target="../media/hdphoto45.wdp"/><Relationship Id="rId4" Type="http://schemas.openxmlformats.org/officeDocument/2006/relationships/image" Target="../media/image37.png"/><Relationship Id="rId9" Type="http://schemas.openxmlformats.org/officeDocument/2006/relationships/image" Target="../media/image8.png"/></Relationships>
</file>

<file path=ppt/slides/_rels/slide4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emf"/><Relationship Id="rId7"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6.xml"/><Relationship Id="rId6" Type="http://schemas.openxmlformats.org/officeDocument/2006/relationships/image" Target="../media/image118.tiff"/><Relationship Id="rId5" Type="http://schemas.microsoft.com/office/2007/relationships/hdphoto" Target="../media/hdphoto46.wdp"/><Relationship Id="rId4" Type="http://schemas.openxmlformats.org/officeDocument/2006/relationships/image" Target="../media/image117.png"/><Relationship Id="rId9" Type="http://schemas.microsoft.com/office/2007/relationships/hdphoto" Target="../media/hdphoto47.wdp"/></Relationships>
</file>

<file path=ppt/slides/_rels/slide4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emf"/><Relationship Id="rId7"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6.xml"/><Relationship Id="rId6" Type="http://schemas.openxmlformats.org/officeDocument/2006/relationships/image" Target="../media/image111.tiff"/><Relationship Id="rId5" Type="http://schemas.openxmlformats.org/officeDocument/2006/relationships/image" Target="../media/image120.png"/><Relationship Id="rId4" Type="http://schemas.openxmlformats.org/officeDocument/2006/relationships/image" Target="../media/image119.png"/><Relationship Id="rId9" Type="http://schemas.microsoft.com/office/2007/relationships/hdphoto" Target="../media/hdphoto33.wdp"/></Relationships>
</file>

<file path=ppt/slides/_rels/slide4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emf"/><Relationship Id="rId7"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6.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 Id="rId9" Type="http://schemas.microsoft.com/office/2007/relationships/hdphoto" Target="../media/hdphoto48.wdp"/></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1.emf"/><Relationship Id="rId7" Type="http://schemas.openxmlformats.org/officeDocument/2006/relationships/image" Target="../media/image39.png"/><Relationship Id="rId12"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8.png"/><Relationship Id="rId11" Type="http://schemas.microsoft.com/office/2007/relationships/hdphoto" Target="../media/hdphoto3.wdp"/><Relationship Id="rId5" Type="http://schemas.openxmlformats.org/officeDocument/2006/relationships/image" Target="../media/image3.emf"/><Relationship Id="rId10" Type="http://schemas.openxmlformats.org/officeDocument/2006/relationships/image" Target="../media/image5.png"/><Relationship Id="rId4" Type="http://schemas.openxmlformats.org/officeDocument/2006/relationships/image" Target="../media/image7.emf"/><Relationship Id="rId9" Type="http://schemas.openxmlformats.org/officeDocument/2006/relationships/image" Target="../media/image8.png"/></Relationships>
</file>

<file path=ppt/slides/_rels/slide5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emf"/><Relationship Id="rId7" Type="http://schemas.openxmlformats.org/officeDocument/2006/relationships/image" Target="../media/image127.png"/><Relationship Id="rId2" Type="http://schemas.openxmlformats.org/officeDocument/2006/relationships/image" Target="../media/image7.emf"/><Relationship Id="rId1" Type="http://schemas.openxmlformats.org/officeDocument/2006/relationships/slideLayout" Target="../slideLayouts/slideLayout6.xml"/><Relationship Id="rId6" Type="http://schemas.openxmlformats.org/officeDocument/2006/relationships/image" Target="../media/image126.png"/><Relationship Id="rId5" Type="http://schemas.openxmlformats.org/officeDocument/2006/relationships/image" Target="../media/image125.png"/><Relationship Id="rId10" Type="http://schemas.microsoft.com/office/2007/relationships/hdphoto" Target="../media/hdphoto3.wdp"/><Relationship Id="rId4" Type="http://schemas.openxmlformats.org/officeDocument/2006/relationships/image" Target="../media/image124.png"/><Relationship Id="rId9" Type="http://schemas.openxmlformats.org/officeDocument/2006/relationships/image" Target="../media/image5.png"/></Relationships>
</file>

<file path=ppt/slides/_rels/slide5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emf"/><Relationship Id="rId7" Type="http://schemas.openxmlformats.org/officeDocument/2006/relationships/image" Target="../media/image8.png"/><Relationship Id="rId2" Type="http://schemas.openxmlformats.org/officeDocument/2006/relationships/image" Target="../media/image35.emf"/><Relationship Id="rId1" Type="http://schemas.openxmlformats.org/officeDocument/2006/relationships/slideLayout" Target="../slideLayouts/slideLayout6.xml"/><Relationship Id="rId6" Type="http://schemas.openxmlformats.org/officeDocument/2006/relationships/image" Target="../media/image3.emf"/><Relationship Id="rId5" Type="http://schemas.microsoft.com/office/2007/relationships/hdphoto" Target="../media/hdphoto49.wdp"/><Relationship Id="rId4" Type="http://schemas.openxmlformats.org/officeDocument/2006/relationships/image" Target="../media/image88.png"/><Relationship Id="rId9" Type="http://schemas.microsoft.com/office/2007/relationships/hdphoto" Target="../media/hdphoto3.wdp"/></Relationships>
</file>

<file path=ppt/slides/_rels/slide52.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image" Target="../media/image3.emf"/><Relationship Id="rId7" Type="http://schemas.openxmlformats.org/officeDocument/2006/relationships/image" Target="../media/image5.png"/><Relationship Id="rId2" Type="http://schemas.openxmlformats.org/officeDocument/2006/relationships/image" Target="../media/image7.emf"/><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128.png"/><Relationship Id="rId4" Type="http://schemas.openxmlformats.org/officeDocument/2006/relationships/image" Target="../media/image114.png"/></Relationships>
</file>

<file path=ppt/slides/_rels/slide53.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6.xml"/><Relationship Id="rId6" Type="http://schemas.openxmlformats.org/officeDocument/2006/relationships/image" Target="../media/image129.png"/><Relationship Id="rId5" Type="http://schemas.microsoft.com/office/2007/relationships/hdphoto" Target="../media/hdphoto50.wdp"/><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3" Type="http://schemas.openxmlformats.org/officeDocument/2006/relationships/image" Target="../media/image3.emf"/><Relationship Id="rId7" Type="http://schemas.microsoft.com/office/2007/relationships/hdphoto" Target="../media/hdphoto3.wdp"/><Relationship Id="rId2" Type="http://schemas.openxmlformats.org/officeDocument/2006/relationships/image" Target="../media/image7.emf"/><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130.png"/></Relationships>
</file>

<file path=ppt/slides/_rels/slide55.xml.rels><?xml version="1.0" encoding="UTF-8" standalone="yes"?>
<Relationships xmlns="http://schemas.openxmlformats.org/package/2006/relationships"><Relationship Id="rId3" Type="http://schemas.openxmlformats.org/officeDocument/2006/relationships/image" Target="../media/image3.emf"/><Relationship Id="rId7" Type="http://schemas.microsoft.com/office/2007/relationships/hdphoto" Target="../media/hdphoto51.wdp"/><Relationship Id="rId2" Type="http://schemas.openxmlformats.org/officeDocument/2006/relationships/image" Target="../media/image7.emf"/><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131.png"/></Relationships>
</file>

<file path=ppt/slides/_rels/slide56.xml.rels><?xml version="1.0" encoding="UTF-8" standalone="yes"?>
<Relationships xmlns="http://schemas.openxmlformats.org/package/2006/relationships"><Relationship Id="rId3" Type="http://schemas.openxmlformats.org/officeDocument/2006/relationships/image" Target="../media/image7.emf"/><Relationship Id="rId7" Type="http://schemas.microsoft.com/office/2007/relationships/hdphoto" Target="../media/hdphoto3.wdp"/><Relationship Id="rId2" Type="http://schemas.openxmlformats.org/officeDocument/2006/relationships/image" Target="../media/image132.pn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3.emf"/></Relationships>
</file>

<file path=ppt/slides/_rels/slide5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5.emf"/><Relationship Id="rId7"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microsoft.com/office/2007/relationships/hdphoto" Target="../media/hdphoto52.wdp"/><Relationship Id="rId5" Type="http://schemas.openxmlformats.org/officeDocument/2006/relationships/image" Target="../media/image88.png"/><Relationship Id="rId10" Type="http://schemas.microsoft.com/office/2007/relationships/hdphoto" Target="../media/hdphoto53.wdp"/><Relationship Id="rId4" Type="http://schemas.openxmlformats.org/officeDocument/2006/relationships/image" Target="../media/image7.emf"/><Relationship Id="rId9" Type="http://schemas.openxmlformats.org/officeDocument/2006/relationships/image" Target="../media/image5.png"/></Relationships>
</file>

<file path=ppt/slides/_rels/slide58.xml.rels><?xml version="1.0" encoding="UTF-8" standalone="yes"?>
<Relationships xmlns="http://schemas.openxmlformats.org/package/2006/relationships"><Relationship Id="rId8" Type="http://schemas.microsoft.com/office/2007/relationships/hdphoto" Target="../media/hdphoto54.wdp"/><Relationship Id="rId3" Type="http://schemas.openxmlformats.org/officeDocument/2006/relationships/image" Target="../media/image3.emf"/><Relationship Id="rId7" Type="http://schemas.openxmlformats.org/officeDocument/2006/relationships/image" Target="../media/image5.png"/><Relationship Id="rId2" Type="http://schemas.openxmlformats.org/officeDocument/2006/relationships/image" Target="../media/image7.emf"/><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133.tiff"/><Relationship Id="rId4" Type="http://schemas.openxmlformats.org/officeDocument/2006/relationships/image" Target="../media/image43.png"/></Relationships>
</file>

<file path=ppt/slides/_rels/slide59.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43.png"/><Relationship Id="rId7" Type="http://schemas.openxmlformats.org/officeDocument/2006/relationships/image" Target="../media/image136.png"/><Relationship Id="rId12" Type="http://schemas.microsoft.com/office/2007/relationships/hdphoto" Target="../media/hdphoto55.wdp"/><Relationship Id="rId2" Type="http://schemas.openxmlformats.org/officeDocument/2006/relationships/image" Target="../media/image7.emf"/><Relationship Id="rId1" Type="http://schemas.openxmlformats.org/officeDocument/2006/relationships/slideLayout" Target="../slideLayouts/slideLayout6.xml"/><Relationship Id="rId6" Type="http://schemas.openxmlformats.org/officeDocument/2006/relationships/image" Target="../media/image135.png"/><Relationship Id="rId11" Type="http://schemas.openxmlformats.org/officeDocument/2006/relationships/image" Target="../media/image5.png"/><Relationship Id="rId5" Type="http://schemas.openxmlformats.org/officeDocument/2006/relationships/image" Target="../media/image134.png"/><Relationship Id="rId10" Type="http://schemas.openxmlformats.org/officeDocument/2006/relationships/image" Target="../media/image3.emf"/><Relationship Id="rId4" Type="http://schemas.openxmlformats.org/officeDocument/2006/relationships/image" Target="../media/image8.png"/><Relationship Id="rId9" Type="http://schemas.openxmlformats.org/officeDocument/2006/relationships/image" Target="../media/image138.png"/></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7.emf"/><Relationship Id="rId11" Type="http://schemas.microsoft.com/office/2007/relationships/hdphoto" Target="../media/hdphoto8.wdp"/><Relationship Id="rId5" Type="http://schemas.openxmlformats.org/officeDocument/2006/relationships/image" Target="../media/image3.emf"/><Relationship Id="rId10" Type="http://schemas.openxmlformats.org/officeDocument/2006/relationships/image" Target="../media/image5.png"/><Relationship Id="rId4" Type="http://schemas.openxmlformats.org/officeDocument/2006/relationships/image" Target="../media/image43.png"/><Relationship Id="rId9" Type="http://schemas.openxmlformats.org/officeDocument/2006/relationships/image" Target="../media/image8.png"/></Relationships>
</file>

<file path=ppt/slides/_rels/slide60.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8.png"/><Relationship Id="rId7" Type="http://schemas.openxmlformats.org/officeDocument/2006/relationships/image" Target="../media/image138.png"/><Relationship Id="rId12" Type="http://schemas.microsoft.com/office/2007/relationships/hdphoto" Target="../media/hdphoto56.wdp"/><Relationship Id="rId2" Type="http://schemas.openxmlformats.org/officeDocument/2006/relationships/image" Target="../media/image7.emf"/><Relationship Id="rId1" Type="http://schemas.openxmlformats.org/officeDocument/2006/relationships/slideLayout" Target="../slideLayouts/slideLayout6.xml"/><Relationship Id="rId6" Type="http://schemas.openxmlformats.org/officeDocument/2006/relationships/image" Target="../media/image136.png"/><Relationship Id="rId11" Type="http://schemas.openxmlformats.org/officeDocument/2006/relationships/image" Target="../media/image5.png"/><Relationship Id="rId5" Type="http://schemas.openxmlformats.org/officeDocument/2006/relationships/image" Target="../media/image139.png"/><Relationship Id="rId10" Type="http://schemas.openxmlformats.org/officeDocument/2006/relationships/image" Target="../media/image3.emf"/><Relationship Id="rId4" Type="http://schemas.openxmlformats.org/officeDocument/2006/relationships/image" Target="../media/image43.png"/><Relationship Id="rId9" Type="http://schemas.openxmlformats.org/officeDocument/2006/relationships/image" Target="../media/image135.png"/></Relationships>
</file>

<file path=ppt/slides/_rels/slide6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emf"/><Relationship Id="rId7" Type="http://schemas.openxmlformats.org/officeDocument/2006/relationships/image" Target="../media/image8.png"/><Relationship Id="rId2" Type="http://schemas.openxmlformats.org/officeDocument/2006/relationships/image" Target="../media/image35.emf"/><Relationship Id="rId1" Type="http://schemas.openxmlformats.org/officeDocument/2006/relationships/slideLayout" Target="../slideLayouts/slideLayout6.xml"/><Relationship Id="rId6" Type="http://schemas.openxmlformats.org/officeDocument/2006/relationships/image" Target="../media/image3.emf"/><Relationship Id="rId5" Type="http://schemas.microsoft.com/office/2007/relationships/hdphoto" Target="../media/hdphoto26.wdp"/><Relationship Id="rId4" Type="http://schemas.openxmlformats.org/officeDocument/2006/relationships/image" Target="../media/image88.png"/><Relationship Id="rId9" Type="http://schemas.microsoft.com/office/2007/relationships/hdphoto" Target="../media/hdphoto57.wdp"/></Relationships>
</file>

<file path=ppt/slides/_rels/slide62.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40.png"/><Relationship Id="rId2" Type="http://schemas.openxmlformats.org/officeDocument/2006/relationships/image" Target="../media/image7.emf"/><Relationship Id="rId1" Type="http://schemas.openxmlformats.org/officeDocument/2006/relationships/slideLayout" Target="../slideLayouts/slideLayout6.xml"/><Relationship Id="rId6" Type="http://schemas.microsoft.com/office/2007/relationships/hdphoto" Target="../media/hdphoto58.wdp"/><Relationship Id="rId5" Type="http://schemas.openxmlformats.org/officeDocument/2006/relationships/image" Target="../media/image5.png"/><Relationship Id="rId4" Type="http://schemas.openxmlformats.org/officeDocument/2006/relationships/image" Target="../media/image8.png"/></Relationships>
</file>

<file path=ppt/slides/_rels/slide6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emf"/><Relationship Id="rId7" Type="http://schemas.openxmlformats.org/officeDocument/2006/relationships/image" Target="../media/image8.png"/><Relationship Id="rId2" Type="http://schemas.openxmlformats.org/officeDocument/2006/relationships/image" Target="../media/image35.emf"/><Relationship Id="rId1" Type="http://schemas.openxmlformats.org/officeDocument/2006/relationships/slideLayout" Target="../slideLayouts/slideLayout6.xml"/><Relationship Id="rId6" Type="http://schemas.openxmlformats.org/officeDocument/2006/relationships/image" Target="../media/image3.emf"/><Relationship Id="rId5" Type="http://schemas.microsoft.com/office/2007/relationships/hdphoto" Target="../media/hdphoto26.wdp"/><Relationship Id="rId4" Type="http://schemas.openxmlformats.org/officeDocument/2006/relationships/image" Target="../media/image88.png"/><Relationship Id="rId9" Type="http://schemas.microsoft.com/office/2007/relationships/hdphoto" Target="../media/hdphoto59.wdp"/></Relationships>
</file>

<file path=ppt/slides/_rels/slide64.xml.rels><?xml version="1.0" encoding="UTF-8" standalone="yes"?>
<Relationships xmlns="http://schemas.openxmlformats.org/package/2006/relationships"><Relationship Id="rId8" Type="http://schemas.microsoft.com/office/2007/relationships/hdphoto" Target="../media/hdphoto41.wdp"/><Relationship Id="rId3" Type="http://schemas.openxmlformats.org/officeDocument/2006/relationships/image" Target="../media/image95.emf"/><Relationship Id="rId7" Type="http://schemas.openxmlformats.org/officeDocument/2006/relationships/image" Target="../media/image5.png"/><Relationship Id="rId2" Type="http://schemas.openxmlformats.org/officeDocument/2006/relationships/image" Target="../media/image94.emf"/><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43.tiff"/><Relationship Id="rId5" Type="http://schemas.openxmlformats.org/officeDocument/2006/relationships/image" Target="../media/image3.emf"/><Relationship Id="rId10" Type="http://schemas.openxmlformats.org/officeDocument/2006/relationships/image" Target="../media/image142.tiff"/><Relationship Id="rId4" Type="http://schemas.openxmlformats.org/officeDocument/2006/relationships/image" Target="../media/image7.emf"/><Relationship Id="rId9" Type="http://schemas.openxmlformats.org/officeDocument/2006/relationships/image" Target="../media/image141.png"/></Relationships>
</file>

<file path=ppt/slides/_rels/slide6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emf"/><Relationship Id="rId7" Type="http://schemas.openxmlformats.org/officeDocument/2006/relationships/image" Target="../media/image8.png"/><Relationship Id="rId2" Type="http://schemas.openxmlformats.org/officeDocument/2006/relationships/image" Target="../media/image35.emf"/><Relationship Id="rId1" Type="http://schemas.openxmlformats.org/officeDocument/2006/relationships/slideLayout" Target="../slideLayouts/slideLayout6.xml"/><Relationship Id="rId6" Type="http://schemas.openxmlformats.org/officeDocument/2006/relationships/image" Target="../media/image3.emf"/><Relationship Id="rId5" Type="http://schemas.microsoft.com/office/2007/relationships/hdphoto" Target="../media/hdphoto26.wdp"/><Relationship Id="rId4" Type="http://schemas.openxmlformats.org/officeDocument/2006/relationships/image" Target="../media/image88.png"/><Relationship Id="rId9" Type="http://schemas.microsoft.com/office/2007/relationships/hdphoto" Target="../media/hdphoto60.wdp"/></Relationships>
</file>

<file path=ppt/slides/_rels/slide6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emf"/><Relationship Id="rId7" Type="http://schemas.openxmlformats.org/officeDocument/2006/relationships/image" Target="../media/image8.png"/><Relationship Id="rId2" Type="http://schemas.openxmlformats.org/officeDocument/2006/relationships/image" Target="../media/image10.emf"/><Relationship Id="rId1" Type="http://schemas.openxmlformats.org/officeDocument/2006/relationships/slideLayout" Target="../slideLayouts/slideLayout6.xml"/><Relationship Id="rId6" Type="http://schemas.openxmlformats.org/officeDocument/2006/relationships/image" Target="../media/image145.jpeg"/><Relationship Id="rId5" Type="http://schemas.openxmlformats.org/officeDocument/2006/relationships/image" Target="../media/image144.tiff"/><Relationship Id="rId4" Type="http://schemas.openxmlformats.org/officeDocument/2006/relationships/image" Target="../media/image3.emf"/><Relationship Id="rId9" Type="http://schemas.microsoft.com/office/2007/relationships/hdphoto" Target="../media/hdphoto61.wdp"/></Relationships>
</file>

<file path=ppt/slides/_rels/slide67.xml.rels><?xml version="1.0" encoding="UTF-8" standalone="yes"?>
<Relationships xmlns="http://schemas.openxmlformats.org/package/2006/relationships"><Relationship Id="rId8" Type="http://schemas.openxmlformats.org/officeDocument/2006/relationships/image" Target="../media/image150.tiff"/><Relationship Id="rId3" Type="http://schemas.openxmlformats.org/officeDocument/2006/relationships/image" Target="../media/image3.emf"/><Relationship Id="rId7" Type="http://schemas.openxmlformats.org/officeDocument/2006/relationships/image" Target="../media/image149.tiff"/><Relationship Id="rId2" Type="http://schemas.openxmlformats.org/officeDocument/2006/relationships/image" Target="../media/image7.emf"/><Relationship Id="rId1" Type="http://schemas.openxmlformats.org/officeDocument/2006/relationships/slideLayout" Target="../slideLayouts/slideLayout6.xml"/><Relationship Id="rId6" Type="http://schemas.openxmlformats.org/officeDocument/2006/relationships/image" Target="../media/image148.tiff"/><Relationship Id="rId11" Type="http://schemas.microsoft.com/office/2007/relationships/hdphoto" Target="../media/hdphoto12.wdp"/><Relationship Id="rId5" Type="http://schemas.openxmlformats.org/officeDocument/2006/relationships/image" Target="../media/image147.jpeg"/><Relationship Id="rId10" Type="http://schemas.openxmlformats.org/officeDocument/2006/relationships/image" Target="../media/image5.png"/><Relationship Id="rId4" Type="http://schemas.openxmlformats.org/officeDocument/2006/relationships/image" Target="../media/image146.png"/><Relationship Id="rId9" Type="http://schemas.openxmlformats.org/officeDocument/2006/relationships/image" Target="../media/image8.png"/></Relationships>
</file>

<file path=ppt/slides/_rels/slide68.xml.rels><?xml version="1.0" encoding="UTF-8" standalone="yes"?>
<Relationships xmlns="http://schemas.openxmlformats.org/package/2006/relationships"><Relationship Id="rId8" Type="http://schemas.openxmlformats.org/officeDocument/2006/relationships/image" Target="../media/image149.tiff"/><Relationship Id="rId3" Type="http://schemas.openxmlformats.org/officeDocument/2006/relationships/image" Target="../media/image7.emf"/><Relationship Id="rId7" Type="http://schemas.openxmlformats.org/officeDocument/2006/relationships/image" Target="../media/image148.tiff"/><Relationship Id="rId12" Type="http://schemas.microsoft.com/office/2007/relationships/hdphoto" Target="../media/hdphoto3.wdp"/><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47.jpeg"/><Relationship Id="rId11" Type="http://schemas.openxmlformats.org/officeDocument/2006/relationships/image" Target="../media/image5.png"/><Relationship Id="rId5" Type="http://schemas.openxmlformats.org/officeDocument/2006/relationships/image" Target="../media/image146.png"/><Relationship Id="rId10" Type="http://schemas.openxmlformats.org/officeDocument/2006/relationships/image" Target="../media/image8.png"/><Relationship Id="rId4" Type="http://schemas.openxmlformats.org/officeDocument/2006/relationships/image" Target="../media/image3.emf"/><Relationship Id="rId9" Type="http://schemas.openxmlformats.org/officeDocument/2006/relationships/image" Target="../media/image150.tiff"/></Relationships>
</file>

<file path=ppt/slides/_rels/slide69.xml.rels><?xml version="1.0" encoding="UTF-8" standalone="yes"?>
<Relationships xmlns="http://schemas.openxmlformats.org/package/2006/relationships"><Relationship Id="rId8" Type="http://schemas.openxmlformats.org/officeDocument/2006/relationships/image" Target="../media/image150.tiff"/><Relationship Id="rId3" Type="http://schemas.openxmlformats.org/officeDocument/2006/relationships/image" Target="../media/image3.emf"/><Relationship Id="rId7" Type="http://schemas.openxmlformats.org/officeDocument/2006/relationships/image" Target="../media/image149.tiff"/><Relationship Id="rId2" Type="http://schemas.openxmlformats.org/officeDocument/2006/relationships/image" Target="../media/image7.emf"/><Relationship Id="rId1" Type="http://schemas.openxmlformats.org/officeDocument/2006/relationships/slideLayout" Target="../slideLayouts/slideLayout6.xml"/><Relationship Id="rId6" Type="http://schemas.openxmlformats.org/officeDocument/2006/relationships/image" Target="../media/image148.tiff"/><Relationship Id="rId11" Type="http://schemas.microsoft.com/office/2007/relationships/hdphoto" Target="../media/hdphoto3.wdp"/><Relationship Id="rId5" Type="http://schemas.openxmlformats.org/officeDocument/2006/relationships/image" Target="../media/image147.jpeg"/><Relationship Id="rId10" Type="http://schemas.openxmlformats.org/officeDocument/2006/relationships/image" Target="../media/image5.png"/><Relationship Id="rId4" Type="http://schemas.openxmlformats.org/officeDocument/2006/relationships/image" Target="../media/image146.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emf"/><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image" Target="../media/image45.emf"/></Relationships>
</file>

<file path=ppt/slides/_rels/slide70.xml.rels><?xml version="1.0" encoding="UTF-8" standalone="yes"?>
<Relationships xmlns="http://schemas.openxmlformats.org/package/2006/relationships"><Relationship Id="rId8" Type="http://schemas.openxmlformats.org/officeDocument/2006/relationships/image" Target="../media/image150.tiff"/><Relationship Id="rId3" Type="http://schemas.openxmlformats.org/officeDocument/2006/relationships/image" Target="../media/image3.emf"/><Relationship Id="rId7" Type="http://schemas.openxmlformats.org/officeDocument/2006/relationships/image" Target="../media/image149.tiff"/><Relationship Id="rId2" Type="http://schemas.openxmlformats.org/officeDocument/2006/relationships/image" Target="../media/image7.emf"/><Relationship Id="rId1" Type="http://schemas.openxmlformats.org/officeDocument/2006/relationships/slideLayout" Target="../slideLayouts/slideLayout6.xml"/><Relationship Id="rId6" Type="http://schemas.openxmlformats.org/officeDocument/2006/relationships/image" Target="../media/image148.tiff"/><Relationship Id="rId11" Type="http://schemas.microsoft.com/office/2007/relationships/hdphoto" Target="../media/hdphoto3.wdp"/><Relationship Id="rId5" Type="http://schemas.openxmlformats.org/officeDocument/2006/relationships/image" Target="../media/image147.jpeg"/><Relationship Id="rId10" Type="http://schemas.openxmlformats.org/officeDocument/2006/relationships/image" Target="../media/image5.png"/><Relationship Id="rId4" Type="http://schemas.openxmlformats.org/officeDocument/2006/relationships/image" Target="../media/image146.png"/><Relationship Id="rId9" Type="http://schemas.openxmlformats.org/officeDocument/2006/relationships/image" Target="../media/image8.png"/></Relationships>
</file>

<file path=ppt/slides/_rels/slide7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46.png"/><Relationship Id="rId7" Type="http://schemas.openxmlformats.org/officeDocument/2006/relationships/image" Target="../media/image150.tiff"/><Relationship Id="rId2" Type="http://schemas.openxmlformats.org/officeDocument/2006/relationships/image" Target="../media/image7.emf"/><Relationship Id="rId1" Type="http://schemas.openxmlformats.org/officeDocument/2006/relationships/slideLayout" Target="../slideLayouts/slideLayout6.xml"/><Relationship Id="rId6" Type="http://schemas.openxmlformats.org/officeDocument/2006/relationships/image" Target="../media/image149.tiff"/><Relationship Id="rId11" Type="http://schemas.microsoft.com/office/2007/relationships/hdphoto" Target="../media/hdphoto33.wdp"/><Relationship Id="rId5" Type="http://schemas.openxmlformats.org/officeDocument/2006/relationships/image" Target="../media/image148.tiff"/><Relationship Id="rId10" Type="http://schemas.openxmlformats.org/officeDocument/2006/relationships/image" Target="../media/image5.png"/><Relationship Id="rId4" Type="http://schemas.openxmlformats.org/officeDocument/2006/relationships/image" Target="../media/image147.jpeg"/><Relationship Id="rId9" Type="http://schemas.openxmlformats.org/officeDocument/2006/relationships/image" Target="../media/image3.emf"/></Relationships>
</file>

<file path=ppt/slides/_rels/slide72.xml.rels><?xml version="1.0" encoding="UTF-8" standalone="yes"?>
<Relationships xmlns="http://schemas.openxmlformats.org/package/2006/relationships"><Relationship Id="rId8" Type="http://schemas.openxmlformats.org/officeDocument/2006/relationships/image" Target="../media/image150.tiff"/><Relationship Id="rId3" Type="http://schemas.openxmlformats.org/officeDocument/2006/relationships/image" Target="../media/image3.emf"/><Relationship Id="rId7" Type="http://schemas.openxmlformats.org/officeDocument/2006/relationships/image" Target="../media/image149.tiff"/><Relationship Id="rId2" Type="http://schemas.openxmlformats.org/officeDocument/2006/relationships/image" Target="../media/image7.emf"/><Relationship Id="rId1" Type="http://schemas.openxmlformats.org/officeDocument/2006/relationships/slideLayout" Target="../slideLayouts/slideLayout6.xml"/><Relationship Id="rId6" Type="http://schemas.openxmlformats.org/officeDocument/2006/relationships/image" Target="../media/image148.tiff"/><Relationship Id="rId11" Type="http://schemas.microsoft.com/office/2007/relationships/hdphoto" Target="../media/hdphoto3.wdp"/><Relationship Id="rId5" Type="http://schemas.openxmlformats.org/officeDocument/2006/relationships/image" Target="../media/image147.jpeg"/><Relationship Id="rId10" Type="http://schemas.openxmlformats.org/officeDocument/2006/relationships/image" Target="../media/image5.png"/><Relationship Id="rId4" Type="http://schemas.openxmlformats.org/officeDocument/2006/relationships/image" Target="../media/image146.png"/><Relationship Id="rId9" Type="http://schemas.openxmlformats.org/officeDocument/2006/relationships/image" Target="../media/image8.png"/></Relationships>
</file>

<file path=ppt/slides/_rels/slide73.xml.rels><?xml version="1.0" encoding="UTF-8" standalone="yes"?>
<Relationships xmlns="http://schemas.openxmlformats.org/package/2006/relationships"><Relationship Id="rId8" Type="http://schemas.openxmlformats.org/officeDocument/2006/relationships/image" Target="../media/image150.tiff"/><Relationship Id="rId3" Type="http://schemas.openxmlformats.org/officeDocument/2006/relationships/image" Target="../media/image3.emf"/><Relationship Id="rId7" Type="http://schemas.openxmlformats.org/officeDocument/2006/relationships/image" Target="../media/image149.tiff"/><Relationship Id="rId2" Type="http://schemas.openxmlformats.org/officeDocument/2006/relationships/image" Target="../media/image7.emf"/><Relationship Id="rId1" Type="http://schemas.openxmlformats.org/officeDocument/2006/relationships/slideLayout" Target="../slideLayouts/slideLayout6.xml"/><Relationship Id="rId6" Type="http://schemas.openxmlformats.org/officeDocument/2006/relationships/image" Target="../media/image148.tiff"/><Relationship Id="rId11" Type="http://schemas.microsoft.com/office/2007/relationships/hdphoto" Target="../media/hdphoto27.wdp"/><Relationship Id="rId5" Type="http://schemas.openxmlformats.org/officeDocument/2006/relationships/image" Target="../media/image147.jpeg"/><Relationship Id="rId10" Type="http://schemas.openxmlformats.org/officeDocument/2006/relationships/image" Target="../media/image5.png"/><Relationship Id="rId4" Type="http://schemas.openxmlformats.org/officeDocument/2006/relationships/image" Target="../media/image146.png"/><Relationship Id="rId9" Type="http://schemas.openxmlformats.org/officeDocument/2006/relationships/image" Target="../media/image8.png"/></Relationships>
</file>

<file path=ppt/slides/_rels/slide7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emf"/><Relationship Id="rId7"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6.xml"/><Relationship Id="rId6" Type="http://schemas.openxmlformats.org/officeDocument/2006/relationships/image" Target="../media/image150.tiff"/><Relationship Id="rId5" Type="http://schemas.openxmlformats.org/officeDocument/2006/relationships/image" Target="../media/image149.tiff"/><Relationship Id="rId4" Type="http://schemas.openxmlformats.org/officeDocument/2006/relationships/image" Target="../media/image148.tiff"/><Relationship Id="rId9" Type="http://schemas.microsoft.com/office/2007/relationships/hdphoto" Target="../media/hdphoto10.wdp"/></Relationships>
</file>

<file path=ppt/slides/_rels/slide7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emf"/><Relationship Id="rId1" Type="http://schemas.openxmlformats.org/officeDocument/2006/relationships/slideLayout" Target="../slideLayouts/slideLayout6.xml"/><Relationship Id="rId6" Type="http://schemas.microsoft.com/office/2007/relationships/hdphoto" Target="../media/hdphoto62.wdp"/><Relationship Id="rId5" Type="http://schemas.openxmlformats.org/officeDocument/2006/relationships/image" Target="../media/image5.png"/><Relationship Id="rId4" Type="http://schemas.openxmlformats.org/officeDocument/2006/relationships/image" Target="../media/image8.png"/></Relationships>
</file>

<file path=ppt/slides/_rels/slide7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emf"/><Relationship Id="rId7" Type="http://schemas.openxmlformats.org/officeDocument/2006/relationships/image" Target="../media/image8.png"/><Relationship Id="rId2" Type="http://schemas.openxmlformats.org/officeDocument/2006/relationships/image" Target="../media/image35.emf"/><Relationship Id="rId1" Type="http://schemas.openxmlformats.org/officeDocument/2006/relationships/slideLayout" Target="../slideLayouts/slideLayout6.xml"/><Relationship Id="rId6" Type="http://schemas.openxmlformats.org/officeDocument/2006/relationships/image" Target="../media/image3.emf"/><Relationship Id="rId5" Type="http://schemas.microsoft.com/office/2007/relationships/hdphoto" Target="../media/hdphoto26.wdp"/><Relationship Id="rId4" Type="http://schemas.openxmlformats.org/officeDocument/2006/relationships/image" Target="../media/image88.png"/><Relationship Id="rId9" Type="http://schemas.microsoft.com/office/2007/relationships/hdphoto" Target="../media/hdphoto33.wdp"/></Relationships>
</file>

<file path=ppt/slides/_rels/slide77.xml.rels><?xml version="1.0" encoding="UTF-8" standalone="yes"?>
<Relationships xmlns="http://schemas.openxmlformats.org/package/2006/relationships"><Relationship Id="rId8" Type="http://schemas.microsoft.com/office/2007/relationships/hdphoto" Target="../media/hdphoto63.wdp"/><Relationship Id="rId3" Type="http://schemas.openxmlformats.org/officeDocument/2006/relationships/image" Target="../media/image152.emf"/><Relationship Id="rId7" Type="http://schemas.openxmlformats.org/officeDocument/2006/relationships/image" Target="../media/image5.png"/><Relationship Id="rId12" Type="http://schemas.openxmlformats.org/officeDocument/2006/relationships/image" Target="../media/image154.png"/><Relationship Id="rId2" Type="http://schemas.openxmlformats.org/officeDocument/2006/relationships/image" Target="../media/image151.emf"/><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53.emf"/><Relationship Id="rId5" Type="http://schemas.openxmlformats.org/officeDocument/2006/relationships/image" Target="../media/image3.emf"/><Relationship Id="rId10" Type="http://schemas.openxmlformats.org/officeDocument/2006/relationships/image" Target="../media/image95.emf"/><Relationship Id="rId4" Type="http://schemas.openxmlformats.org/officeDocument/2006/relationships/image" Target="../media/image7.emf"/><Relationship Id="rId9" Type="http://schemas.openxmlformats.org/officeDocument/2006/relationships/image" Target="../media/image41.png"/></Relationships>
</file>

<file path=ppt/slides/_rels/slide7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54.png"/><Relationship Id="rId3" Type="http://schemas.openxmlformats.org/officeDocument/2006/relationships/image" Target="../media/image156.emf"/><Relationship Id="rId7" Type="http://schemas.openxmlformats.org/officeDocument/2006/relationships/image" Target="../media/image3.emf"/><Relationship Id="rId12" Type="http://schemas.openxmlformats.org/officeDocument/2006/relationships/image" Target="../media/image95.emf"/><Relationship Id="rId2" Type="http://schemas.openxmlformats.org/officeDocument/2006/relationships/image" Target="../media/image155.emf"/><Relationship Id="rId1" Type="http://schemas.openxmlformats.org/officeDocument/2006/relationships/slideLayout" Target="../slideLayouts/slideLayout6.xml"/><Relationship Id="rId6" Type="http://schemas.openxmlformats.org/officeDocument/2006/relationships/image" Target="../media/image7.emf"/><Relationship Id="rId11" Type="http://schemas.openxmlformats.org/officeDocument/2006/relationships/image" Target="../media/image41.png"/><Relationship Id="rId5" Type="http://schemas.openxmlformats.org/officeDocument/2006/relationships/image" Target="../media/image157.emf"/><Relationship Id="rId10" Type="http://schemas.microsoft.com/office/2007/relationships/hdphoto" Target="../media/hdphoto14.wdp"/><Relationship Id="rId4" Type="http://schemas.openxmlformats.org/officeDocument/2006/relationships/image" Target="../media/image153.emf"/><Relationship Id="rId9" Type="http://schemas.openxmlformats.org/officeDocument/2006/relationships/image" Target="../media/image5.png"/></Relationships>
</file>

<file path=ppt/slides/_rels/slide7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4.png"/><Relationship Id="rId7" Type="http://schemas.openxmlformats.org/officeDocument/2006/relationships/image" Target="../media/image3.emf"/><Relationship Id="rId2" Type="http://schemas.openxmlformats.org/officeDocument/2006/relationships/image" Target="../media/image155.emf"/><Relationship Id="rId1" Type="http://schemas.openxmlformats.org/officeDocument/2006/relationships/slideLayout" Target="../slideLayouts/slideLayout6.xml"/><Relationship Id="rId6" Type="http://schemas.openxmlformats.org/officeDocument/2006/relationships/image" Target="../media/image7.emf"/><Relationship Id="rId11" Type="http://schemas.openxmlformats.org/officeDocument/2006/relationships/image" Target="../media/image41.png"/><Relationship Id="rId5" Type="http://schemas.openxmlformats.org/officeDocument/2006/relationships/image" Target="../media/image158.tiff"/><Relationship Id="rId10" Type="http://schemas.microsoft.com/office/2007/relationships/hdphoto" Target="../media/hdphoto64.wdp"/><Relationship Id="rId4" Type="http://schemas.openxmlformats.org/officeDocument/2006/relationships/image" Target="../media/image95.emf"/><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7.emf"/><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8.png"/><Relationship Id="rId4" Type="http://schemas.openxmlformats.org/officeDocument/2006/relationships/image" Target="../media/image3.emf"/></Relationships>
</file>

<file path=ppt/slides/_rels/slide8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51.emf"/><Relationship Id="rId7" Type="http://schemas.openxmlformats.org/officeDocument/2006/relationships/image" Target="../media/image8.png"/><Relationship Id="rId12" Type="http://schemas.openxmlformats.org/officeDocument/2006/relationships/image" Target="../media/image158.tiff"/><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3.emf"/><Relationship Id="rId11" Type="http://schemas.openxmlformats.org/officeDocument/2006/relationships/image" Target="../media/image95.emf"/><Relationship Id="rId5" Type="http://schemas.openxmlformats.org/officeDocument/2006/relationships/image" Target="../media/image7.emf"/><Relationship Id="rId10" Type="http://schemas.openxmlformats.org/officeDocument/2006/relationships/image" Target="../media/image41.png"/><Relationship Id="rId4" Type="http://schemas.openxmlformats.org/officeDocument/2006/relationships/image" Target="../media/image155.emf"/><Relationship Id="rId9" Type="http://schemas.microsoft.com/office/2007/relationships/hdphoto" Target="../media/hdphoto3.wdp"/></Relationships>
</file>

<file path=ppt/slides/_rels/slide81.xml.rels><?xml version="1.0" encoding="UTF-8" standalone="yes"?>
<Relationships xmlns="http://schemas.openxmlformats.org/package/2006/relationships"><Relationship Id="rId8" Type="http://schemas.openxmlformats.org/officeDocument/2006/relationships/image" Target="../media/image160.jpeg"/><Relationship Id="rId13" Type="http://schemas.openxmlformats.org/officeDocument/2006/relationships/image" Target="../media/image158.tiff"/><Relationship Id="rId3" Type="http://schemas.openxmlformats.org/officeDocument/2006/relationships/image" Target="../media/image3.emf"/><Relationship Id="rId7" Type="http://schemas.openxmlformats.org/officeDocument/2006/relationships/image" Target="../media/image159.jpeg"/><Relationship Id="rId12" Type="http://schemas.openxmlformats.org/officeDocument/2006/relationships/image" Target="../media/image164.jpeg"/><Relationship Id="rId2" Type="http://schemas.openxmlformats.org/officeDocument/2006/relationships/image" Target="../media/image7.emf"/><Relationship Id="rId1" Type="http://schemas.openxmlformats.org/officeDocument/2006/relationships/slideLayout" Target="../slideLayouts/slideLayout6.xml"/><Relationship Id="rId6" Type="http://schemas.microsoft.com/office/2007/relationships/hdphoto" Target="../media/hdphoto3.wdp"/><Relationship Id="rId11" Type="http://schemas.openxmlformats.org/officeDocument/2006/relationships/image" Target="../media/image163.jpeg"/><Relationship Id="rId5" Type="http://schemas.openxmlformats.org/officeDocument/2006/relationships/image" Target="../media/image5.png"/><Relationship Id="rId10" Type="http://schemas.openxmlformats.org/officeDocument/2006/relationships/image" Target="../media/image162.jpeg"/><Relationship Id="rId4" Type="http://schemas.openxmlformats.org/officeDocument/2006/relationships/image" Target="../media/image8.png"/><Relationship Id="rId9" Type="http://schemas.openxmlformats.org/officeDocument/2006/relationships/image" Target="../media/image161.jpeg"/></Relationships>
</file>

<file path=ppt/slides/_rels/slide8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emf"/><Relationship Id="rId7" Type="http://schemas.openxmlformats.org/officeDocument/2006/relationships/image" Target="../media/image8.png"/><Relationship Id="rId2" Type="http://schemas.openxmlformats.org/officeDocument/2006/relationships/image" Target="../media/image35.emf"/><Relationship Id="rId1" Type="http://schemas.openxmlformats.org/officeDocument/2006/relationships/slideLayout" Target="../slideLayouts/slideLayout6.xml"/><Relationship Id="rId6" Type="http://schemas.openxmlformats.org/officeDocument/2006/relationships/image" Target="../media/image3.emf"/><Relationship Id="rId5" Type="http://schemas.microsoft.com/office/2007/relationships/hdphoto" Target="../media/hdphoto26.wdp"/><Relationship Id="rId4" Type="http://schemas.openxmlformats.org/officeDocument/2006/relationships/image" Target="../media/image88.png"/><Relationship Id="rId9" Type="http://schemas.microsoft.com/office/2007/relationships/hdphoto" Target="../media/hdphoto33.wdp"/></Relationships>
</file>

<file path=ppt/slides/_rels/slide83.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65.jpeg"/><Relationship Id="rId2" Type="http://schemas.openxmlformats.org/officeDocument/2006/relationships/image" Target="../media/image7.emf"/><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5.png"/><Relationship Id="rId4" Type="http://schemas.openxmlformats.org/officeDocument/2006/relationships/image" Target="../media/image8.png"/></Relationships>
</file>

<file path=ppt/slides/_rels/slide84.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66.jpeg"/><Relationship Id="rId2" Type="http://schemas.openxmlformats.org/officeDocument/2006/relationships/image" Target="../media/image7.emf"/><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5.png"/><Relationship Id="rId4" Type="http://schemas.openxmlformats.org/officeDocument/2006/relationships/image" Target="../media/image8.png"/></Relationships>
</file>

<file path=ppt/slides/_rels/slide85.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67.jpeg"/><Relationship Id="rId2" Type="http://schemas.openxmlformats.org/officeDocument/2006/relationships/image" Target="../media/image7.emf"/><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5.png"/><Relationship Id="rId4" Type="http://schemas.openxmlformats.org/officeDocument/2006/relationships/image" Target="../media/image8.png"/></Relationships>
</file>

<file path=ppt/slides/_rels/slide86.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68.jpeg"/><Relationship Id="rId2" Type="http://schemas.openxmlformats.org/officeDocument/2006/relationships/image" Target="../media/image7.emf"/><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5.png"/><Relationship Id="rId4" Type="http://schemas.openxmlformats.org/officeDocument/2006/relationships/image" Target="../media/image8.png"/></Relationships>
</file>

<file path=ppt/slides/_rels/slide87.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69.jpeg"/><Relationship Id="rId2" Type="http://schemas.openxmlformats.org/officeDocument/2006/relationships/image" Target="../media/image7.emf"/><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5.png"/><Relationship Id="rId4" Type="http://schemas.openxmlformats.org/officeDocument/2006/relationships/image" Target="../media/image8.png"/></Relationships>
</file>

<file path=ppt/slides/_rels/slide8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70.jpeg"/><Relationship Id="rId5" Type="http://schemas.microsoft.com/office/2007/relationships/hdphoto" Target="../media/hdphoto3.wdp"/><Relationship Id="rId4" Type="http://schemas.openxmlformats.org/officeDocument/2006/relationships/image" Target="../media/image5.png"/></Relationships>
</file>

<file path=ppt/slides/_rels/slide89.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71.jpeg"/><Relationship Id="rId2" Type="http://schemas.openxmlformats.org/officeDocument/2006/relationships/image" Target="../media/image7.emf"/><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5.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microsoft.com/office/2007/relationships/hdphoto" Target="../media/hdphoto10.wdp"/><Relationship Id="rId5" Type="http://schemas.openxmlformats.org/officeDocument/2006/relationships/image" Target="../media/image5.png"/><Relationship Id="rId4" Type="http://schemas.openxmlformats.org/officeDocument/2006/relationships/image" Target="../media/image3.emf"/></Relationships>
</file>

<file path=ppt/slides/_rels/slide90.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72.jpeg"/><Relationship Id="rId2" Type="http://schemas.openxmlformats.org/officeDocument/2006/relationships/image" Target="../media/image7.emf"/><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5.png"/><Relationship Id="rId4" Type="http://schemas.openxmlformats.org/officeDocument/2006/relationships/image" Target="../media/image8.png"/></Relationships>
</file>

<file path=ppt/slides/_rels/slide91.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73.jpeg"/><Relationship Id="rId2" Type="http://schemas.openxmlformats.org/officeDocument/2006/relationships/image" Target="../media/image7.emf"/><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5.png"/><Relationship Id="rId4" Type="http://schemas.openxmlformats.org/officeDocument/2006/relationships/image" Target="../media/image8.png"/></Relationships>
</file>

<file path=ppt/slides/_rels/slide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Layout" Target="../slideLayouts/slideLayout6.xml"/><Relationship Id="rId6" Type="http://schemas.openxmlformats.org/officeDocument/2006/relationships/image" Target="../media/image174.jpeg"/><Relationship Id="rId5" Type="http://schemas.microsoft.com/office/2007/relationships/hdphoto" Target="../media/hdphoto3.wdp"/><Relationship Id="rId4" Type="http://schemas.openxmlformats.org/officeDocument/2006/relationships/image" Target="../media/image5.png"/></Relationships>
</file>

<file path=ppt/slides/_rels/slide93.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175.jpeg"/><Relationship Id="rId2" Type="http://schemas.openxmlformats.org/officeDocument/2006/relationships/image" Target="../media/image7.emf"/><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5.png"/><Relationship Id="rId4" Type="http://schemas.openxmlformats.org/officeDocument/2006/relationships/image" Target="../media/image8.png"/></Relationships>
</file>

<file path=ppt/slides/_rels/slide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Layout" Target="../slideLayouts/slideLayout6.xml"/><Relationship Id="rId6" Type="http://schemas.openxmlformats.org/officeDocument/2006/relationships/image" Target="../media/image176.jpeg"/><Relationship Id="rId5" Type="http://schemas.microsoft.com/office/2007/relationships/hdphoto" Target="../media/hdphoto3.wdp"/><Relationship Id="rId4" Type="http://schemas.openxmlformats.org/officeDocument/2006/relationships/image" Target="../media/image5.png"/></Relationships>
</file>

<file path=ppt/slides/_rels/slide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Layout" Target="../slideLayouts/slideLayout6.xml"/><Relationship Id="rId6" Type="http://schemas.openxmlformats.org/officeDocument/2006/relationships/image" Target="../media/image177.jpeg"/><Relationship Id="rId5" Type="http://schemas.microsoft.com/office/2007/relationships/hdphoto" Target="../media/hdphoto3.wdp"/><Relationship Id="rId4" Type="http://schemas.openxmlformats.org/officeDocument/2006/relationships/image" Target="../media/image5.png"/></Relationships>
</file>

<file path=ppt/slides/_rels/slide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Layout" Target="../slideLayouts/slideLayout6.xml"/><Relationship Id="rId6" Type="http://schemas.openxmlformats.org/officeDocument/2006/relationships/image" Target="../media/image178.jpeg"/><Relationship Id="rId5" Type="http://schemas.microsoft.com/office/2007/relationships/hdphoto" Target="../media/hdphoto3.wdp"/><Relationship Id="rId4" Type="http://schemas.openxmlformats.org/officeDocument/2006/relationships/image" Target="../media/image5.png"/></Relationships>
</file>

<file path=ppt/slides/_rels/slide9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9542A58-974E-1D4C-961B-9BD246B84D50}"/>
              </a:ext>
            </a:extLst>
          </p:cNvPr>
          <p:cNvPicPr>
            <a:picLocks noChangeAspect="1"/>
          </p:cNvPicPr>
          <p:nvPr/>
        </p:nvPicPr>
        <p:blipFill>
          <a:blip r:embed="rId3"/>
          <a:stretch>
            <a:fillRect/>
          </a:stretch>
        </p:blipFill>
        <p:spPr>
          <a:xfrm>
            <a:off x="0" y="-78059"/>
            <a:ext cx="12203152" cy="6936059"/>
          </a:xfrm>
          <a:prstGeom prst="rect">
            <a:avLst/>
          </a:prstGeom>
        </p:spPr>
      </p:pic>
      <p:pic>
        <p:nvPicPr>
          <p:cNvPr id="6" name="Imagen 5">
            <a:extLst>
              <a:ext uri="{FF2B5EF4-FFF2-40B4-BE49-F238E27FC236}">
                <a16:creationId xmlns:a16="http://schemas.microsoft.com/office/drawing/2014/main" id="{C2592DAC-8F57-844E-A213-3FCFB78A2241}"/>
              </a:ext>
            </a:extLst>
          </p:cNvPr>
          <p:cNvPicPr>
            <a:picLocks noChangeAspect="1"/>
          </p:cNvPicPr>
          <p:nvPr/>
        </p:nvPicPr>
        <p:blipFill>
          <a:blip r:embed="rId4"/>
          <a:stretch>
            <a:fillRect/>
          </a:stretch>
        </p:blipFill>
        <p:spPr>
          <a:xfrm>
            <a:off x="5007612" y="312473"/>
            <a:ext cx="2308123" cy="3077497"/>
          </a:xfrm>
          <a:prstGeom prst="rect">
            <a:avLst/>
          </a:prstGeom>
        </p:spPr>
      </p:pic>
      <p:sp>
        <p:nvSpPr>
          <p:cNvPr id="7" name="Rectángulo 6">
            <a:extLst>
              <a:ext uri="{FF2B5EF4-FFF2-40B4-BE49-F238E27FC236}">
                <a16:creationId xmlns:a16="http://schemas.microsoft.com/office/drawing/2014/main" id="{36FB0FC5-D9F4-E941-86B3-D71F0D6E6924}"/>
              </a:ext>
            </a:extLst>
          </p:cNvPr>
          <p:cNvSpPr/>
          <p:nvPr/>
        </p:nvSpPr>
        <p:spPr>
          <a:xfrm>
            <a:off x="2035606" y="3188561"/>
            <a:ext cx="8356775" cy="923330"/>
          </a:xfrm>
          <a:prstGeom prst="rect">
            <a:avLst/>
          </a:prstGeom>
          <a:noFill/>
        </p:spPr>
        <p:txBody>
          <a:bodyPr wrap="none" lIns="91440" tIns="45720" rIns="91440" bIns="45720">
            <a:spAutoFit/>
          </a:bodyPr>
          <a:lstStyle/>
          <a:p>
            <a:pPr algn="ctr"/>
            <a:r>
              <a:rPr lang="es-ES" sz="5400" b="1" cap="none" spc="0" dirty="0">
                <a:ln w="0"/>
                <a:solidFill>
                  <a:srgbClr val="C2964D"/>
                </a:solidFill>
                <a:effectLst>
                  <a:outerShdw blurRad="38100" dist="19050" dir="2700000" algn="tl" rotWithShape="0">
                    <a:schemeClr val="dk1">
                      <a:alpha val="40000"/>
                    </a:schemeClr>
                  </a:outerShdw>
                </a:effectLst>
                <a:latin typeface="Montserrat" pitchFamily="2" charset="77"/>
              </a:rPr>
              <a:t>Estudios de Ejecución </a:t>
            </a:r>
          </a:p>
        </p:txBody>
      </p:sp>
      <p:sp>
        <p:nvSpPr>
          <p:cNvPr id="8" name="Rectángulo 7">
            <a:extLst>
              <a:ext uri="{FF2B5EF4-FFF2-40B4-BE49-F238E27FC236}">
                <a16:creationId xmlns:a16="http://schemas.microsoft.com/office/drawing/2014/main" id="{F99B35EA-FFF3-154C-9738-5553B66B79F4}"/>
              </a:ext>
            </a:extLst>
          </p:cNvPr>
          <p:cNvSpPr/>
          <p:nvPr/>
        </p:nvSpPr>
        <p:spPr>
          <a:xfrm>
            <a:off x="10048888" y="5968672"/>
            <a:ext cx="1797288" cy="584775"/>
          </a:xfrm>
          <a:prstGeom prst="rect">
            <a:avLst/>
          </a:prstGeom>
          <a:noFill/>
        </p:spPr>
        <p:txBody>
          <a:bodyPr wrap="none" lIns="91440" tIns="45720" rIns="91440" bIns="45720">
            <a:spAutoFit/>
          </a:bodyPr>
          <a:lstStyle/>
          <a:p>
            <a:pPr algn="ctr"/>
            <a:r>
              <a:rPr lang="es-ES" sz="3200" b="1" cap="none" spc="0" dirty="0">
                <a:ln w="0"/>
                <a:solidFill>
                  <a:srgbClr val="C2964D"/>
                </a:solidFill>
                <a:effectLst>
                  <a:outerShdw blurRad="38100" dist="19050" dir="2700000" algn="tl" rotWithShape="0">
                    <a:schemeClr val="dk1">
                      <a:alpha val="40000"/>
                    </a:schemeClr>
                  </a:outerShdw>
                </a:effectLst>
                <a:latin typeface="Euclid Flex" panose="020B0500030000000000" pitchFamily="34" charset="77"/>
              </a:rPr>
              <a:t>Tramo 6</a:t>
            </a:r>
          </a:p>
        </p:txBody>
      </p:sp>
      <p:cxnSp>
        <p:nvCxnSpPr>
          <p:cNvPr id="14" name="Conector recto 13">
            <a:extLst>
              <a:ext uri="{FF2B5EF4-FFF2-40B4-BE49-F238E27FC236}">
                <a16:creationId xmlns:a16="http://schemas.microsoft.com/office/drawing/2014/main" id="{40454335-8BB8-C442-BDD3-567B9B62BF64}"/>
              </a:ext>
            </a:extLst>
          </p:cNvPr>
          <p:cNvCxnSpPr/>
          <p:nvPr/>
        </p:nvCxnSpPr>
        <p:spPr>
          <a:xfrm>
            <a:off x="10349438" y="5701454"/>
            <a:ext cx="1129279" cy="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
        <p:nvSpPr>
          <p:cNvPr id="15" name="Elipse 14">
            <a:extLst>
              <a:ext uri="{FF2B5EF4-FFF2-40B4-BE49-F238E27FC236}">
                <a16:creationId xmlns:a16="http://schemas.microsoft.com/office/drawing/2014/main" id="{8B6DC7DF-7948-134D-8AED-4C30D2DAF7EC}"/>
              </a:ext>
            </a:extLst>
          </p:cNvPr>
          <p:cNvSpPr/>
          <p:nvPr/>
        </p:nvSpPr>
        <p:spPr>
          <a:xfrm>
            <a:off x="10769863" y="5180706"/>
            <a:ext cx="288428" cy="29787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6" name="Rectángulo 15">
            <a:extLst>
              <a:ext uri="{FF2B5EF4-FFF2-40B4-BE49-F238E27FC236}">
                <a16:creationId xmlns:a16="http://schemas.microsoft.com/office/drawing/2014/main" id="{7AC643FE-F22D-3A4A-AF7F-094D51B715FF}"/>
              </a:ext>
            </a:extLst>
          </p:cNvPr>
          <p:cNvSpPr/>
          <p:nvPr/>
        </p:nvSpPr>
        <p:spPr>
          <a:xfrm>
            <a:off x="3528001" y="4056086"/>
            <a:ext cx="5371984" cy="954107"/>
          </a:xfrm>
          <a:prstGeom prst="rect">
            <a:avLst/>
          </a:prstGeom>
          <a:noFill/>
        </p:spPr>
        <p:txBody>
          <a:bodyPr wrap="none" lIns="91440" tIns="45720" rIns="91440" bIns="45720">
            <a:spAutoFit/>
          </a:bodyPr>
          <a:lstStyle/>
          <a:p>
            <a:pPr algn="ctr"/>
            <a:r>
              <a:rPr lang="es-ES" sz="2800" cap="none" spc="0" dirty="0">
                <a:ln w="0"/>
                <a:solidFill>
                  <a:srgbClr val="E0CC9F"/>
                </a:solidFill>
                <a:effectLst>
                  <a:outerShdw blurRad="38100" dist="19050" dir="2700000" algn="tl" rotWithShape="0">
                    <a:schemeClr val="dk1">
                      <a:alpha val="40000"/>
                    </a:schemeClr>
                  </a:outerShdw>
                </a:effectLst>
                <a:latin typeface="Montserrat Light" pitchFamily="2" charset="77"/>
              </a:rPr>
              <a:t>Ingeniero Residente General </a:t>
            </a:r>
          </a:p>
          <a:p>
            <a:pPr algn="ctr"/>
            <a:r>
              <a:rPr lang="es-ES" sz="2800" dirty="0">
                <a:ln w="0"/>
                <a:solidFill>
                  <a:srgbClr val="E0CC9F"/>
                </a:solidFill>
                <a:effectLst>
                  <a:outerShdw blurRad="38100" dist="19050" dir="2700000" algn="tl" rotWithShape="0">
                    <a:schemeClr val="dk1">
                      <a:alpha val="40000"/>
                    </a:schemeClr>
                  </a:outerShdw>
                </a:effectLst>
                <a:latin typeface="Montserrat Light" pitchFamily="2" charset="77"/>
              </a:rPr>
              <a:t>P R E S E N T E </a:t>
            </a:r>
            <a:endParaRPr lang="es-ES" sz="2800" cap="none" spc="0" dirty="0">
              <a:ln w="0"/>
              <a:solidFill>
                <a:srgbClr val="E0CC9F"/>
              </a:solidFill>
              <a:effectLst>
                <a:outerShdw blurRad="38100" dist="19050" dir="2700000" algn="tl" rotWithShape="0">
                  <a:schemeClr val="dk1">
                    <a:alpha val="40000"/>
                  </a:schemeClr>
                </a:outerShdw>
              </a:effectLst>
              <a:latin typeface="Montserrat Light" pitchFamily="2" charset="77"/>
            </a:endParaRPr>
          </a:p>
        </p:txBody>
      </p:sp>
      <p:pic>
        <p:nvPicPr>
          <p:cNvPr id="18" name="Imagen 17">
            <a:extLst>
              <a:ext uri="{FF2B5EF4-FFF2-40B4-BE49-F238E27FC236}">
                <a16:creationId xmlns:a16="http://schemas.microsoft.com/office/drawing/2014/main" id="{BE49A12D-8C7B-964E-9507-15008E920B4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9506" y="5805248"/>
            <a:ext cx="2588697" cy="709495"/>
          </a:xfrm>
          <a:prstGeom prst="rect">
            <a:avLst/>
          </a:prstGeom>
        </p:spPr>
      </p:pic>
      <p:sp>
        <p:nvSpPr>
          <p:cNvPr id="24" name="Rectángulo 23">
            <a:extLst>
              <a:ext uri="{FF2B5EF4-FFF2-40B4-BE49-F238E27FC236}">
                <a16:creationId xmlns:a16="http://schemas.microsoft.com/office/drawing/2014/main" id="{0ACCD2D2-7C51-234C-8622-64969D217EF1}"/>
              </a:ext>
            </a:extLst>
          </p:cNvPr>
          <p:cNvSpPr/>
          <p:nvPr/>
        </p:nvSpPr>
        <p:spPr>
          <a:xfrm>
            <a:off x="9826463" y="1783762"/>
            <a:ext cx="2361544" cy="707886"/>
          </a:xfrm>
          <a:prstGeom prst="rect">
            <a:avLst/>
          </a:prstGeom>
          <a:noFill/>
        </p:spPr>
        <p:txBody>
          <a:bodyPr wrap="none" lIns="91440" tIns="45720" rIns="91440" bIns="45720">
            <a:spAutoFit/>
          </a:bodyPr>
          <a:lstStyle/>
          <a:p>
            <a:pPr algn="ctr"/>
            <a:r>
              <a:rPr lang="es-ES" sz="1200" cap="none" spc="0" dirty="0">
                <a:ln w="0"/>
                <a:solidFill>
                  <a:srgbClr val="C2964D"/>
                </a:solidFill>
                <a:effectLst>
                  <a:outerShdw blurRad="38100" dist="19050" dir="2700000" algn="tl" rotWithShape="0">
                    <a:schemeClr val="dk1">
                      <a:alpha val="40000"/>
                    </a:schemeClr>
                  </a:outerShdw>
                </a:effectLst>
                <a:latin typeface="Arial Rounded MT Bold" panose="020F0704030504030204" pitchFamily="34" charset="77"/>
              </a:rPr>
              <a:t>2022</a:t>
            </a:r>
          </a:p>
          <a:p>
            <a:pPr algn="ctr"/>
            <a:r>
              <a:rPr lang="es-ES" sz="800" dirty="0">
                <a:ln w="0"/>
                <a:solidFill>
                  <a:srgbClr val="C2964D"/>
                </a:solidFill>
                <a:effectLst>
                  <a:outerShdw blurRad="38100" dist="19050" dir="2700000" algn="tl" rotWithShape="0">
                    <a:schemeClr val="dk1">
                      <a:alpha val="40000"/>
                    </a:schemeClr>
                  </a:outerShdw>
                </a:effectLst>
                <a:latin typeface="Euclid Flex Light" panose="020B0300030000000000" pitchFamily="34" charset="77"/>
              </a:rPr>
              <a:t>AÑO DE</a:t>
            </a:r>
          </a:p>
          <a:p>
            <a:pPr algn="ctr"/>
            <a:r>
              <a:rPr lang="es-ES" sz="1200" cap="none" spc="0" dirty="0">
                <a:ln w="0"/>
                <a:solidFill>
                  <a:srgbClr val="C2964D"/>
                </a:solidFill>
                <a:effectLst>
                  <a:outerShdw blurRad="38100" dist="19050" dir="2700000" algn="tl" rotWithShape="0">
                    <a:schemeClr val="dk1">
                      <a:alpha val="40000"/>
                    </a:schemeClr>
                  </a:outerShdw>
                </a:effectLst>
                <a:latin typeface="Euclid Flex Light" panose="020B0300030000000000" pitchFamily="34" charset="77"/>
              </a:rPr>
              <a:t>RICARDO FLORES MAGÓN </a:t>
            </a:r>
          </a:p>
          <a:p>
            <a:pPr algn="ctr"/>
            <a:r>
              <a:rPr lang="es-ES" sz="800" dirty="0">
                <a:ln w="0"/>
                <a:solidFill>
                  <a:srgbClr val="C2964D"/>
                </a:solidFill>
                <a:effectLst>
                  <a:outerShdw blurRad="38100" dist="19050" dir="2700000" algn="tl" rotWithShape="0">
                    <a:schemeClr val="dk1">
                      <a:alpha val="40000"/>
                    </a:schemeClr>
                  </a:outerShdw>
                </a:effectLst>
                <a:latin typeface="Euclid Flex Light" panose="020B0300030000000000" pitchFamily="34" charset="77"/>
              </a:rPr>
              <a:t>PRECURSOR DE LA REVOLUCIÓN MEXICANA </a:t>
            </a:r>
            <a:endParaRPr lang="es-ES" sz="800" cap="none" spc="0" dirty="0">
              <a:ln w="0"/>
              <a:solidFill>
                <a:srgbClr val="C2964D"/>
              </a:solidFill>
              <a:effectLst>
                <a:outerShdw blurRad="38100" dist="19050" dir="2700000" algn="tl" rotWithShape="0">
                  <a:schemeClr val="dk1">
                    <a:alpha val="40000"/>
                  </a:schemeClr>
                </a:outerShdw>
              </a:effectLst>
              <a:latin typeface="Euclid Flex Light" panose="020B0300030000000000" pitchFamily="34" charset="77"/>
            </a:endParaRPr>
          </a:p>
        </p:txBody>
      </p:sp>
      <p:sp>
        <p:nvSpPr>
          <p:cNvPr id="25" name="Rectángulo 24">
            <a:extLst>
              <a:ext uri="{FF2B5EF4-FFF2-40B4-BE49-F238E27FC236}">
                <a16:creationId xmlns:a16="http://schemas.microsoft.com/office/drawing/2014/main" id="{B46B758B-C951-8E48-AC65-49319FDB1EAD}"/>
              </a:ext>
            </a:extLst>
          </p:cNvPr>
          <p:cNvSpPr/>
          <p:nvPr/>
        </p:nvSpPr>
        <p:spPr>
          <a:xfrm>
            <a:off x="4949062" y="5078473"/>
            <a:ext cx="2529860" cy="400110"/>
          </a:xfrm>
          <a:prstGeom prst="rect">
            <a:avLst/>
          </a:prstGeom>
          <a:noFill/>
        </p:spPr>
        <p:txBody>
          <a:bodyPr wrap="none" lIns="91440" tIns="45720" rIns="91440" bIns="45720">
            <a:spAutoFit/>
          </a:bodyPr>
          <a:lstStyle/>
          <a:p>
            <a:pPr algn="ctr"/>
            <a:r>
              <a:rPr lang="es-ES" sz="2000" dirty="0">
                <a:ln w="0"/>
                <a:solidFill>
                  <a:srgbClr val="C2964D"/>
                </a:solidFill>
                <a:effectLst>
                  <a:outerShdw blurRad="38100" dist="19050" dir="2700000" algn="tl" rotWithShape="0">
                    <a:schemeClr val="dk1">
                      <a:alpha val="40000"/>
                    </a:schemeClr>
                  </a:outerShdw>
                </a:effectLst>
                <a:latin typeface="Montserrat Light" pitchFamily="2" charset="77"/>
              </a:rPr>
              <a:t>07</a:t>
            </a:r>
            <a:r>
              <a:rPr lang="es-ES" sz="2000" cap="none" spc="0" dirty="0">
                <a:ln w="0"/>
                <a:solidFill>
                  <a:srgbClr val="C2964D"/>
                </a:solidFill>
                <a:effectLst>
                  <a:outerShdw blurRad="38100" dist="19050" dir="2700000" algn="tl" rotWithShape="0">
                    <a:schemeClr val="dk1">
                      <a:alpha val="40000"/>
                    </a:schemeClr>
                  </a:outerShdw>
                </a:effectLst>
                <a:latin typeface="Montserrat Light" pitchFamily="2" charset="77"/>
              </a:rPr>
              <a:t> OCTUBRE 2022</a:t>
            </a:r>
          </a:p>
        </p:txBody>
      </p:sp>
      <p:pic>
        <p:nvPicPr>
          <p:cNvPr id="21" name="Imagen 20">
            <a:extLst>
              <a:ext uri="{FF2B5EF4-FFF2-40B4-BE49-F238E27FC236}">
                <a16:creationId xmlns:a16="http://schemas.microsoft.com/office/drawing/2014/main" id="{51548B86-FD6A-DA40-93DD-FC8823A36EF1}"/>
              </a:ext>
            </a:extLst>
          </p:cNvPr>
          <p:cNvPicPr/>
          <p:nvPr/>
        </p:nvPicPr>
        <p:blipFill>
          <a:blip r:embed="rId6" cstate="email">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10287741" y="146340"/>
            <a:ext cx="3375550" cy="1604177"/>
          </a:xfrm>
          <a:prstGeom prst="rect">
            <a:avLst/>
          </a:prstGeom>
        </p:spPr>
      </p:pic>
      <p:pic>
        <p:nvPicPr>
          <p:cNvPr id="17" name="Imagen 16">
            <a:extLst>
              <a:ext uri="{FF2B5EF4-FFF2-40B4-BE49-F238E27FC236}">
                <a16:creationId xmlns:a16="http://schemas.microsoft.com/office/drawing/2014/main" id="{DAFE63B8-B4E3-444E-97A4-CB9C95AE51E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120" b="47526" l="8667" r="75200"/>
                    </a14:imgEffect>
                  </a14:imgLayer>
                </a14:imgProps>
              </a:ext>
            </a:extLst>
          </a:blip>
          <a:srcRect l="10141" t="10141" r="24725" b="52488"/>
          <a:stretch/>
        </p:blipFill>
        <p:spPr>
          <a:xfrm>
            <a:off x="3142255" y="5454785"/>
            <a:ext cx="1172167" cy="1196212"/>
          </a:xfrm>
          <a:prstGeom prst="rect">
            <a:avLst/>
          </a:prstGeom>
        </p:spPr>
      </p:pic>
    </p:spTree>
    <p:extLst>
      <p:ext uri="{BB962C8B-B14F-4D97-AF65-F5344CB8AC3E}">
        <p14:creationId xmlns:p14="http://schemas.microsoft.com/office/powerpoint/2010/main" val="223044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3">
            <a:lum contrast="40000"/>
          </a:blip>
          <a:stretch>
            <a:fillRect/>
          </a:stretch>
        </p:blipFill>
        <p:spPr>
          <a:xfrm>
            <a:off x="10006853" y="0"/>
            <a:ext cx="2185147"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4">
            <a:lum bright="-40000" contrast="-40000"/>
            <a:extLst>
              <a:ext uri="{28A0092B-C50C-407E-A947-70E740481C1C}">
                <a14:useLocalDpi xmlns:a14="http://schemas.microsoft.com/office/drawing/2010/main"/>
              </a:ext>
            </a:extLst>
          </a:blip>
          <a:stretch>
            <a:fillRect/>
          </a:stretch>
        </p:blipFill>
        <p:spPr>
          <a:xfrm>
            <a:off x="416985" y="5734269"/>
            <a:ext cx="2229105" cy="610940"/>
          </a:xfrm>
          <a:prstGeom prst="rect">
            <a:avLst/>
          </a:prstGeom>
        </p:spPr>
      </p:pic>
      <p:sp>
        <p:nvSpPr>
          <p:cNvPr id="14" name="object 3">
            <a:extLst>
              <a:ext uri="{FF2B5EF4-FFF2-40B4-BE49-F238E27FC236}">
                <a16:creationId xmlns:a16="http://schemas.microsoft.com/office/drawing/2014/main" id="{599210FC-B1CC-C946-964B-DB06C0062FAF}"/>
              </a:ext>
            </a:extLst>
          </p:cNvPr>
          <p:cNvSpPr txBox="1">
            <a:spLocks/>
          </p:cNvSpPr>
          <p:nvPr/>
        </p:nvSpPr>
        <p:spPr>
          <a:xfrm>
            <a:off x="532809" y="508351"/>
            <a:ext cx="2910098" cy="6379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53" dirty="0">
                <a:latin typeface="Montserrat Light" pitchFamily="2" charset="77"/>
              </a:rPr>
              <a:t>LIBERACIÓN DEL </a:t>
            </a:r>
          </a:p>
          <a:p>
            <a:pPr marL="9525">
              <a:spcBef>
                <a:spcPts val="75"/>
              </a:spcBef>
            </a:pPr>
            <a:r>
              <a:rPr lang="es-MX" sz="2000" spc="153" dirty="0">
                <a:latin typeface="Montserrat Light" pitchFamily="2" charset="77"/>
              </a:rPr>
              <a:t>DERECHO DE VÍA </a:t>
            </a:r>
            <a:endParaRPr lang="es-MX" sz="2000" spc="188" dirty="0">
              <a:latin typeface="Montserrat Light" pitchFamily="2" charset="77"/>
            </a:endParaRPr>
          </a:p>
        </p:txBody>
      </p:sp>
      <p:sp>
        <p:nvSpPr>
          <p:cNvPr id="18" name="Rectángulo 17">
            <a:extLst>
              <a:ext uri="{FF2B5EF4-FFF2-40B4-BE49-F238E27FC236}">
                <a16:creationId xmlns:a16="http://schemas.microsoft.com/office/drawing/2014/main" id="{220240E2-E46B-C242-84F3-536D5C39785A}"/>
              </a:ext>
            </a:extLst>
          </p:cNvPr>
          <p:cNvSpPr/>
          <p:nvPr/>
        </p:nvSpPr>
        <p:spPr>
          <a:xfrm>
            <a:off x="3244998" y="1032931"/>
            <a:ext cx="6533202" cy="74264"/>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032124E5-315D-D44F-85BD-60BED403E14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96656" y="2355559"/>
            <a:ext cx="2143467" cy="1484014"/>
          </a:xfrm>
          <a:prstGeom prst="rect">
            <a:avLst/>
          </a:prstGeom>
        </p:spPr>
      </p:pic>
      <p:sp>
        <p:nvSpPr>
          <p:cNvPr id="27" name="object 3">
            <a:extLst>
              <a:ext uri="{FF2B5EF4-FFF2-40B4-BE49-F238E27FC236}">
                <a16:creationId xmlns:a16="http://schemas.microsoft.com/office/drawing/2014/main" id="{E736051B-358F-894F-9697-272271639307}"/>
              </a:ext>
            </a:extLst>
          </p:cNvPr>
          <p:cNvSpPr txBox="1">
            <a:spLocks/>
          </p:cNvSpPr>
          <p:nvPr/>
        </p:nvSpPr>
        <p:spPr>
          <a:xfrm>
            <a:off x="2950307" y="2795121"/>
            <a:ext cx="5004097" cy="25583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53" dirty="0">
                <a:solidFill>
                  <a:srgbClr val="396559"/>
                </a:solidFill>
                <a:latin typeface="Montserrat Light" pitchFamily="2" charset="77"/>
              </a:rPr>
              <a:t>TULUM - CHUNYAXCHE Y ANEXOS </a:t>
            </a:r>
            <a:endParaRPr lang="es-MX" sz="1600" b="1" spc="188" dirty="0">
              <a:solidFill>
                <a:srgbClr val="396559"/>
              </a:solidFill>
              <a:latin typeface="Montserrat Light" pitchFamily="2" charset="77"/>
            </a:endParaRPr>
          </a:p>
        </p:txBody>
      </p:sp>
      <p:sp>
        <p:nvSpPr>
          <p:cNvPr id="29" name="object 3">
            <a:extLst>
              <a:ext uri="{FF2B5EF4-FFF2-40B4-BE49-F238E27FC236}">
                <a16:creationId xmlns:a16="http://schemas.microsoft.com/office/drawing/2014/main" id="{07033468-6FC8-954A-870B-A1A732E9A8EA}"/>
              </a:ext>
            </a:extLst>
          </p:cNvPr>
          <p:cNvSpPr txBox="1">
            <a:spLocks/>
          </p:cNvSpPr>
          <p:nvPr/>
        </p:nvSpPr>
        <p:spPr>
          <a:xfrm>
            <a:off x="4254242" y="584826"/>
            <a:ext cx="5300873"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53" dirty="0">
                <a:latin typeface="Montserrat Light" pitchFamily="2" charset="77"/>
              </a:rPr>
              <a:t>SITUACIÓN DE EJIDOS POR FRENTES  </a:t>
            </a:r>
            <a:endParaRPr lang="es-MX" sz="1400" b="1" spc="188" dirty="0">
              <a:latin typeface="Montserrat Light" pitchFamily="2" charset="77"/>
            </a:endParaRPr>
          </a:p>
        </p:txBody>
      </p:sp>
      <p:sp>
        <p:nvSpPr>
          <p:cNvPr id="39" name="object 3">
            <a:extLst>
              <a:ext uri="{FF2B5EF4-FFF2-40B4-BE49-F238E27FC236}">
                <a16:creationId xmlns:a16="http://schemas.microsoft.com/office/drawing/2014/main" id="{061DD56C-0B39-914D-93C1-50F1C091F177}"/>
              </a:ext>
            </a:extLst>
          </p:cNvPr>
          <p:cNvSpPr txBox="1">
            <a:spLocks/>
          </p:cNvSpPr>
          <p:nvPr/>
        </p:nvSpPr>
        <p:spPr>
          <a:xfrm>
            <a:off x="7336576" y="3426584"/>
            <a:ext cx="2910098"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b="1" spc="153" dirty="0">
                <a:solidFill>
                  <a:srgbClr val="396559"/>
                </a:solidFill>
                <a:latin typeface="Montserrat" pitchFamily="2" charset="77"/>
              </a:rPr>
              <a:t>ESTATUS</a:t>
            </a:r>
            <a:r>
              <a:rPr lang="es-MX" sz="2000" b="1" spc="153" dirty="0">
                <a:solidFill>
                  <a:srgbClr val="396559"/>
                </a:solidFill>
                <a:latin typeface="Montserrat SemiBold" pitchFamily="2" charset="77"/>
              </a:rPr>
              <a:t> </a:t>
            </a:r>
            <a:endParaRPr lang="es-MX" sz="2000" b="1" spc="188" dirty="0">
              <a:solidFill>
                <a:srgbClr val="396559"/>
              </a:solidFill>
              <a:latin typeface="Montserrat SemiBold" pitchFamily="2" charset="77"/>
            </a:endParaRPr>
          </a:p>
        </p:txBody>
      </p:sp>
      <p:sp>
        <p:nvSpPr>
          <p:cNvPr id="42" name="object 3">
            <a:extLst>
              <a:ext uri="{FF2B5EF4-FFF2-40B4-BE49-F238E27FC236}">
                <a16:creationId xmlns:a16="http://schemas.microsoft.com/office/drawing/2014/main" id="{D643AF11-3CFB-5D42-9B7B-A7C32CF36CE5}"/>
              </a:ext>
            </a:extLst>
          </p:cNvPr>
          <p:cNvSpPr txBox="1">
            <a:spLocks/>
          </p:cNvSpPr>
          <p:nvPr/>
        </p:nvSpPr>
        <p:spPr>
          <a:xfrm>
            <a:off x="1249057" y="3723524"/>
            <a:ext cx="5004097" cy="1292020"/>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53" dirty="0">
                <a:latin typeface="Montserrat Light" pitchFamily="2" charset="77"/>
              </a:rPr>
              <a:t>TULUM: </a:t>
            </a:r>
            <a:r>
              <a:rPr lang="es-MX" sz="1600" b="1" spc="153" dirty="0">
                <a:solidFill>
                  <a:srgbClr val="840001"/>
                </a:solidFill>
                <a:latin typeface="Montserrat Light" pitchFamily="2" charset="77"/>
              </a:rPr>
              <a:t>16.47 KM</a:t>
            </a:r>
          </a:p>
          <a:p>
            <a:pPr marL="9525">
              <a:spcBef>
                <a:spcPts val="75"/>
              </a:spcBef>
            </a:pPr>
            <a:endParaRPr lang="es-MX" sz="1600" b="1" spc="153" dirty="0">
              <a:latin typeface="Montserrat Light" pitchFamily="2" charset="77"/>
            </a:endParaRPr>
          </a:p>
          <a:p>
            <a:pPr marL="9525">
              <a:spcBef>
                <a:spcPts val="75"/>
              </a:spcBef>
            </a:pPr>
            <a:endParaRPr lang="es-MX" sz="1600" b="1" spc="153" dirty="0">
              <a:latin typeface="Montserrat Light" pitchFamily="2" charset="77"/>
            </a:endParaRPr>
          </a:p>
          <a:p>
            <a:pPr marL="9525">
              <a:spcBef>
                <a:spcPts val="75"/>
              </a:spcBef>
            </a:pPr>
            <a:r>
              <a:rPr lang="es-MX" sz="1600" b="1" spc="153" dirty="0">
                <a:latin typeface="Montserrat Light" pitchFamily="2" charset="77"/>
              </a:rPr>
              <a:t>CHUNYAXCHE</a:t>
            </a:r>
          </a:p>
          <a:p>
            <a:pPr marL="9525">
              <a:spcBef>
                <a:spcPts val="75"/>
              </a:spcBef>
            </a:pPr>
            <a:r>
              <a:rPr lang="es-MX" sz="1600" b="1" spc="153" dirty="0">
                <a:latin typeface="Montserrat Light" pitchFamily="2" charset="77"/>
              </a:rPr>
              <a:t>Y ANEXOS:</a:t>
            </a:r>
            <a:r>
              <a:rPr lang="es-MX" sz="1600" b="1" spc="153" dirty="0">
                <a:solidFill>
                  <a:srgbClr val="840001"/>
                </a:solidFill>
                <a:latin typeface="Montserrat Light" pitchFamily="2" charset="77"/>
              </a:rPr>
              <a:t> 17.54 KM </a:t>
            </a:r>
            <a:endParaRPr lang="es-MX" sz="1600" b="1" spc="188" dirty="0">
              <a:solidFill>
                <a:srgbClr val="840001"/>
              </a:solidFill>
              <a:latin typeface="Montserrat Light" pitchFamily="2" charset="77"/>
            </a:endParaRPr>
          </a:p>
        </p:txBody>
      </p:sp>
      <p:sp>
        <p:nvSpPr>
          <p:cNvPr id="10" name="Elipse 9">
            <a:extLst>
              <a:ext uri="{FF2B5EF4-FFF2-40B4-BE49-F238E27FC236}">
                <a16:creationId xmlns:a16="http://schemas.microsoft.com/office/drawing/2014/main" id="{53CB2F4F-E832-8C4C-B22F-D869972676DB}"/>
              </a:ext>
            </a:extLst>
          </p:cNvPr>
          <p:cNvSpPr/>
          <p:nvPr/>
        </p:nvSpPr>
        <p:spPr>
          <a:xfrm>
            <a:off x="5049550" y="4153430"/>
            <a:ext cx="1376364" cy="1300480"/>
          </a:xfrm>
          <a:prstGeom prst="ellipse">
            <a:avLst/>
          </a:prstGeom>
          <a:solidFill>
            <a:srgbClr val="E0CC9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3" name="object 3">
            <a:extLst>
              <a:ext uri="{FF2B5EF4-FFF2-40B4-BE49-F238E27FC236}">
                <a16:creationId xmlns:a16="http://schemas.microsoft.com/office/drawing/2014/main" id="{69AC1694-C529-0142-A273-5C1D8ED0D0F7}"/>
              </a:ext>
            </a:extLst>
          </p:cNvPr>
          <p:cNvSpPr txBox="1">
            <a:spLocks/>
          </p:cNvSpPr>
          <p:nvPr/>
        </p:nvSpPr>
        <p:spPr>
          <a:xfrm>
            <a:off x="4310367" y="4644972"/>
            <a:ext cx="2910098" cy="25583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600" b="1" spc="153" dirty="0">
                <a:solidFill>
                  <a:srgbClr val="396559"/>
                </a:solidFill>
                <a:latin typeface="Montserrat" pitchFamily="2" charset="77"/>
              </a:rPr>
              <a:t>17.54KM</a:t>
            </a:r>
            <a:r>
              <a:rPr lang="es-MX" sz="1600" b="1" spc="153" dirty="0">
                <a:solidFill>
                  <a:srgbClr val="396559"/>
                </a:solidFill>
                <a:latin typeface="Montserrat Light" pitchFamily="2" charset="77"/>
              </a:rPr>
              <a:t> </a:t>
            </a:r>
            <a:endParaRPr lang="es-MX" sz="1600" b="1" spc="188" dirty="0">
              <a:solidFill>
                <a:srgbClr val="396559"/>
              </a:solidFill>
              <a:latin typeface="Montserrat Light" pitchFamily="2" charset="77"/>
            </a:endParaRPr>
          </a:p>
        </p:txBody>
      </p:sp>
      <p:sp>
        <p:nvSpPr>
          <p:cNvPr id="44" name="object 3">
            <a:extLst>
              <a:ext uri="{FF2B5EF4-FFF2-40B4-BE49-F238E27FC236}">
                <a16:creationId xmlns:a16="http://schemas.microsoft.com/office/drawing/2014/main" id="{E4A38277-7002-A642-9BCC-29975C51745B}"/>
              </a:ext>
            </a:extLst>
          </p:cNvPr>
          <p:cNvSpPr txBox="1">
            <a:spLocks/>
          </p:cNvSpPr>
          <p:nvPr/>
        </p:nvSpPr>
        <p:spPr>
          <a:xfrm>
            <a:off x="3020982" y="2316408"/>
            <a:ext cx="3975107" cy="44050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800" b="1" spc="153" dirty="0">
                <a:solidFill>
                  <a:srgbClr val="396559"/>
                </a:solidFill>
                <a:latin typeface="Montserrat" pitchFamily="2" charset="77"/>
              </a:rPr>
              <a:t>TRAMO 6 </a:t>
            </a:r>
            <a:r>
              <a:rPr lang="es-MX" sz="2800" b="1" spc="153" dirty="0">
                <a:solidFill>
                  <a:srgbClr val="396559"/>
                </a:solidFill>
                <a:latin typeface="Montserrat SemiBold" pitchFamily="2" charset="77"/>
              </a:rPr>
              <a:t>FRENTE 1 </a:t>
            </a:r>
            <a:endParaRPr lang="es-MX" sz="2800" b="1" spc="188" dirty="0">
              <a:solidFill>
                <a:srgbClr val="396559"/>
              </a:solidFill>
              <a:latin typeface="Montserrat SemiBold" pitchFamily="2" charset="77"/>
            </a:endParaRPr>
          </a:p>
        </p:txBody>
      </p:sp>
      <p:sp>
        <p:nvSpPr>
          <p:cNvPr id="45" name="object 3">
            <a:extLst>
              <a:ext uri="{FF2B5EF4-FFF2-40B4-BE49-F238E27FC236}">
                <a16:creationId xmlns:a16="http://schemas.microsoft.com/office/drawing/2014/main" id="{078F9E23-2EFB-D444-9DE9-E95488EC4E3E}"/>
              </a:ext>
            </a:extLst>
          </p:cNvPr>
          <p:cNvSpPr txBox="1">
            <a:spLocks/>
          </p:cNvSpPr>
          <p:nvPr/>
        </p:nvSpPr>
        <p:spPr>
          <a:xfrm>
            <a:off x="1262526" y="4971320"/>
            <a:ext cx="2910098" cy="25583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53" dirty="0">
                <a:solidFill>
                  <a:srgbClr val="840001"/>
                </a:solidFill>
                <a:latin typeface="Montserrat Light" pitchFamily="2" charset="77"/>
              </a:rPr>
              <a:t>LIBERADO  </a:t>
            </a:r>
            <a:endParaRPr lang="es-MX" sz="1600" b="1" spc="188" dirty="0">
              <a:solidFill>
                <a:srgbClr val="840001"/>
              </a:solidFill>
              <a:latin typeface="Montserrat Light" pitchFamily="2" charset="77"/>
            </a:endParaRPr>
          </a:p>
        </p:txBody>
      </p:sp>
      <p:pic>
        <p:nvPicPr>
          <p:cNvPr id="11" name="Imagen 10">
            <a:extLst>
              <a:ext uri="{FF2B5EF4-FFF2-40B4-BE49-F238E27FC236}">
                <a16:creationId xmlns:a16="http://schemas.microsoft.com/office/drawing/2014/main" id="{8BEDF723-A14A-ED46-A9AA-106AB37FFB3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36576" y="4073671"/>
            <a:ext cx="1441070" cy="1441070"/>
          </a:xfrm>
          <a:prstGeom prst="rect">
            <a:avLst/>
          </a:prstGeom>
        </p:spPr>
      </p:pic>
      <p:sp>
        <p:nvSpPr>
          <p:cNvPr id="48" name="object 3">
            <a:extLst>
              <a:ext uri="{FF2B5EF4-FFF2-40B4-BE49-F238E27FC236}">
                <a16:creationId xmlns:a16="http://schemas.microsoft.com/office/drawing/2014/main" id="{A63B0568-0F54-3D4C-AB70-8DB6BCAED760}"/>
              </a:ext>
            </a:extLst>
          </p:cNvPr>
          <p:cNvSpPr txBox="1">
            <a:spLocks/>
          </p:cNvSpPr>
          <p:nvPr/>
        </p:nvSpPr>
        <p:spPr>
          <a:xfrm>
            <a:off x="7336576" y="3889380"/>
            <a:ext cx="2910098" cy="25583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53" dirty="0">
                <a:solidFill>
                  <a:srgbClr val="840001"/>
                </a:solidFill>
                <a:latin typeface="Montserrat Light" pitchFamily="2" charset="77"/>
              </a:rPr>
              <a:t>NO PAGADO   </a:t>
            </a:r>
            <a:endParaRPr lang="es-MX" sz="1600" b="1" spc="188" dirty="0">
              <a:solidFill>
                <a:srgbClr val="840001"/>
              </a:solidFill>
              <a:latin typeface="Montserrat Light" pitchFamily="2" charset="77"/>
            </a:endParaRPr>
          </a:p>
        </p:txBody>
      </p:sp>
      <p:pic>
        <p:nvPicPr>
          <p:cNvPr id="21" name="Imagen 20">
            <a:extLst>
              <a:ext uri="{FF2B5EF4-FFF2-40B4-BE49-F238E27FC236}">
                <a16:creationId xmlns:a16="http://schemas.microsoft.com/office/drawing/2014/main" id="{BE18AB97-F8D9-364E-B5CF-10D10FDBB87D}"/>
              </a:ext>
            </a:extLst>
          </p:cNvPr>
          <p:cNvPicPr>
            <a:picLocks noChangeAspect="1"/>
          </p:cNvPicPr>
          <p:nvPr/>
        </p:nvPicPr>
        <p:blipFill>
          <a:blip r:embed="rId7">
            <a:lum bright="70000" contrast="-70000"/>
          </a:blip>
          <a:stretch>
            <a:fillRect/>
          </a:stretch>
        </p:blipFill>
        <p:spPr>
          <a:xfrm>
            <a:off x="10557946" y="870256"/>
            <a:ext cx="1407348" cy="5277556"/>
          </a:xfrm>
          <a:prstGeom prst="rect">
            <a:avLst/>
          </a:prstGeom>
        </p:spPr>
      </p:pic>
      <p:pic>
        <p:nvPicPr>
          <p:cNvPr id="23" name="Imagen 22">
            <a:extLst>
              <a:ext uri="{FF2B5EF4-FFF2-40B4-BE49-F238E27FC236}">
                <a16:creationId xmlns:a16="http://schemas.microsoft.com/office/drawing/2014/main" id="{0235AAFD-7B7A-0048-82DD-AEA4E3AF6A5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120" b="47526" l="8667" r="75200"/>
                    </a14:imgEffect>
                  </a14:imgLayer>
                </a14:imgProps>
              </a:ext>
            </a:extLst>
          </a:blip>
          <a:srcRect l="10141" t="10141" r="24725" b="52488"/>
          <a:stretch/>
        </p:blipFill>
        <p:spPr>
          <a:xfrm>
            <a:off x="2823181" y="5614997"/>
            <a:ext cx="959307" cy="978986"/>
          </a:xfrm>
          <a:prstGeom prst="rect">
            <a:avLst/>
          </a:prstGeom>
        </p:spPr>
      </p:pic>
      <p:sp>
        <p:nvSpPr>
          <p:cNvPr id="26" name="object 3">
            <a:extLst>
              <a:ext uri="{FF2B5EF4-FFF2-40B4-BE49-F238E27FC236}">
                <a16:creationId xmlns:a16="http://schemas.microsoft.com/office/drawing/2014/main" id="{54B5A83A-AAE6-3447-9E57-8177B3AB18DF}"/>
              </a:ext>
            </a:extLst>
          </p:cNvPr>
          <p:cNvSpPr txBox="1">
            <a:spLocks/>
          </p:cNvSpPr>
          <p:nvPr/>
        </p:nvSpPr>
        <p:spPr>
          <a:xfrm>
            <a:off x="2647292" y="5024004"/>
            <a:ext cx="3975107"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Nueva data </a:t>
            </a:r>
          </a:p>
        </p:txBody>
      </p:sp>
      <p:sp>
        <p:nvSpPr>
          <p:cNvPr id="28" name="object 3">
            <a:extLst>
              <a:ext uri="{FF2B5EF4-FFF2-40B4-BE49-F238E27FC236}">
                <a16:creationId xmlns:a16="http://schemas.microsoft.com/office/drawing/2014/main" id="{995F39AF-FBD3-9542-89BF-46A9B46E4E89}"/>
              </a:ext>
            </a:extLst>
          </p:cNvPr>
          <p:cNvSpPr txBox="1">
            <a:spLocks/>
          </p:cNvSpPr>
          <p:nvPr/>
        </p:nvSpPr>
        <p:spPr>
          <a:xfrm>
            <a:off x="4274521" y="3441105"/>
            <a:ext cx="2910098" cy="58926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53" dirty="0">
                <a:latin typeface="Montserrat Light" pitchFamily="2" charset="77"/>
              </a:rPr>
              <a:t>KILOMETROS </a:t>
            </a:r>
          </a:p>
          <a:p>
            <a:pPr marL="9525" algn="ctr">
              <a:spcBef>
                <a:spcPts val="75"/>
              </a:spcBef>
            </a:pPr>
            <a:r>
              <a:rPr lang="es-MX" sz="1200" b="1" spc="153" dirty="0">
                <a:latin typeface="Montserrat Light" pitchFamily="2" charset="77"/>
              </a:rPr>
              <a:t>LIBERADOS </a:t>
            </a:r>
          </a:p>
          <a:p>
            <a:pPr marL="9525" algn="ctr">
              <a:spcBef>
                <a:spcPts val="75"/>
              </a:spcBef>
            </a:pPr>
            <a:r>
              <a:rPr lang="es-MX" sz="1200" b="1" spc="153" dirty="0">
                <a:latin typeface="Montserrat Light" pitchFamily="2" charset="77"/>
              </a:rPr>
              <a:t>(KM) </a:t>
            </a:r>
            <a:endParaRPr lang="es-MX" sz="1200" b="1" spc="188" dirty="0">
              <a:latin typeface="Montserrat Light" pitchFamily="2" charset="77"/>
            </a:endParaRPr>
          </a:p>
        </p:txBody>
      </p:sp>
      <p:sp>
        <p:nvSpPr>
          <p:cNvPr id="30" name="object 3">
            <a:extLst>
              <a:ext uri="{FF2B5EF4-FFF2-40B4-BE49-F238E27FC236}">
                <a16:creationId xmlns:a16="http://schemas.microsoft.com/office/drawing/2014/main" id="{8A7425FE-3906-9A40-978F-B192029CD878}"/>
              </a:ext>
            </a:extLst>
          </p:cNvPr>
          <p:cNvSpPr txBox="1">
            <a:spLocks/>
          </p:cNvSpPr>
          <p:nvPr/>
        </p:nvSpPr>
        <p:spPr>
          <a:xfrm>
            <a:off x="1226516" y="3939605"/>
            <a:ext cx="5104207" cy="25583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53" dirty="0">
                <a:solidFill>
                  <a:srgbClr val="840001"/>
                </a:solidFill>
                <a:latin typeface="Montserrat Light" pitchFamily="2" charset="77"/>
              </a:rPr>
              <a:t>NO LIBERADO</a:t>
            </a:r>
          </a:p>
        </p:txBody>
      </p:sp>
      <p:sp>
        <p:nvSpPr>
          <p:cNvPr id="24" name="object 3">
            <a:extLst>
              <a:ext uri="{FF2B5EF4-FFF2-40B4-BE49-F238E27FC236}">
                <a16:creationId xmlns:a16="http://schemas.microsoft.com/office/drawing/2014/main" id="{5EA52014-4496-1F44-B0C6-5F6CF86B3187}"/>
              </a:ext>
            </a:extLst>
          </p:cNvPr>
          <p:cNvSpPr txBox="1">
            <a:spLocks/>
          </p:cNvSpPr>
          <p:nvPr/>
        </p:nvSpPr>
        <p:spPr>
          <a:xfrm>
            <a:off x="6949023" y="1279503"/>
            <a:ext cx="2910098" cy="39177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53" dirty="0">
                <a:latin typeface="Montserrat Light" pitchFamily="2" charset="77"/>
              </a:rPr>
              <a:t>KILOMETROS </a:t>
            </a:r>
          </a:p>
          <a:p>
            <a:pPr marL="9525" algn="ctr">
              <a:spcBef>
                <a:spcPts val="75"/>
              </a:spcBef>
            </a:pPr>
            <a:r>
              <a:rPr lang="es-MX" sz="1200" b="1" spc="153" dirty="0">
                <a:latin typeface="Montserrat Light" pitchFamily="2" charset="77"/>
              </a:rPr>
              <a:t>QUE COMPONEN EL FRENTE </a:t>
            </a:r>
            <a:endParaRPr lang="es-MX" sz="1200" b="1" spc="188" dirty="0">
              <a:latin typeface="Montserrat Light" pitchFamily="2" charset="77"/>
            </a:endParaRPr>
          </a:p>
        </p:txBody>
      </p:sp>
      <p:sp>
        <p:nvSpPr>
          <p:cNvPr id="25" name="object 3">
            <a:extLst>
              <a:ext uri="{FF2B5EF4-FFF2-40B4-BE49-F238E27FC236}">
                <a16:creationId xmlns:a16="http://schemas.microsoft.com/office/drawing/2014/main" id="{AC2C3BB1-A6BB-9343-B7D9-7E6F2F14186F}"/>
              </a:ext>
            </a:extLst>
          </p:cNvPr>
          <p:cNvSpPr txBox="1">
            <a:spLocks/>
          </p:cNvSpPr>
          <p:nvPr/>
        </p:nvSpPr>
        <p:spPr>
          <a:xfrm>
            <a:off x="7033160" y="1836297"/>
            <a:ext cx="2910098"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000" b="1" spc="153" dirty="0">
                <a:solidFill>
                  <a:srgbClr val="396559"/>
                </a:solidFill>
                <a:latin typeface="Montserrat" pitchFamily="2" charset="77"/>
              </a:rPr>
              <a:t>36.00 KM</a:t>
            </a:r>
            <a:r>
              <a:rPr lang="es-MX" sz="2000" b="1" spc="153" dirty="0">
                <a:solidFill>
                  <a:srgbClr val="396559"/>
                </a:solidFill>
                <a:latin typeface="Montserrat Light" pitchFamily="2" charset="77"/>
              </a:rPr>
              <a:t> </a:t>
            </a:r>
            <a:endParaRPr lang="es-MX" sz="2000" b="1" spc="188" dirty="0">
              <a:solidFill>
                <a:srgbClr val="396559"/>
              </a:solidFill>
              <a:latin typeface="Montserrat Light" pitchFamily="2" charset="77"/>
            </a:endParaRPr>
          </a:p>
        </p:txBody>
      </p:sp>
      <p:sp>
        <p:nvSpPr>
          <p:cNvPr id="31" name="Rectángulo 30">
            <a:extLst>
              <a:ext uri="{FF2B5EF4-FFF2-40B4-BE49-F238E27FC236}">
                <a16:creationId xmlns:a16="http://schemas.microsoft.com/office/drawing/2014/main" id="{BB845C13-89E0-A449-97FE-E32B889CB7BF}"/>
              </a:ext>
            </a:extLst>
          </p:cNvPr>
          <p:cNvSpPr/>
          <p:nvPr/>
        </p:nvSpPr>
        <p:spPr>
          <a:xfrm>
            <a:off x="6949023" y="1204126"/>
            <a:ext cx="2836772" cy="1039984"/>
          </a:xfrm>
          <a:prstGeom prst="rect">
            <a:avLst/>
          </a:prstGeom>
          <a:solidFill>
            <a:srgbClr val="C4C4A3">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269349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2">
            <a:lum contrast="40000"/>
          </a:blip>
          <a:stretch>
            <a:fillRect/>
          </a:stretch>
        </p:blipFill>
        <p:spPr>
          <a:xfrm>
            <a:off x="10006853" y="0"/>
            <a:ext cx="2185147"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458786" y="5897702"/>
            <a:ext cx="2229105" cy="610940"/>
          </a:xfrm>
          <a:prstGeom prst="rect">
            <a:avLst/>
          </a:prstGeom>
        </p:spPr>
      </p:pic>
      <p:sp>
        <p:nvSpPr>
          <p:cNvPr id="14" name="object 3">
            <a:extLst>
              <a:ext uri="{FF2B5EF4-FFF2-40B4-BE49-F238E27FC236}">
                <a16:creationId xmlns:a16="http://schemas.microsoft.com/office/drawing/2014/main" id="{599210FC-B1CC-C946-964B-DB06C0062FAF}"/>
              </a:ext>
            </a:extLst>
          </p:cNvPr>
          <p:cNvSpPr txBox="1">
            <a:spLocks/>
          </p:cNvSpPr>
          <p:nvPr/>
        </p:nvSpPr>
        <p:spPr>
          <a:xfrm>
            <a:off x="565642" y="433135"/>
            <a:ext cx="2910098" cy="6379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53" dirty="0">
                <a:latin typeface="Montserrat Light" pitchFamily="2" charset="77"/>
              </a:rPr>
              <a:t>LIBERACIÓN DEL </a:t>
            </a:r>
          </a:p>
          <a:p>
            <a:pPr marL="9525">
              <a:spcBef>
                <a:spcPts val="75"/>
              </a:spcBef>
            </a:pPr>
            <a:r>
              <a:rPr lang="es-MX" sz="2000" spc="153" dirty="0">
                <a:latin typeface="Montserrat Light" pitchFamily="2" charset="77"/>
              </a:rPr>
              <a:t>DERECHO DE VÍA </a:t>
            </a:r>
            <a:endParaRPr lang="es-MX" sz="2000" spc="188" dirty="0">
              <a:latin typeface="Montserrat Light" pitchFamily="2" charset="77"/>
            </a:endParaRPr>
          </a:p>
        </p:txBody>
      </p:sp>
      <p:sp>
        <p:nvSpPr>
          <p:cNvPr id="18" name="Rectángulo 17">
            <a:extLst>
              <a:ext uri="{FF2B5EF4-FFF2-40B4-BE49-F238E27FC236}">
                <a16:creationId xmlns:a16="http://schemas.microsoft.com/office/drawing/2014/main" id="{220240E2-E46B-C242-84F3-536D5C39785A}"/>
              </a:ext>
            </a:extLst>
          </p:cNvPr>
          <p:cNvSpPr/>
          <p:nvPr/>
        </p:nvSpPr>
        <p:spPr>
          <a:xfrm>
            <a:off x="3236716" y="989850"/>
            <a:ext cx="6533202" cy="45719"/>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7" name="object 3">
            <a:extLst>
              <a:ext uri="{FF2B5EF4-FFF2-40B4-BE49-F238E27FC236}">
                <a16:creationId xmlns:a16="http://schemas.microsoft.com/office/drawing/2014/main" id="{E736051B-358F-894F-9697-272271639307}"/>
              </a:ext>
            </a:extLst>
          </p:cNvPr>
          <p:cNvSpPr txBox="1">
            <a:spLocks/>
          </p:cNvSpPr>
          <p:nvPr/>
        </p:nvSpPr>
        <p:spPr>
          <a:xfrm>
            <a:off x="973691" y="1849888"/>
            <a:ext cx="5004097" cy="25583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53" dirty="0">
                <a:solidFill>
                  <a:srgbClr val="396559"/>
                </a:solidFill>
                <a:latin typeface="Montserrat Light" pitchFamily="2" charset="77"/>
              </a:rPr>
              <a:t>CHUNYAXCHE Y ANEXOS - TRES REYES  </a:t>
            </a:r>
            <a:endParaRPr lang="es-MX" sz="1600" b="1" spc="188" dirty="0">
              <a:solidFill>
                <a:srgbClr val="396559"/>
              </a:solidFill>
              <a:latin typeface="Montserrat Light" pitchFamily="2" charset="77"/>
            </a:endParaRPr>
          </a:p>
        </p:txBody>
      </p:sp>
      <p:sp>
        <p:nvSpPr>
          <p:cNvPr id="39" name="object 3">
            <a:extLst>
              <a:ext uri="{FF2B5EF4-FFF2-40B4-BE49-F238E27FC236}">
                <a16:creationId xmlns:a16="http://schemas.microsoft.com/office/drawing/2014/main" id="{061DD56C-0B39-914D-93C1-50F1C091F177}"/>
              </a:ext>
            </a:extLst>
          </p:cNvPr>
          <p:cNvSpPr txBox="1">
            <a:spLocks/>
          </p:cNvSpPr>
          <p:nvPr/>
        </p:nvSpPr>
        <p:spPr>
          <a:xfrm>
            <a:off x="6925185" y="2382251"/>
            <a:ext cx="2910098"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b="1" spc="153" dirty="0">
                <a:solidFill>
                  <a:srgbClr val="396559"/>
                </a:solidFill>
                <a:latin typeface="Montserrat" pitchFamily="2" charset="77"/>
              </a:rPr>
              <a:t>ESTATUS</a:t>
            </a:r>
            <a:r>
              <a:rPr lang="es-MX" sz="2000" spc="153" dirty="0">
                <a:solidFill>
                  <a:srgbClr val="396559"/>
                </a:solidFill>
                <a:latin typeface="Montserrat Medium" pitchFamily="2" charset="77"/>
              </a:rPr>
              <a:t> </a:t>
            </a:r>
            <a:endParaRPr lang="es-MX" sz="2000" spc="188" dirty="0">
              <a:solidFill>
                <a:srgbClr val="396559"/>
              </a:solidFill>
              <a:latin typeface="Montserrat Medium" pitchFamily="2" charset="77"/>
            </a:endParaRPr>
          </a:p>
        </p:txBody>
      </p:sp>
      <p:sp>
        <p:nvSpPr>
          <p:cNvPr id="42" name="object 3">
            <a:extLst>
              <a:ext uri="{FF2B5EF4-FFF2-40B4-BE49-F238E27FC236}">
                <a16:creationId xmlns:a16="http://schemas.microsoft.com/office/drawing/2014/main" id="{D643AF11-3CFB-5D42-9B7B-A7C32CF36CE5}"/>
              </a:ext>
            </a:extLst>
          </p:cNvPr>
          <p:cNvSpPr txBox="1">
            <a:spLocks/>
          </p:cNvSpPr>
          <p:nvPr/>
        </p:nvSpPr>
        <p:spPr>
          <a:xfrm>
            <a:off x="653716" y="3580424"/>
            <a:ext cx="3239848" cy="103297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53" dirty="0">
                <a:latin typeface="Montserrat Light" pitchFamily="2" charset="77"/>
              </a:rPr>
              <a:t>CHUNYAXCHE</a:t>
            </a:r>
          </a:p>
          <a:p>
            <a:pPr marL="9525">
              <a:spcBef>
                <a:spcPts val="75"/>
              </a:spcBef>
            </a:pPr>
            <a:r>
              <a:rPr lang="es-MX" sz="1600" b="1" spc="153" dirty="0">
                <a:latin typeface="Montserrat Light" pitchFamily="2" charset="77"/>
              </a:rPr>
              <a:t>Y ANEXOS: </a:t>
            </a:r>
            <a:r>
              <a:rPr lang="es-MX" sz="1600" b="1" spc="153" dirty="0">
                <a:solidFill>
                  <a:srgbClr val="840001"/>
                </a:solidFill>
                <a:latin typeface="Montserrat Light" pitchFamily="2" charset="77"/>
              </a:rPr>
              <a:t>   25.735 KM </a:t>
            </a:r>
            <a:endParaRPr lang="es-MX" sz="1600" b="1" spc="188" dirty="0">
              <a:solidFill>
                <a:srgbClr val="840001"/>
              </a:solidFill>
              <a:latin typeface="Montserrat Light" pitchFamily="2" charset="77"/>
            </a:endParaRPr>
          </a:p>
          <a:p>
            <a:pPr marL="9525">
              <a:spcBef>
                <a:spcPts val="75"/>
              </a:spcBef>
            </a:pPr>
            <a:endParaRPr lang="es-MX" sz="1600" b="1" spc="153" dirty="0">
              <a:latin typeface="Montserrat Light" pitchFamily="2" charset="77"/>
            </a:endParaRPr>
          </a:p>
          <a:p>
            <a:pPr marL="9525">
              <a:spcBef>
                <a:spcPts val="75"/>
              </a:spcBef>
            </a:pPr>
            <a:r>
              <a:rPr lang="es-MX" sz="1600" b="1" spc="153" dirty="0">
                <a:latin typeface="Montserrat Light" pitchFamily="2" charset="77"/>
              </a:rPr>
              <a:t>TRES REYES: </a:t>
            </a:r>
            <a:r>
              <a:rPr lang="es-MX" sz="1600" b="1" spc="153" dirty="0">
                <a:solidFill>
                  <a:srgbClr val="840001"/>
                </a:solidFill>
                <a:latin typeface="Montserrat Light" pitchFamily="2" charset="77"/>
              </a:rPr>
              <a:t>1.29 KM </a:t>
            </a:r>
            <a:endParaRPr lang="es-MX" sz="1600" b="1" spc="188" dirty="0">
              <a:solidFill>
                <a:srgbClr val="840001"/>
              </a:solidFill>
              <a:latin typeface="Montserrat Light" pitchFamily="2" charset="77"/>
            </a:endParaRPr>
          </a:p>
        </p:txBody>
      </p:sp>
      <p:sp>
        <p:nvSpPr>
          <p:cNvPr id="10" name="Elipse 9">
            <a:extLst>
              <a:ext uri="{FF2B5EF4-FFF2-40B4-BE49-F238E27FC236}">
                <a16:creationId xmlns:a16="http://schemas.microsoft.com/office/drawing/2014/main" id="{53CB2F4F-E832-8C4C-B22F-D869972676DB}"/>
              </a:ext>
            </a:extLst>
          </p:cNvPr>
          <p:cNvSpPr/>
          <p:nvPr/>
        </p:nvSpPr>
        <p:spPr>
          <a:xfrm>
            <a:off x="3896736" y="3059960"/>
            <a:ext cx="1376364" cy="1300480"/>
          </a:xfrm>
          <a:prstGeom prst="ellipse">
            <a:avLst/>
          </a:prstGeom>
          <a:solidFill>
            <a:srgbClr val="E0CC9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3" name="object 3">
            <a:extLst>
              <a:ext uri="{FF2B5EF4-FFF2-40B4-BE49-F238E27FC236}">
                <a16:creationId xmlns:a16="http://schemas.microsoft.com/office/drawing/2014/main" id="{69AC1694-C529-0142-A273-5C1D8ED0D0F7}"/>
              </a:ext>
            </a:extLst>
          </p:cNvPr>
          <p:cNvSpPr txBox="1">
            <a:spLocks/>
          </p:cNvSpPr>
          <p:nvPr/>
        </p:nvSpPr>
        <p:spPr>
          <a:xfrm>
            <a:off x="3114506" y="3568329"/>
            <a:ext cx="2910098" cy="28661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800" b="1" spc="153" dirty="0">
                <a:solidFill>
                  <a:srgbClr val="396559"/>
                </a:solidFill>
                <a:latin typeface="Montserrat Light" pitchFamily="2" charset="77"/>
              </a:rPr>
              <a:t> </a:t>
            </a:r>
            <a:r>
              <a:rPr lang="es-MX" sz="1800" b="1" spc="153" dirty="0">
                <a:solidFill>
                  <a:srgbClr val="396559"/>
                </a:solidFill>
                <a:latin typeface="Montserrat" pitchFamily="2" charset="77"/>
              </a:rPr>
              <a:t>27.043 KM </a:t>
            </a:r>
            <a:endParaRPr lang="es-MX" sz="1800" b="1" spc="188" dirty="0">
              <a:solidFill>
                <a:srgbClr val="396559"/>
              </a:solidFill>
              <a:latin typeface="Montserrat" pitchFamily="2" charset="77"/>
            </a:endParaRPr>
          </a:p>
        </p:txBody>
      </p:sp>
      <p:sp>
        <p:nvSpPr>
          <p:cNvPr id="44" name="object 3">
            <a:extLst>
              <a:ext uri="{FF2B5EF4-FFF2-40B4-BE49-F238E27FC236}">
                <a16:creationId xmlns:a16="http://schemas.microsoft.com/office/drawing/2014/main" id="{E4A38277-7002-A642-9BCC-29975C51745B}"/>
              </a:ext>
            </a:extLst>
          </p:cNvPr>
          <p:cNvSpPr txBox="1">
            <a:spLocks/>
          </p:cNvSpPr>
          <p:nvPr/>
        </p:nvSpPr>
        <p:spPr>
          <a:xfrm>
            <a:off x="1500212" y="1356599"/>
            <a:ext cx="3951056" cy="44050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800" b="1" spc="153" dirty="0">
                <a:solidFill>
                  <a:srgbClr val="396559"/>
                </a:solidFill>
                <a:latin typeface="Montserrat" pitchFamily="2" charset="77"/>
              </a:rPr>
              <a:t>TRAMO 6 </a:t>
            </a:r>
            <a:r>
              <a:rPr lang="es-MX" sz="2800" b="1" spc="153" dirty="0">
                <a:solidFill>
                  <a:srgbClr val="396559"/>
                </a:solidFill>
                <a:latin typeface="Montserrat SemiBold" pitchFamily="2" charset="77"/>
              </a:rPr>
              <a:t>FRENTE 2 </a:t>
            </a:r>
            <a:endParaRPr lang="es-MX" sz="2800" b="1" spc="188" dirty="0">
              <a:solidFill>
                <a:srgbClr val="396559"/>
              </a:solidFill>
              <a:latin typeface="Montserrat SemiBold" pitchFamily="2" charset="77"/>
            </a:endParaRPr>
          </a:p>
        </p:txBody>
      </p:sp>
      <p:sp>
        <p:nvSpPr>
          <p:cNvPr id="45" name="object 3">
            <a:extLst>
              <a:ext uri="{FF2B5EF4-FFF2-40B4-BE49-F238E27FC236}">
                <a16:creationId xmlns:a16="http://schemas.microsoft.com/office/drawing/2014/main" id="{078F9E23-2EFB-D444-9DE9-E95488EC4E3E}"/>
              </a:ext>
            </a:extLst>
          </p:cNvPr>
          <p:cNvSpPr txBox="1">
            <a:spLocks/>
          </p:cNvSpPr>
          <p:nvPr/>
        </p:nvSpPr>
        <p:spPr>
          <a:xfrm>
            <a:off x="6912450" y="2966463"/>
            <a:ext cx="5104207" cy="773930"/>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53" dirty="0">
                <a:latin typeface="Montserrat Light" pitchFamily="2" charset="77"/>
              </a:rPr>
              <a:t>CHUNYAXCHE</a:t>
            </a:r>
          </a:p>
          <a:p>
            <a:pPr marL="9525">
              <a:spcBef>
                <a:spcPts val="75"/>
              </a:spcBef>
            </a:pPr>
            <a:r>
              <a:rPr lang="es-MX" sz="1600" b="1" spc="153" dirty="0">
                <a:latin typeface="Montserrat Light" pitchFamily="2" charset="77"/>
              </a:rPr>
              <a:t>Y ANEXOS </a:t>
            </a:r>
          </a:p>
          <a:p>
            <a:pPr marL="9525">
              <a:spcBef>
                <a:spcPts val="75"/>
              </a:spcBef>
            </a:pPr>
            <a:r>
              <a:rPr lang="es-MX" sz="1600" b="1" spc="153" dirty="0">
                <a:solidFill>
                  <a:srgbClr val="840001"/>
                </a:solidFill>
                <a:latin typeface="Montserrat Light" pitchFamily="2" charset="77"/>
              </a:rPr>
              <a:t>LIBERADO  </a:t>
            </a:r>
            <a:endParaRPr lang="es-MX" sz="1600" b="1" spc="188" dirty="0">
              <a:solidFill>
                <a:srgbClr val="840001"/>
              </a:solidFill>
              <a:latin typeface="Montserrat Light" pitchFamily="2" charset="77"/>
            </a:endParaRPr>
          </a:p>
        </p:txBody>
      </p:sp>
      <p:sp>
        <p:nvSpPr>
          <p:cNvPr id="23" name="object 3">
            <a:extLst>
              <a:ext uri="{FF2B5EF4-FFF2-40B4-BE49-F238E27FC236}">
                <a16:creationId xmlns:a16="http://schemas.microsoft.com/office/drawing/2014/main" id="{3BD3A979-200D-A543-8ADE-0B149CB8A549}"/>
              </a:ext>
            </a:extLst>
          </p:cNvPr>
          <p:cNvSpPr txBox="1">
            <a:spLocks/>
          </p:cNvSpPr>
          <p:nvPr/>
        </p:nvSpPr>
        <p:spPr>
          <a:xfrm>
            <a:off x="6912450" y="4385058"/>
            <a:ext cx="5104207" cy="51488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53" dirty="0">
                <a:latin typeface="Montserrat Light" pitchFamily="2" charset="77"/>
              </a:rPr>
              <a:t>TRES REYES </a:t>
            </a:r>
          </a:p>
          <a:p>
            <a:pPr marL="9525">
              <a:spcBef>
                <a:spcPts val="75"/>
              </a:spcBef>
            </a:pPr>
            <a:r>
              <a:rPr lang="es-MX" sz="1600" b="1" spc="153" dirty="0">
                <a:solidFill>
                  <a:srgbClr val="840001"/>
                </a:solidFill>
                <a:latin typeface="Montserrat Light" pitchFamily="2" charset="77"/>
              </a:rPr>
              <a:t>LIBERADO</a:t>
            </a:r>
          </a:p>
        </p:txBody>
      </p:sp>
      <p:pic>
        <p:nvPicPr>
          <p:cNvPr id="25" name="Imagen 24">
            <a:extLst>
              <a:ext uri="{FF2B5EF4-FFF2-40B4-BE49-F238E27FC236}">
                <a16:creationId xmlns:a16="http://schemas.microsoft.com/office/drawing/2014/main" id="{4548FA13-613C-D548-8694-B7E3E6A153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15405" y="5513823"/>
            <a:ext cx="997634" cy="997634"/>
          </a:xfrm>
          <a:prstGeom prst="rect">
            <a:avLst/>
          </a:prstGeom>
        </p:spPr>
      </p:pic>
      <p:sp>
        <p:nvSpPr>
          <p:cNvPr id="31" name="object 3">
            <a:extLst>
              <a:ext uri="{FF2B5EF4-FFF2-40B4-BE49-F238E27FC236}">
                <a16:creationId xmlns:a16="http://schemas.microsoft.com/office/drawing/2014/main" id="{AB7EE472-80AB-B24B-8D74-445084A91E2D}"/>
              </a:ext>
            </a:extLst>
          </p:cNvPr>
          <p:cNvSpPr txBox="1">
            <a:spLocks/>
          </p:cNvSpPr>
          <p:nvPr/>
        </p:nvSpPr>
        <p:spPr>
          <a:xfrm>
            <a:off x="6892503" y="5355612"/>
            <a:ext cx="1790798" cy="773930"/>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53" dirty="0">
                <a:latin typeface="Montserrat Light" pitchFamily="2" charset="77"/>
              </a:rPr>
              <a:t>CHUNYAXCHE</a:t>
            </a:r>
          </a:p>
          <a:p>
            <a:pPr marL="9525">
              <a:spcBef>
                <a:spcPts val="75"/>
              </a:spcBef>
            </a:pPr>
            <a:r>
              <a:rPr lang="es-MX" sz="1600" b="1" spc="153" dirty="0">
                <a:latin typeface="Montserrat Light" pitchFamily="2" charset="77"/>
              </a:rPr>
              <a:t>Y ANEXOS </a:t>
            </a:r>
          </a:p>
          <a:p>
            <a:pPr marL="9525">
              <a:spcBef>
                <a:spcPts val="75"/>
              </a:spcBef>
            </a:pPr>
            <a:r>
              <a:rPr lang="es-MX" sz="1600" b="1" spc="153" dirty="0">
                <a:solidFill>
                  <a:srgbClr val="840001"/>
                </a:solidFill>
                <a:latin typeface="Montserrat Light" pitchFamily="2" charset="77"/>
              </a:rPr>
              <a:t>NO PAGADO  </a:t>
            </a:r>
            <a:endParaRPr lang="es-MX" sz="1600" b="1" spc="188" dirty="0">
              <a:solidFill>
                <a:srgbClr val="840001"/>
              </a:solidFill>
              <a:latin typeface="Montserrat Light" pitchFamily="2" charset="77"/>
            </a:endParaRPr>
          </a:p>
        </p:txBody>
      </p:sp>
      <p:sp>
        <p:nvSpPr>
          <p:cNvPr id="32" name="object 3">
            <a:extLst>
              <a:ext uri="{FF2B5EF4-FFF2-40B4-BE49-F238E27FC236}">
                <a16:creationId xmlns:a16="http://schemas.microsoft.com/office/drawing/2014/main" id="{3E164174-6B26-0D4D-986B-7C208725E66A}"/>
              </a:ext>
            </a:extLst>
          </p:cNvPr>
          <p:cNvSpPr txBox="1">
            <a:spLocks/>
          </p:cNvSpPr>
          <p:nvPr/>
        </p:nvSpPr>
        <p:spPr>
          <a:xfrm>
            <a:off x="6908072" y="6167939"/>
            <a:ext cx="1879553" cy="51488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53" dirty="0">
                <a:latin typeface="Montserrat Light" pitchFamily="2" charset="77"/>
              </a:rPr>
              <a:t>TRES REYES </a:t>
            </a:r>
          </a:p>
          <a:p>
            <a:pPr marL="9525">
              <a:spcBef>
                <a:spcPts val="75"/>
              </a:spcBef>
            </a:pPr>
            <a:r>
              <a:rPr lang="es-MX" sz="1600" b="1" spc="153" dirty="0">
                <a:solidFill>
                  <a:srgbClr val="840001"/>
                </a:solidFill>
                <a:latin typeface="Montserrat Light" pitchFamily="2" charset="77"/>
              </a:rPr>
              <a:t>PAGADO</a:t>
            </a:r>
            <a:endParaRPr lang="es-MX" sz="1600" b="1" spc="188" dirty="0">
              <a:solidFill>
                <a:srgbClr val="840001"/>
              </a:solidFill>
              <a:latin typeface="Montserrat Light" pitchFamily="2" charset="77"/>
            </a:endParaRPr>
          </a:p>
        </p:txBody>
      </p:sp>
      <p:pic>
        <p:nvPicPr>
          <p:cNvPr id="24" name="Imagen 23">
            <a:extLst>
              <a:ext uri="{FF2B5EF4-FFF2-40B4-BE49-F238E27FC236}">
                <a16:creationId xmlns:a16="http://schemas.microsoft.com/office/drawing/2014/main" id="{3398B0C3-F7E0-2B47-9300-71664F597A28}"/>
              </a:ext>
            </a:extLst>
          </p:cNvPr>
          <p:cNvPicPr>
            <a:picLocks noChangeAspect="1"/>
          </p:cNvPicPr>
          <p:nvPr/>
        </p:nvPicPr>
        <p:blipFill>
          <a:blip r:embed="rId5">
            <a:lum bright="70000" contrast="-70000"/>
          </a:blip>
          <a:stretch>
            <a:fillRect/>
          </a:stretch>
        </p:blipFill>
        <p:spPr>
          <a:xfrm>
            <a:off x="10557946" y="870256"/>
            <a:ext cx="1407348" cy="5277556"/>
          </a:xfrm>
          <a:prstGeom prst="rect">
            <a:avLst/>
          </a:prstGeom>
        </p:spPr>
      </p:pic>
      <p:sp>
        <p:nvSpPr>
          <p:cNvPr id="26" name="object 3">
            <a:extLst>
              <a:ext uri="{FF2B5EF4-FFF2-40B4-BE49-F238E27FC236}">
                <a16:creationId xmlns:a16="http://schemas.microsoft.com/office/drawing/2014/main" id="{E1E45FEF-3FE1-4D43-B824-4F1FC2830F23}"/>
              </a:ext>
            </a:extLst>
          </p:cNvPr>
          <p:cNvSpPr txBox="1">
            <a:spLocks/>
          </p:cNvSpPr>
          <p:nvPr/>
        </p:nvSpPr>
        <p:spPr>
          <a:xfrm>
            <a:off x="4254242" y="508626"/>
            <a:ext cx="5300873"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53" dirty="0">
                <a:latin typeface="Montserrat Light" pitchFamily="2" charset="77"/>
              </a:rPr>
              <a:t>SITUACIÓN DE EJIDOS POR FRENTES  </a:t>
            </a:r>
            <a:endParaRPr lang="es-MX" sz="1400" b="1" spc="188" dirty="0">
              <a:latin typeface="Montserrat Light" pitchFamily="2" charset="77"/>
            </a:endParaRPr>
          </a:p>
        </p:txBody>
      </p:sp>
      <p:pic>
        <p:nvPicPr>
          <p:cNvPr id="29" name="Imagen 28">
            <a:extLst>
              <a:ext uri="{FF2B5EF4-FFF2-40B4-BE49-F238E27FC236}">
                <a16:creationId xmlns:a16="http://schemas.microsoft.com/office/drawing/2014/main" id="{64227DCA-43D8-E647-85A7-2E1A5031DBA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120" b="47526" l="8667" r="75200"/>
                    </a14:imgEffect>
                  </a14:imgLayer>
                </a14:imgProps>
              </a:ext>
            </a:extLst>
          </a:blip>
          <a:srcRect l="10141" t="10141" r="24725" b="52488"/>
          <a:stretch/>
        </p:blipFill>
        <p:spPr>
          <a:xfrm>
            <a:off x="2823181" y="5614997"/>
            <a:ext cx="959307" cy="978986"/>
          </a:xfrm>
          <a:prstGeom prst="rect">
            <a:avLst/>
          </a:prstGeom>
        </p:spPr>
      </p:pic>
      <p:pic>
        <p:nvPicPr>
          <p:cNvPr id="30" name="Imagen 29">
            <a:extLst>
              <a:ext uri="{FF2B5EF4-FFF2-40B4-BE49-F238E27FC236}">
                <a16:creationId xmlns:a16="http://schemas.microsoft.com/office/drawing/2014/main" id="{533AC65D-ECF4-3748-AFB4-6A91B7CBA3E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20309" y="2147539"/>
            <a:ext cx="2143467" cy="1484014"/>
          </a:xfrm>
          <a:prstGeom prst="rect">
            <a:avLst/>
          </a:prstGeom>
        </p:spPr>
      </p:pic>
      <p:pic>
        <p:nvPicPr>
          <p:cNvPr id="35" name="Imagen 34">
            <a:extLst>
              <a:ext uri="{FF2B5EF4-FFF2-40B4-BE49-F238E27FC236}">
                <a16:creationId xmlns:a16="http://schemas.microsoft.com/office/drawing/2014/main" id="{821D927E-C8B7-6D4F-911D-E8DFD3C069CA}"/>
              </a:ext>
            </a:extLst>
          </p:cNvPr>
          <p:cNvPicPr>
            <a:picLocks noChangeAspect="1"/>
          </p:cNvPicPr>
          <p:nvPr/>
        </p:nvPicPr>
        <p:blipFill>
          <a:blip r:embed="rId9"/>
          <a:stretch>
            <a:fillRect/>
          </a:stretch>
        </p:blipFill>
        <p:spPr>
          <a:xfrm>
            <a:off x="5780699" y="2887694"/>
            <a:ext cx="900949" cy="973025"/>
          </a:xfrm>
          <a:prstGeom prst="rect">
            <a:avLst/>
          </a:prstGeom>
        </p:spPr>
      </p:pic>
      <p:sp>
        <p:nvSpPr>
          <p:cNvPr id="37" name="object 3">
            <a:extLst>
              <a:ext uri="{FF2B5EF4-FFF2-40B4-BE49-F238E27FC236}">
                <a16:creationId xmlns:a16="http://schemas.microsoft.com/office/drawing/2014/main" id="{EB971B2E-32CE-064F-99C6-B3DE8CCA8741}"/>
              </a:ext>
            </a:extLst>
          </p:cNvPr>
          <p:cNvSpPr txBox="1">
            <a:spLocks/>
          </p:cNvSpPr>
          <p:nvPr/>
        </p:nvSpPr>
        <p:spPr>
          <a:xfrm>
            <a:off x="6936431" y="3742415"/>
            <a:ext cx="3975107"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Nueva data </a:t>
            </a:r>
          </a:p>
        </p:txBody>
      </p:sp>
      <p:sp>
        <p:nvSpPr>
          <p:cNvPr id="38" name="object 3">
            <a:extLst>
              <a:ext uri="{FF2B5EF4-FFF2-40B4-BE49-F238E27FC236}">
                <a16:creationId xmlns:a16="http://schemas.microsoft.com/office/drawing/2014/main" id="{B7A7E8C1-CCA4-EC43-8A74-74C6E340A369}"/>
              </a:ext>
            </a:extLst>
          </p:cNvPr>
          <p:cNvSpPr txBox="1">
            <a:spLocks/>
          </p:cNvSpPr>
          <p:nvPr/>
        </p:nvSpPr>
        <p:spPr>
          <a:xfrm>
            <a:off x="3149908" y="2385746"/>
            <a:ext cx="2910098" cy="58926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53" dirty="0">
                <a:latin typeface="Montserrat Light" pitchFamily="2" charset="77"/>
              </a:rPr>
              <a:t>KILOMETROS </a:t>
            </a:r>
          </a:p>
          <a:p>
            <a:pPr marL="9525" algn="ctr">
              <a:spcBef>
                <a:spcPts val="75"/>
              </a:spcBef>
            </a:pPr>
            <a:r>
              <a:rPr lang="es-MX" sz="1200" b="1" spc="153" dirty="0">
                <a:latin typeface="Montserrat Light" pitchFamily="2" charset="77"/>
              </a:rPr>
              <a:t>LIBERADOS </a:t>
            </a:r>
          </a:p>
          <a:p>
            <a:pPr marL="9525" algn="ctr">
              <a:spcBef>
                <a:spcPts val="75"/>
              </a:spcBef>
            </a:pPr>
            <a:r>
              <a:rPr lang="es-MX" sz="1200" b="1" spc="153" dirty="0">
                <a:latin typeface="Montserrat Light" pitchFamily="2" charset="77"/>
              </a:rPr>
              <a:t>(KM) </a:t>
            </a:r>
            <a:endParaRPr lang="es-MX" sz="1200" b="1" spc="188" dirty="0">
              <a:latin typeface="Montserrat Light" pitchFamily="2" charset="77"/>
            </a:endParaRPr>
          </a:p>
        </p:txBody>
      </p:sp>
      <p:pic>
        <p:nvPicPr>
          <p:cNvPr id="40" name="Imagen 39">
            <a:extLst>
              <a:ext uri="{FF2B5EF4-FFF2-40B4-BE49-F238E27FC236}">
                <a16:creationId xmlns:a16="http://schemas.microsoft.com/office/drawing/2014/main" id="{1A2382D9-A77F-CF4C-A492-A4417E8E642C}"/>
              </a:ext>
            </a:extLst>
          </p:cNvPr>
          <p:cNvPicPr>
            <a:picLocks noChangeAspect="1"/>
          </p:cNvPicPr>
          <p:nvPr/>
        </p:nvPicPr>
        <p:blipFill>
          <a:blip r:embed="rId9"/>
          <a:stretch>
            <a:fillRect/>
          </a:stretch>
        </p:blipFill>
        <p:spPr>
          <a:xfrm>
            <a:off x="5815405" y="4111123"/>
            <a:ext cx="900949" cy="973025"/>
          </a:xfrm>
          <a:prstGeom prst="rect">
            <a:avLst/>
          </a:prstGeom>
        </p:spPr>
      </p:pic>
      <p:sp>
        <p:nvSpPr>
          <p:cNvPr id="28" name="object 3">
            <a:extLst>
              <a:ext uri="{FF2B5EF4-FFF2-40B4-BE49-F238E27FC236}">
                <a16:creationId xmlns:a16="http://schemas.microsoft.com/office/drawing/2014/main" id="{A55843D7-B3B0-C345-A466-E170356F368C}"/>
              </a:ext>
            </a:extLst>
          </p:cNvPr>
          <p:cNvSpPr txBox="1">
            <a:spLocks/>
          </p:cNvSpPr>
          <p:nvPr/>
        </p:nvSpPr>
        <p:spPr>
          <a:xfrm>
            <a:off x="6989497" y="1261122"/>
            <a:ext cx="2910098" cy="39177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53" dirty="0">
                <a:latin typeface="Montserrat Light" pitchFamily="2" charset="77"/>
              </a:rPr>
              <a:t>KILOMETROS </a:t>
            </a:r>
          </a:p>
          <a:p>
            <a:pPr marL="9525" algn="ctr">
              <a:spcBef>
                <a:spcPts val="75"/>
              </a:spcBef>
            </a:pPr>
            <a:r>
              <a:rPr lang="es-MX" sz="1200" b="1" spc="153" dirty="0">
                <a:latin typeface="Montserrat Light" pitchFamily="2" charset="77"/>
              </a:rPr>
              <a:t>QUE COMPONEN EL FRENTE </a:t>
            </a:r>
            <a:endParaRPr lang="es-MX" sz="1200" b="1" spc="188" dirty="0">
              <a:latin typeface="Montserrat Light" pitchFamily="2" charset="77"/>
            </a:endParaRPr>
          </a:p>
        </p:txBody>
      </p:sp>
      <p:sp>
        <p:nvSpPr>
          <p:cNvPr id="33" name="object 3">
            <a:extLst>
              <a:ext uri="{FF2B5EF4-FFF2-40B4-BE49-F238E27FC236}">
                <a16:creationId xmlns:a16="http://schemas.microsoft.com/office/drawing/2014/main" id="{E98C7497-8CDB-7C48-9E47-B9A33066D9CA}"/>
              </a:ext>
            </a:extLst>
          </p:cNvPr>
          <p:cNvSpPr txBox="1">
            <a:spLocks/>
          </p:cNvSpPr>
          <p:nvPr/>
        </p:nvSpPr>
        <p:spPr>
          <a:xfrm>
            <a:off x="7111761" y="1671846"/>
            <a:ext cx="2910098"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000" b="1" spc="153" dirty="0">
                <a:solidFill>
                  <a:srgbClr val="396559"/>
                </a:solidFill>
                <a:latin typeface="Montserrat" pitchFamily="2" charset="77"/>
              </a:rPr>
              <a:t>36.30 KM</a:t>
            </a:r>
            <a:r>
              <a:rPr lang="es-MX" sz="2000" b="1" spc="153" dirty="0">
                <a:solidFill>
                  <a:srgbClr val="396559"/>
                </a:solidFill>
                <a:latin typeface="Montserrat Light" pitchFamily="2" charset="77"/>
              </a:rPr>
              <a:t> </a:t>
            </a:r>
            <a:endParaRPr lang="es-MX" sz="2000" b="1" spc="188" dirty="0">
              <a:solidFill>
                <a:srgbClr val="396559"/>
              </a:solidFill>
              <a:latin typeface="Montserrat Light" pitchFamily="2" charset="77"/>
            </a:endParaRPr>
          </a:p>
        </p:txBody>
      </p:sp>
      <p:sp>
        <p:nvSpPr>
          <p:cNvPr id="34" name="Rectángulo 33">
            <a:extLst>
              <a:ext uri="{FF2B5EF4-FFF2-40B4-BE49-F238E27FC236}">
                <a16:creationId xmlns:a16="http://schemas.microsoft.com/office/drawing/2014/main" id="{99350AC6-B066-1844-A986-F52251343749}"/>
              </a:ext>
            </a:extLst>
          </p:cNvPr>
          <p:cNvSpPr/>
          <p:nvPr/>
        </p:nvSpPr>
        <p:spPr>
          <a:xfrm>
            <a:off x="7047604" y="1114255"/>
            <a:ext cx="2793883" cy="1104383"/>
          </a:xfrm>
          <a:prstGeom prst="rect">
            <a:avLst/>
          </a:prstGeom>
          <a:solidFill>
            <a:srgbClr val="C4C4A3">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282276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2">
            <a:lum contrast="40000"/>
          </a:blip>
          <a:stretch>
            <a:fillRect/>
          </a:stretch>
        </p:blipFill>
        <p:spPr>
          <a:xfrm>
            <a:off x="10006853" y="0"/>
            <a:ext cx="2185147"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416985" y="5734269"/>
            <a:ext cx="2229105" cy="610940"/>
          </a:xfrm>
          <a:prstGeom prst="rect">
            <a:avLst/>
          </a:prstGeom>
        </p:spPr>
      </p:pic>
      <p:sp>
        <p:nvSpPr>
          <p:cNvPr id="14" name="object 3">
            <a:extLst>
              <a:ext uri="{FF2B5EF4-FFF2-40B4-BE49-F238E27FC236}">
                <a16:creationId xmlns:a16="http://schemas.microsoft.com/office/drawing/2014/main" id="{599210FC-B1CC-C946-964B-DB06C0062FAF}"/>
              </a:ext>
            </a:extLst>
          </p:cNvPr>
          <p:cNvSpPr txBox="1">
            <a:spLocks/>
          </p:cNvSpPr>
          <p:nvPr/>
        </p:nvSpPr>
        <p:spPr>
          <a:xfrm>
            <a:off x="601653" y="540195"/>
            <a:ext cx="2910098" cy="6379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53" dirty="0">
                <a:latin typeface="Montserrat Light" pitchFamily="2" charset="77"/>
              </a:rPr>
              <a:t>LIBERACIÓN DEL </a:t>
            </a:r>
          </a:p>
          <a:p>
            <a:pPr marL="9525">
              <a:spcBef>
                <a:spcPts val="75"/>
              </a:spcBef>
            </a:pPr>
            <a:r>
              <a:rPr lang="es-MX" sz="2000" spc="153" dirty="0">
                <a:latin typeface="Montserrat Light" pitchFamily="2" charset="77"/>
              </a:rPr>
              <a:t>DERECHO DE VÍA </a:t>
            </a:r>
            <a:endParaRPr lang="es-MX" sz="2000" spc="188" dirty="0">
              <a:latin typeface="Montserrat Light" pitchFamily="2" charset="77"/>
            </a:endParaRPr>
          </a:p>
        </p:txBody>
      </p:sp>
      <p:sp>
        <p:nvSpPr>
          <p:cNvPr id="18" name="Rectángulo 17">
            <a:extLst>
              <a:ext uri="{FF2B5EF4-FFF2-40B4-BE49-F238E27FC236}">
                <a16:creationId xmlns:a16="http://schemas.microsoft.com/office/drawing/2014/main" id="{220240E2-E46B-C242-84F3-536D5C39785A}"/>
              </a:ext>
            </a:extLst>
          </p:cNvPr>
          <p:cNvSpPr/>
          <p:nvPr/>
        </p:nvSpPr>
        <p:spPr>
          <a:xfrm>
            <a:off x="3293999" y="1091326"/>
            <a:ext cx="6533202" cy="45719"/>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7" name="object 3">
            <a:extLst>
              <a:ext uri="{FF2B5EF4-FFF2-40B4-BE49-F238E27FC236}">
                <a16:creationId xmlns:a16="http://schemas.microsoft.com/office/drawing/2014/main" id="{E736051B-358F-894F-9697-272271639307}"/>
              </a:ext>
            </a:extLst>
          </p:cNvPr>
          <p:cNvSpPr txBox="1">
            <a:spLocks/>
          </p:cNvSpPr>
          <p:nvPr/>
        </p:nvSpPr>
        <p:spPr>
          <a:xfrm>
            <a:off x="2806312" y="2888506"/>
            <a:ext cx="6456425" cy="25583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53" dirty="0">
                <a:solidFill>
                  <a:srgbClr val="396559"/>
                </a:solidFill>
                <a:latin typeface="Montserrat Light" pitchFamily="2" charset="77"/>
              </a:rPr>
              <a:t>XMABEN Y ANEXOS - FELIPE CARRILLO PUERTO  </a:t>
            </a:r>
            <a:endParaRPr lang="es-MX" sz="1600" b="1" spc="188" dirty="0">
              <a:solidFill>
                <a:srgbClr val="396559"/>
              </a:solidFill>
              <a:latin typeface="Montserrat Light" pitchFamily="2" charset="77"/>
            </a:endParaRPr>
          </a:p>
        </p:txBody>
      </p:sp>
      <p:sp>
        <p:nvSpPr>
          <p:cNvPr id="39" name="object 3">
            <a:extLst>
              <a:ext uri="{FF2B5EF4-FFF2-40B4-BE49-F238E27FC236}">
                <a16:creationId xmlns:a16="http://schemas.microsoft.com/office/drawing/2014/main" id="{061DD56C-0B39-914D-93C1-50F1C091F177}"/>
              </a:ext>
            </a:extLst>
          </p:cNvPr>
          <p:cNvSpPr txBox="1">
            <a:spLocks/>
          </p:cNvSpPr>
          <p:nvPr/>
        </p:nvSpPr>
        <p:spPr>
          <a:xfrm>
            <a:off x="7051115" y="3584718"/>
            <a:ext cx="2910098"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b="1" spc="153" dirty="0">
                <a:solidFill>
                  <a:srgbClr val="396559"/>
                </a:solidFill>
                <a:latin typeface="Montserrat" pitchFamily="2" charset="77"/>
              </a:rPr>
              <a:t>ESTATUS</a:t>
            </a:r>
            <a:r>
              <a:rPr lang="es-MX" sz="2000" spc="153" dirty="0">
                <a:latin typeface="Montserrat Medium" pitchFamily="2" charset="77"/>
              </a:rPr>
              <a:t> </a:t>
            </a:r>
            <a:endParaRPr lang="es-MX" sz="2000" spc="188" dirty="0">
              <a:latin typeface="Montserrat Medium" pitchFamily="2" charset="77"/>
            </a:endParaRPr>
          </a:p>
        </p:txBody>
      </p:sp>
      <p:sp>
        <p:nvSpPr>
          <p:cNvPr id="10" name="Elipse 9">
            <a:extLst>
              <a:ext uri="{FF2B5EF4-FFF2-40B4-BE49-F238E27FC236}">
                <a16:creationId xmlns:a16="http://schemas.microsoft.com/office/drawing/2014/main" id="{53CB2F4F-E832-8C4C-B22F-D869972676DB}"/>
              </a:ext>
            </a:extLst>
          </p:cNvPr>
          <p:cNvSpPr/>
          <p:nvPr/>
        </p:nvSpPr>
        <p:spPr>
          <a:xfrm>
            <a:off x="3990162" y="4280971"/>
            <a:ext cx="1376364" cy="1300480"/>
          </a:xfrm>
          <a:prstGeom prst="ellipse">
            <a:avLst/>
          </a:prstGeom>
          <a:solidFill>
            <a:srgbClr val="E0CC9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3" name="object 3">
            <a:extLst>
              <a:ext uri="{FF2B5EF4-FFF2-40B4-BE49-F238E27FC236}">
                <a16:creationId xmlns:a16="http://schemas.microsoft.com/office/drawing/2014/main" id="{69AC1694-C529-0142-A273-5C1D8ED0D0F7}"/>
              </a:ext>
            </a:extLst>
          </p:cNvPr>
          <p:cNvSpPr txBox="1">
            <a:spLocks/>
          </p:cNvSpPr>
          <p:nvPr/>
        </p:nvSpPr>
        <p:spPr>
          <a:xfrm>
            <a:off x="3268683" y="4787902"/>
            <a:ext cx="2910098" cy="28661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800" b="1" spc="153" dirty="0">
                <a:solidFill>
                  <a:srgbClr val="396559"/>
                </a:solidFill>
                <a:latin typeface="Montserrat" pitchFamily="2" charset="77"/>
              </a:rPr>
              <a:t>35.79</a:t>
            </a:r>
            <a:r>
              <a:rPr lang="es-MX" sz="1800" b="1" spc="153" dirty="0">
                <a:latin typeface="Montserrat" pitchFamily="2" charset="77"/>
              </a:rPr>
              <a:t> </a:t>
            </a:r>
            <a:r>
              <a:rPr lang="es-MX" sz="1800" b="1" spc="153" dirty="0">
                <a:solidFill>
                  <a:srgbClr val="396559"/>
                </a:solidFill>
                <a:latin typeface="Montserrat" pitchFamily="2" charset="77"/>
              </a:rPr>
              <a:t>KM</a:t>
            </a:r>
            <a:r>
              <a:rPr lang="es-MX" sz="1800" b="1" spc="153" dirty="0">
                <a:latin typeface="Montserrat" pitchFamily="2" charset="77"/>
              </a:rPr>
              <a:t> </a:t>
            </a:r>
            <a:endParaRPr lang="es-MX" sz="1800" b="1" spc="188" dirty="0">
              <a:latin typeface="Montserrat" pitchFamily="2" charset="77"/>
            </a:endParaRPr>
          </a:p>
        </p:txBody>
      </p:sp>
      <p:sp>
        <p:nvSpPr>
          <p:cNvPr id="44" name="object 3">
            <a:extLst>
              <a:ext uri="{FF2B5EF4-FFF2-40B4-BE49-F238E27FC236}">
                <a16:creationId xmlns:a16="http://schemas.microsoft.com/office/drawing/2014/main" id="{E4A38277-7002-A642-9BCC-29975C51745B}"/>
              </a:ext>
            </a:extLst>
          </p:cNvPr>
          <p:cNvSpPr txBox="1">
            <a:spLocks/>
          </p:cNvSpPr>
          <p:nvPr/>
        </p:nvSpPr>
        <p:spPr>
          <a:xfrm>
            <a:off x="3666458" y="2321959"/>
            <a:ext cx="4052656" cy="44050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800" b="1" spc="153" dirty="0">
                <a:solidFill>
                  <a:srgbClr val="396559"/>
                </a:solidFill>
                <a:latin typeface="Montserrat" pitchFamily="2" charset="77"/>
              </a:rPr>
              <a:t>TRAMO 6 </a:t>
            </a:r>
            <a:r>
              <a:rPr lang="es-MX" sz="2800" b="1" spc="153" dirty="0">
                <a:solidFill>
                  <a:srgbClr val="396559"/>
                </a:solidFill>
                <a:latin typeface="Montserrat SemiBold" pitchFamily="2" charset="77"/>
              </a:rPr>
              <a:t>FRENTE 3 </a:t>
            </a:r>
            <a:endParaRPr lang="es-MX" sz="2800" b="1" spc="188" dirty="0">
              <a:solidFill>
                <a:srgbClr val="396559"/>
              </a:solidFill>
              <a:latin typeface="Montserrat SemiBold" pitchFamily="2" charset="77"/>
            </a:endParaRPr>
          </a:p>
        </p:txBody>
      </p:sp>
      <p:sp>
        <p:nvSpPr>
          <p:cNvPr id="45" name="object 3">
            <a:extLst>
              <a:ext uri="{FF2B5EF4-FFF2-40B4-BE49-F238E27FC236}">
                <a16:creationId xmlns:a16="http://schemas.microsoft.com/office/drawing/2014/main" id="{078F9E23-2EFB-D444-9DE9-E95488EC4E3E}"/>
              </a:ext>
            </a:extLst>
          </p:cNvPr>
          <p:cNvSpPr txBox="1">
            <a:spLocks/>
          </p:cNvSpPr>
          <p:nvPr/>
        </p:nvSpPr>
        <p:spPr>
          <a:xfrm>
            <a:off x="6178781" y="4091304"/>
            <a:ext cx="5104207" cy="25583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53" dirty="0">
                <a:solidFill>
                  <a:srgbClr val="840001"/>
                </a:solidFill>
                <a:latin typeface="Montserrat Light" pitchFamily="2" charset="77"/>
              </a:rPr>
              <a:t>LIBERADO  </a:t>
            </a:r>
            <a:endParaRPr lang="es-MX" sz="1600" b="1" spc="188" dirty="0">
              <a:solidFill>
                <a:srgbClr val="840001"/>
              </a:solidFill>
              <a:latin typeface="Montserrat Light" pitchFamily="2" charset="77"/>
            </a:endParaRPr>
          </a:p>
        </p:txBody>
      </p:sp>
      <p:pic>
        <p:nvPicPr>
          <p:cNvPr id="12" name="Imagen 11">
            <a:extLst>
              <a:ext uri="{FF2B5EF4-FFF2-40B4-BE49-F238E27FC236}">
                <a16:creationId xmlns:a16="http://schemas.microsoft.com/office/drawing/2014/main" id="{57B926DD-0ABA-A94E-9A55-8656B69C2812}"/>
              </a:ext>
            </a:extLst>
          </p:cNvPr>
          <p:cNvPicPr>
            <a:picLocks noChangeAspect="1"/>
          </p:cNvPicPr>
          <p:nvPr/>
        </p:nvPicPr>
        <p:blipFill>
          <a:blip r:embed="rId4"/>
          <a:stretch>
            <a:fillRect/>
          </a:stretch>
        </p:blipFill>
        <p:spPr>
          <a:xfrm>
            <a:off x="6428149" y="4414679"/>
            <a:ext cx="900949" cy="973025"/>
          </a:xfrm>
          <a:prstGeom prst="rect">
            <a:avLst/>
          </a:prstGeom>
        </p:spPr>
      </p:pic>
      <p:pic>
        <p:nvPicPr>
          <p:cNvPr id="28" name="Imagen 27">
            <a:extLst>
              <a:ext uri="{FF2B5EF4-FFF2-40B4-BE49-F238E27FC236}">
                <a16:creationId xmlns:a16="http://schemas.microsoft.com/office/drawing/2014/main" id="{D26A0147-2997-B94F-99CC-C161A17261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19180" y="4326346"/>
            <a:ext cx="1072034" cy="1072034"/>
          </a:xfrm>
          <a:prstGeom prst="rect">
            <a:avLst/>
          </a:prstGeom>
        </p:spPr>
      </p:pic>
      <p:sp>
        <p:nvSpPr>
          <p:cNvPr id="30" name="object 3">
            <a:extLst>
              <a:ext uri="{FF2B5EF4-FFF2-40B4-BE49-F238E27FC236}">
                <a16:creationId xmlns:a16="http://schemas.microsoft.com/office/drawing/2014/main" id="{BBFD8E1D-D759-8A42-AD1D-415669C2B200}"/>
              </a:ext>
            </a:extLst>
          </p:cNvPr>
          <p:cNvSpPr txBox="1">
            <a:spLocks/>
          </p:cNvSpPr>
          <p:nvPr/>
        </p:nvSpPr>
        <p:spPr>
          <a:xfrm>
            <a:off x="7948465" y="4125072"/>
            <a:ext cx="1493842" cy="25583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53" dirty="0">
                <a:solidFill>
                  <a:srgbClr val="840001"/>
                </a:solidFill>
                <a:latin typeface="Montserrat Light" pitchFamily="2" charset="77"/>
              </a:rPr>
              <a:t>PAGADO   </a:t>
            </a:r>
            <a:endParaRPr lang="es-MX" sz="1600" b="1" spc="188" dirty="0">
              <a:solidFill>
                <a:srgbClr val="840001"/>
              </a:solidFill>
              <a:latin typeface="Montserrat Light" pitchFamily="2" charset="77"/>
            </a:endParaRPr>
          </a:p>
        </p:txBody>
      </p:sp>
      <p:pic>
        <p:nvPicPr>
          <p:cNvPr id="21" name="Imagen 20">
            <a:extLst>
              <a:ext uri="{FF2B5EF4-FFF2-40B4-BE49-F238E27FC236}">
                <a16:creationId xmlns:a16="http://schemas.microsoft.com/office/drawing/2014/main" id="{99040A97-FDF2-074E-8B72-29DE4A5FB5EB}"/>
              </a:ext>
            </a:extLst>
          </p:cNvPr>
          <p:cNvPicPr>
            <a:picLocks noChangeAspect="1"/>
          </p:cNvPicPr>
          <p:nvPr/>
        </p:nvPicPr>
        <p:blipFill>
          <a:blip r:embed="rId6">
            <a:lum bright="70000" contrast="-70000"/>
          </a:blip>
          <a:stretch>
            <a:fillRect/>
          </a:stretch>
        </p:blipFill>
        <p:spPr>
          <a:xfrm>
            <a:off x="10557946" y="870256"/>
            <a:ext cx="1407348" cy="5277556"/>
          </a:xfrm>
          <a:prstGeom prst="rect">
            <a:avLst/>
          </a:prstGeom>
        </p:spPr>
      </p:pic>
      <p:sp>
        <p:nvSpPr>
          <p:cNvPr id="23" name="object 3">
            <a:extLst>
              <a:ext uri="{FF2B5EF4-FFF2-40B4-BE49-F238E27FC236}">
                <a16:creationId xmlns:a16="http://schemas.microsoft.com/office/drawing/2014/main" id="{ED1A2F05-E210-6E43-9674-457A61E9B458}"/>
              </a:ext>
            </a:extLst>
          </p:cNvPr>
          <p:cNvSpPr txBox="1">
            <a:spLocks/>
          </p:cNvSpPr>
          <p:nvPr/>
        </p:nvSpPr>
        <p:spPr>
          <a:xfrm>
            <a:off x="4254242" y="584826"/>
            <a:ext cx="5300873"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53" dirty="0">
                <a:latin typeface="Montserrat Light" pitchFamily="2" charset="77"/>
              </a:rPr>
              <a:t>SITUACIÓN DE EJIDOS POR FRENTES  </a:t>
            </a:r>
            <a:endParaRPr lang="es-MX" sz="1400" b="1" spc="188" dirty="0">
              <a:latin typeface="Montserrat Light" pitchFamily="2" charset="77"/>
            </a:endParaRPr>
          </a:p>
        </p:txBody>
      </p:sp>
      <p:pic>
        <p:nvPicPr>
          <p:cNvPr id="24" name="Imagen 23">
            <a:extLst>
              <a:ext uri="{FF2B5EF4-FFF2-40B4-BE49-F238E27FC236}">
                <a16:creationId xmlns:a16="http://schemas.microsoft.com/office/drawing/2014/main" id="{D34A9F33-87F6-BB4F-BC2B-6F4A4478FEE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20" b="47526" l="8667" r="75200"/>
                    </a14:imgEffect>
                  </a14:imgLayer>
                </a14:imgProps>
              </a:ext>
            </a:extLst>
          </a:blip>
          <a:srcRect l="10141" t="10141" r="24725" b="52488"/>
          <a:stretch/>
        </p:blipFill>
        <p:spPr>
          <a:xfrm>
            <a:off x="2823181" y="5614997"/>
            <a:ext cx="959307" cy="978986"/>
          </a:xfrm>
          <a:prstGeom prst="rect">
            <a:avLst/>
          </a:prstGeom>
        </p:spPr>
      </p:pic>
      <p:pic>
        <p:nvPicPr>
          <p:cNvPr id="25" name="Imagen 24">
            <a:extLst>
              <a:ext uri="{FF2B5EF4-FFF2-40B4-BE49-F238E27FC236}">
                <a16:creationId xmlns:a16="http://schemas.microsoft.com/office/drawing/2014/main" id="{EE4FD8FE-6E46-194E-95D3-A1FC40761A36}"/>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60477" y="2693828"/>
            <a:ext cx="2068780" cy="1432305"/>
          </a:xfrm>
          <a:prstGeom prst="rect">
            <a:avLst/>
          </a:prstGeom>
        </p:spPr>
      </p:pic>
      <p:sp>
        <p:nvSpPr>
          <p:cNvPr id="29" name="object 3">
            <a:extLst>
              <a:ext uri="{FF2B5EF4-FFF2-40B4-BE49-F238E27FC236}">
                <a16:creationId xmlns:a16="http://schemas.microsoft.com/office/drawing/2014/main" id="{C0591811-4F25-EB4C-A85A-F2C9B0470028}"/>
              </a:ext>
            </a:extLst>
          </p:cNvPr>
          <p:cNvSpPr txBox="1">
            <a:spLocks/>
          </p:cNvSpPr>
          <p:nvPr/>
        </p:nvSpPr>
        <p:spPr>
          <a:xfrm>
            <a:off x="3162787" y="3569376"/>
            <a:ext cx="2910098" cy="58926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53" dirty="0">
                <a:latin typeface="Montserrat Light" pitchFamily="2" charset="77"/>
              </a:rPr>
              <a:t>KILOMETROS </a:t>
            </a:r>
          </a:p>
          <a:p>
            <a:pPr marL="9525" algn="ctr">
              <a:spcBef>
                <a:spcPts val="75"/>
              </a:spcBef>
            </a:pPr>
            <a:r>
              <a:rPr lang="es-MX" sz="1200" b="1" spc="153" dirty="0">
                <a:latin typeface="Montserrat Light" pitchFamily="2" charset="77"/>
              </a:rPr>
              <a:t>LIBERADOS </a:t>
            </a:r>
          </a:p>
          <a:p>
            <a:pPr marL="9525" algn="ctr">
              <a:spcBef>
                <a:spcPts val="75"/>
              </a:spcBef>
            </a:pPr>
            <a:r>
              <a:rPr lang="es-MX" sz="1200" b="1" spc="153" dirty="0">
                <a:latin typeface="Montserrat Light" pitchFamily="2" charset="77"/>
              </a:rPr>
              <a:t>(KM) </a:t>
            </a:r>
            <a:endParaRPr lang="es-MX" sz="1200" b="1" spc="188" dirty="0">
              <a:latin typeface="Montserrat Light" pitchFamily="2" charset="77"/>
            </a:endParaRPr>
          </a:p>
        </p:txBody>
      </p:sp>
      <p:sp>
        <p:nvSpPr>
          <p:cNvPr id="26" name="object 3">
            <a:extLst>
              <a:ext uri="{FF2B5EF4-FFF2-40B4-BE49-F238E27FC236}">
                <a16:creationId xmlns:a16="http://schemas.microsoft.com/office/drawing/2014/main" id="{4DCF83CE-9E75-AC46-A827-DA1BF4A2F46D}"/>
              </a:ext>
            </a:extLst>
          </p:cNvPr>
          <p:cNvSpPr txBox="1">
            <a:spLocks/>
          </p:cNvSpPr>
          <p:nvPr/>
        </p:nvSpPr>
        <p:spPr>
          <a:xfrm>
            <a:off x="6986094" y="1279503"/>
            <a:ext cx="2910098" cy="39177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53" dirty="0">
                <a:latin typeface="Montserrat Light" pitchFamily="2" charset="77"/>
              </a:rPr>
              <a:t>KILOMETROS </a:t>
            </a:r>
          </a:p>
          <a:p>
            <a:pPr marL="9525" algn="ctr">
              <a:spcBef>
                <a:spcPts val="75"/>
              </a:spcBef>
            </a:pPr>
            <a:r>
              <a:rPr lang="es-MX" sz="1200" b="1" spc="153" dirty="0">
                <a:latin typeface="Montserrat Light" pitchFamily="2" charset="77"/>
              </a:rPr>
              <a:t>QUE COMPONEN EL FRENTE </a:t>
            </a:r>
            <a:endParaRPr lang="es-MX" sz="1200" b="1" spc="188" dirty="0">
              <a:latin typeface="Montserrat Light" pitchFamily="2" charset="77"/>
            </a:endParaRPr>
          </a:p>
        </p:txBody>
      </p:sp>
      <p:sp>
        <p:nvSpPr>
          <p:cNvPr id="31" name="object 3">
            <a:extLst>
              <a:ext uri="{FF2B5EF4-FFF2-40B4-BE49-F238E27FC236}">
                <a16:creationId xmlns:a16="http://schemas.microsoft.com/office/drawing/2014/main" id="{EAFD0D6E-B915-8043-AA33-353E0C529273}"/>
              </a:ext>
            </a:extLst>
          </p:cNvPr>
          <p:cNvSpPr txBox="1">
            <a:spLocks/>
          </p:cNvSpPr>
          <p:nvPr/>
        </p:nvSpPr>
        <p:spPr>
          <a:xfrm>
            <a:off x="7070231" y="1836297"/>
            <a:ext cx="2910098"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000" b="1" spc="153" dirty="0">
                <a:solidFill>
                  <a:srgbClr val="396559"/>
                </a:solidFill>
                <a:latin typeface="Montserrat" pitchFamily="2" charset="77"/>
              </a:rPr>
              <a:t>36.00 KM</a:t>
            </a:r>
            <a:r>
              <a:rPr lang="es-MX" sz="2000" b="1" spc="153" dirty="0">
                <a:solidFill>
                  <a:srgbClr val="396559"/>
                </a:solidFill>
                <a:latin typeface="Montserrat Light" pitchFamily="2" charset="77"/>
              </a:rPr>
              <a:t> </a:t>
            </a:r>
            <a:endParaRPr lang="es-MX" sz="2000" b="1" spc="188" dirty="0">
              <a:solidFill>
                <a:srgbClr val="396559"/>
              </a:solidFill>
              <a:latin typeface="Montserrat Light" pitchFamily="2" charset="77"/>
            </a:endParaRPr>
          </a:p>
        </p:txBody>
      </p:sp>
      <p:sp>
        <p:nvSpPr>
          <p:cNvPr id="32" name="Rectángulo 31">
            <a:extLst>
              <a:ext uri="{FF2B5EF4-FFF2-40B4-BE49-F238E27FC236}">
                <a16:creationId xmlns:a16="http://schemas.microsoft.com/office/drawing/2014/main" id="{D770C054-EA06-0544-9A9C-DD97E90B4351}"/>
              </a:ext>
            </a:extLst>
          </p:cNvPr>
          <p:cNvSpPr/>
          <p:nvPr/>
        </p:nvSpPr>
        <p:spPr>
          <a:xfrm>
            <a:off x="6986345" y="1211009"/>
            <a:ext cx="2836772" cy="1039984"/>
          </a:xfrm>
          <a:prstGeom prst="rect">
            <a:avLst/>
          </a:prstGeom>
          <a:solidFill>
            <a:srgbClr val="C4C4A3">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2" name="object 3">
            <a:extLst>
              <a:ext uri="{FF2B5EF4-FFF2-40B4-BE49-F238E27FC236}">
                <a16:creationId xmlns:a16="http://schemas.microsoft.com/office/drawing/2014/main" id="{D643AF11-3CFB-5D42-9B7B-A7C32CF36CE5}"/>
              </a:ext>
            </a:extLst>
          </p:cNvPr>
          <p:cNvSpPr txBox="1">
            <a:spLocks/>
          </p:cNvSpPr>
          <p:nvPr/>
        </p:nvSpPr>
        <p:spPr>
          <a:xfrm>
            <a:off x="1016493" y="4044716"/>
            <a:ext cx="3149605" cy="153824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53" dirty="0">
                <a:latin typeface="Montserrat Light" pitchFamily="2" charset="77"/>
              </a:rPr>
              <a:t>XMABEN</a:t>
            </a:r>
          </a:p>
          <a:p>
            <a:pPr marL="9525">
              <a:spcBef>
                <a:spcPts val="75"/>
              </a:spcBef>
            </a:pPr>
            <a:r>
              <a:rPr lang="es-MX" sz="1600" b="1" spc="153" dirty="0">
                <a:latin typeface="Montserrat Light" pitchFamily="2" charset="77"/>
              </a:rPr>
              <a:t>Y ANEXOS: </a:t>
            </a:r>
            <a:r>
              <a:rPr lang="es-MX" sz="1600" b="1" spc="153" dirty="0">
                <a:solidFill>
                  <a:srgbClr val="840001"/>
                </a:solidFill>
                <a:latin typeface="Montserrat Light" pitchFamily="2" charset="77"/>
              </a:rPr>
              <a:t>11.46KM</a:t>
            </a:r>
          </a:p>
          <a:p>
            <a:pPr marL="9525">
              <a:spcBef>
                <a:spcPts val="75"/>
              </a:spcBef>
            </a:pPr>
            <a:endParaRPr lang="es-MX" sz="1600" b="1" spc="153" dirty="0">
              <a:solidFill>
                <a:srgbClr val="840001"/>
              </a:solidFill>
              <a:latin typeface="Montserrat Light" pitchFamily="2" charset="77"/>
            </a:endParaRPr>
          </a:p>
          <a:p>
            <a:pPr marL="9525">
              <a:spcBef>
                <a:spcPts val="75"/>
              </a:spcBef>
            </a:pPr>
            <a:r>
              <a:rPr lang="es-MX" sz="1600" b="1" spc="153" dirty="0">
                <a:latin typeface="Montserrat Light" pitchFamily="2" charset="77"/>
              </a:rPr>
              <a:t>FELIPE CARRILLO PUERTO : </a:t>
            </a:r>
            <a:r>
              <a:rPr lang="es-MX" sz="1600" b="1" spc="153" dirty="0">
                <a:solidFill>
                  <a:srgbClr val="840001"/>
                </a:solidFill>
                <a:latin typeface="Montserrat Light" pitchFamily="2" charset="77"/>
              </a:rPr>
              <a:t>24.33 KM </a:t>
            </a:r>
            <a:endParaRPr lang="es-MX" sz="1600" b="1" spc="188" dirty="0">
              <a:solidFill>
                <a:srgbClr val="840001"/>
              </a:solidFill>
              <a:latin typeface="Montserrat Light" pitchFamily="2" charset="77"/>
            </a:endParaRPr>
          </a:p>
          <a:p>
            <a:pPr marL="9525">
              <a:spcBef>
                <a:spcPts val="75"/>
              </a:spcBef>
            </a:pPr>
            <a:endParaRPr lang="es-MX" sz="1600" b="1" spc="188" dirty="0">
              <a:solidFill>
                <a:srgbClr val="840001"/>
              </a:solidFill>
              <a:latin typeface="Montserrat Light" pitchFamily="2" charset="77"/>
            </a:endParaRPr>
          </a:p>
        </p:txBody>
      </p:sp>
    </p:spTree>
    <p:extLst>
      <p:ext uri="{BB962C8B-B14F-4D97-AF65-F5344CB8AC3E}">
        <p14:creationId xmlns:p14="http://schemas.microsoft.com/office/powerpoint/2010/main" val="1235695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bject 3">
            <a:extLst>
              <a:ext uri="{FF2B5EF4-FFF2-40B4-BE49-F238E27FC236}">
                <a16:creationId xmlns:a16="http://schemas.microsoft.com/office/drawing/2014/main" id="{D643AF11-3CFB-5D42-9B7B-A7C32CF36CE5}"/>
              </a:ext>
            </a:extLst>
          </p:cNvPr>
          <p:cNvSpPr txBox="1">
            <a:spLocks/>
          </p:cNvSpPr>
          <p:nvPr/>
        </p:nvSpPr>
        <p:spPr>
          <a:xfrm>
            <a:off x="565550" y="3836767"/>
            <a:ext cx="3149605" cy="153824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53" dirty="0">
                <a:latin typeface="Montserrat Light" pitchFamily="2" charset="77"/>
              </a:rPr>
              <a:t>FELIPE CARRILLO PUERTO: </a:t>
            </a:r>
            <a:r>
              <a:rPr lang="es-MX" sz="1600" b="1" spc="153" dirty="0">
                <a:solidFill>
                  <a:srgbClr val="840001"/>
                </a:solidFill>
                <a:latin typeface="Montserrat Light" pitchFamily="2" charset="77"/>
              </a:rPr>
              <a:t>3.37 KM </a:t>
            </a:r>
          </a:p>
          <a:p>
            <a:pPr marL="9525">
              <a:spcBef>
                <a:spcPts val="75"/>
              </a:spcBef>
            </a:pPr>
            <a:endParaRPr lang="es-MX" sz="1600" b="1" spc="153" dirty="0">
              <a:solidFill>
                <a:srgbClr val="840001"/>
              </a:solidFill>
              <a:latin typeface="Montserrat Light" pitchFamily="2" charset="77"/>
            </a:endParaRPr>
          </a:p>
          <a:p>
            <a:pPr marL="9525">
              <a:spcBef>
                <a:spcPts val="75"/>
              </a:spcBef>
            </a:pPr>
            <a:r>
              <a:rPr lang="es-MX" sz="1600" b="1" spc="153" dirty="0">
                <a:latin typeface="Montserrat Light" pitchFamily="2" charset="77"/>
              </a:rPr>
              <a:t>XHAZIL </a:t>
            </a:r>
          </a:p>
          <a:p>
            <a:pPr marL="9525">
              <a:spcBef>
                <a:spcPts val="75"/>
              </a:spcBef>
            </a:pPr>
            <a:r>
              <a:rPr lang="es-MX" sz="1600" b="1" spc="153" dirty="0">
                <a:latin typeface="Montserrat Light" pitchFamily="2" charset="77"/>
              </a:rPr>
              <a:t>Y ANEXOS: </a:t>
            </a:r>
            <a:r>
              <a:rPr lang="es-MX" sz="1600" b="1" spc="153" dirty="0">
                <a:solidFill>
                  <a:srgbClr val="840001"/>
                </a:solidFill>
                <a:latin typeface="Montserrat Light" pitchFamily="2" charset="77"/>
              </a:rPr>
              <a:t>21.51 KM </a:t>
            </a:r>
            <a:endParaRPr lang="es-MX" sz="1600" b="1" spc="188" dirty="0">
              <a:solidFill>
                <a:srgbClr val="840001"/>
              </a:solidFill>
              <a:latin typeface="Montserrat Light" pitchFamily="2" charset="77"/>
            </a:endParaRPr>
          </a:p>
          <a:p>
            <a:pPr marL="9525">
              <a:spcBef>
                <a:spcPts val="75"/>
              </a:spcBef>
            </a:pPr>
            <a:endParaRPr lang="es-MX" sz="1600" b="1" spc="188" dirty="0">
              <a:solidFill>
                <a:srgbClr val="840001"/>
              </a:solidFill>
              <a:latin typeface="Montserrat Light" pitchFamily="2" charset="77"/>
            </a:endParaRPr>
          </a:p>
        </p:txBody>
      </p:sp>
      <p:pic>
        <p:nvPicPr>
          <p:cNvPr id="31" name="Imagen 30">
            <a:extLst>
              <a:ext uri="{FF2B5EF4-FFF2-40B4-BE49-F238E27FC236}">
                <a16:creationId xmlns:a16="http://schemas.microsoft.com/office/drawing/2014/main" id="{DB18FBBB-0AE4-8C46-910B-5D5BD920348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51245" y="2404462"/>
            <a:ext cx="2068780" cy="1432305"/>
          </a:xfrm>
          <a:prstGeom prst="rect">
            <a:avLst/>
          </a:prstGeom>
        </p:spPr>
      </p:pic>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3">
            <a:lum contrast="40000"/>
          </a:blip>
          <a:stretch>
            <a:fillRect/>
          </a:stretch>
        </p:blipFill>
        <p:spPr>
          <a:xfrm>
            <a:off x="10006853" y="0"/>
            <a:ext cx="2185147"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4">
            <a:lum bright="-40000" contrast="-40000"/>
            <a:extLst>
              <a:ext uri="{28A0092B-C50C-407E-A947-70E740481C1C}">
                <a14:useLocalDpi xmlns:a14="http://schemas.microsoft.com/office/drawing/2010/main"/>
              </a:ext>
            </a:extLst>
          </a:blip>
          <a:stretch>
            <a:fillRect/>
          </a:stretch>
        </p:blipFill>
        <p:spPr>
          <a:xfrm>
            <a:off x="416985" y="5734269"/>
            <a:ext cx="2229105" cy="610940"/>
          </a:xfrm>
          <a:prstGeom prst="rect">
            <a:avLst/>
          </a:prstGeom>
        </p:spPr>
      </p:pic>
      <p:sp>
        <p:nvSpPr>
          <p:cNvPr id="14" name="object 3">
            <a:extLst>
              <a:ext uri="{FF2B5EF4-FFF2-40B4-BE49-F238E27FC236}">
                <a16:creationId xmlns:a16="http://schemas.microsoft.com/office/drawing/2014/main" id="{599210FC-B1CC-C946-964B-DB06C0062FAF}"/>
              </a:ext>
            </a:extLst>
          </p:cNvPr>
          <p:cNvSpPr txBox="1">
            <a:spLocks/>
          </p:cNvSpPr>
          <p:nvPr/>
        </p:nvSpPr>
        <p:spPr>
          <a:xfrm>
            <a:off x="420030" y="495306"/>
            <a:ext cx="2910098" cy="6379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53" dirty="0">
                <a:latin typeface="Montserrat Light" pitchFamily="2" charset="77"/>
              </a:rPr>
              <a:t>LIBERACIÓN DEL </a:t>
            </a:r>
          </a:p>
          <a:p>
            <a:pPr marL="9525">
              <a:spcBef>
                <a:spcPts val="75"/>
              </a:spcBef>
            </a:pPr>
            <a:r>
              <a:rPr lang="es-MX" sz="2000" spc="153" dirty="0">
                <a:latin typeface="Montserrat Light" pitchFamily="2" charset="77"/>
              </a:rPr>
              <a:t>DERECHO DE VÍA </a:t>
            </a:r>
            <a:endParaRPr lang="es-MX" sz="2000" spc="188" dirty="0">
              <a:latin typeface="Montserrat Light" pitchFamily="2" charset="77"/>
            </a:endParaRPr>
          </a:p>
        </p:txBody>
      </p:sp>
      <p:sp>
        <p:nvSpPr>
          <p:cNvPr id="18" name="Rectángulo 17">
            <a:extLst>
              <a:ext uri="{FF2B5EF4-FFF2-40B4-BE49-F238E27FC236}">
                <a16:creationId xmlns:a16="http://schemas.microsoft.com/office/drawing/2014/main" id="{220240E2-E46B-C242-84F3-536D5C39785A}"/>
              </a:ext>
            </a:extLst>
          </p:cNvPr>
          <p:cNvSpPr/>
          <p:nvPr/>
        </p:nvSpPr>
        <p:spPr>
          <a:xfrm>
            <a:off x="3156301" y="974532"/>
            <a:ext cx="6533202" cy="45719"/>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7" name="object 3">
            <a:extLst>
              <a:ext uri="{FF2B5EF4-FFF2-40B4-BE49-F238E27FC236}">
                <a16:creationId xmlns:a16="http://schemas.microsoft.com/office/drawing/2014/main" id="{E736051B-358F-894F-9697-272271639307}"/>
              </a:ext>
            </a:extLst>
          </p:cNvPr>
          <p:cNvSpPr txBox="1">
            <a:spLocks/>
          </p:cNvSpPr>
          <p:nvPr/>
        </p:nvSpPr>
        <p:spPr>
          <a:xfrm>
            <a:off x="1901130" y="2429085"/>
            <a:ext cx="6042705" cy="25583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53" dirty="0">
                <a:solidFill>
                  <a:srgbClr val="396559"/>
                </a:solidFill>
                <a:latin typeface="Montserrat Light" pitchFamily="2" charset="77"/>
              </a:rPr>
              <a:t>FELIPE CARRILLO PUERTO - XHAZLL Y ANEXOS  </a:t>
            </a:r>
            <a:endParaRPr lang="es-MX" sz="1600" b="1" spc="188" dirty="0">
              <a:solidFill>
                <a:srgbClr val="396559"/>
              </a:solidFill>
              <a:latin typeface="Montserrat Light" pitchFamily="2" charset="77"/>
            </a:endParaRPr>
          </a:p>
        </p:txBody>
      </p:sp>
      <p:sp>
        <p:nvSpPr>
          <p:cNvPr id="39" name="object 3">
            <a:extLst>
              <a:ext uri="{FF2B5EF4-FFF2-40B4-BE49-F238E27FC236}">
                <a16:creationId xmlns:a16="http://schemas.microsoft.com/office/drawing/2014/main" id="{061DD56C-0B39-914D-93C1-50F1C091F177}"/>
              </a:ext>
            </a:extLst>
          </p:cNvPr>
          <p:cNvSpPr txBox="1">
            <a:spLocks/>
          </p:cNvSpPr>
          <p:nvPr/>
        </p:nvSpPr>
        <p:spPr>
          <a:xfrm>
            <a:off x="6990299" y="3023019"/>
            <a:ext cx="2910098"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b="1" spc="153" dirty="0">
                <a:solidFill>
                  <a:srgbClr val="396559"/>
                </a:solidFill>
                <a:latin typeface="Montserrat ExtraBold" pitchFamily="2" charset="77"/>
              </a:rPr>
              <a:t>ESTATUS</a:t>
            </a:r>
            <a:r>
              <a:rPr lang="es-MX" sz="2000" b="1" spc="153" dirty="0">
                <a:latin typeface="Montserrat Light" pitchFamily="2" charset="77"/>
              </a:rPr>
              <a:t> </a:t>
            </a:r>
            <a:endParaRPr lang="es-MX" sz="2000" b="1" spc="188" dirty="0">
              <a:latin typeface="Montserrat Light" pitchFamily="2" charset="77"/>
            </a:endParaRPr>
          </a:p>
        </p:txBody>
      </p:sp>
      <p:sp>
        <p:nvSpPr>
          <p:cNvPr id="10" name="Elipse 9">
            <a:extLst>
              <a:ext uri="{FF2B5EF4-FFF2-40B4-BE49-F238E27FC236}">
                <a16:creationId xmlns:a16="http://schemas.microsoft.com/office/drawing/2014/main" id="{53CB2F4F-E832-8C4C-B22F-D869972676DB}"/>
              </a:ext>
            </a:extLst>
          </p:cNvPr>
          <p:cNvSpPr/>
          <p:nvPr/>
        </p:nvSpPr>
        <p:spPr>
          <a:xfrm>
            <a:off x="3493348" y="3773593"/>
            <a:ext cx="1376364" cy="1300480"/>
          </a:xfrm>
          <a:prstGeom prst="ellipse">
            <a:avLst/>
          </a:prstGeom>
          <a:solidFill>
            <a:srgbClr val="E0CC9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3" name="object 3">
            <a:extLst>
              <a:ext uri="{FF2B5EF4-FFF2-40B4-BE49-F238E27FC236}">
                <a16:creationId xmlns:a16="http://schemas.microsoft.com/office/drawing/2014/main" id="{69AC1694-C529-0142-A273-5C1D8ED0D0F7}"/>
              </a:ext>
            </a:extLst>
          </p:cNvPr>
          <p:cNvSpPr txBox="1">
            <a:spLocks/>
          </p:cNvSpPr>
          <p:nvPr/>
        </p:nvSpPr>
        <p:spPr>
          <a:xfrm>
            <a:off x="2763219" y="4295913"/>
            <a:ext cx="2910098" cy="25583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600" b="1" spc="153" dirty="0">
                <a:solidFill>
                  <a:srgbClr val="205340"/>
                </a:solidFill>
                <a:latin typeface="Montserrat" pitchFamily="2" charset="77"/>
              </a:rPr>
              <a:t>24.88 KM </a:t>
            </a:r>
            <a:endParaRPr lang="es-MX" sz="1600" b="1" spc="188" dirty="0">
              <a:solidFill>
                <a:srgbClr val="205340"/>
              </a:solidFill>
              <a:latin typeface="Montserrat" pitchFamily="2" charset="77"/>
            </a:endParaRPr>
          </a:p>
        </p:txBody>
      </p:sp>
      <p:sp>
        <p:nvSpPr>
          <p:cNvPr id="44" name="object 3">
            <a:extLst>
              <a:ext uri="{FF2B5EF4-FFF2-40B4-BE49-F238E27FC236}">
                <a16:creationId xmlns:a16="http://schemas.microsoft.com/office/drawing/2014/main" id="{E4A38277-7002-A642-9BCC-29975C51745B}"/>
              </a:ext>
            </a:extLst>
          </p:cNvPr>
          <p:cNvSpPr txBox="1">
            <a:spLocks/>
          </p:cNvSpPr>
          <p:nvPr/>
        </p:nvSpPr>
        <p:spPr>
          <a:xfrm>
            <a:off x="2694167" y="2005929"/>
            <a:ext cx="4456633" cy="44050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800" b="1" spc="153" dirty="0">
                <a:solidFill>
                  <a:srgbClr val="396559"/>
                </a:solidFill>
                <a:latin typeface="Montserrat" pitchFamily="2" charset="77"/>
              </a:rPr>
              <a:t>TRAMO 6 </a:t>
            </a:r>
            <a:r>
              <a:rPr lang="es-MX" sz="2800" b="1" spc="153" dirty="0">
                <a:solidFill>
                  <a:srgbClr val="396559"/>
                </a:solidFill>
                <a:latin typeface="Montserrat SemiBold" pitchFamily="2" charset="77"/>
              </a:rPr>
              <a:t>FRENTE 4 </a:t>
            </a:r>
            <a:endParaRPr lang="es-MX" sz="2800" b="1" spc="188" dirty="0">
              <a:solidFill>
                <a:srgbClr val="396559"/>
              </a:solidFill>
              <a:latin typeface="Montserrat SemiBold" pitchFamily="2" charset="77"/>
            </a:endParaRPr>
          </a:p>
        </p:txBody>
      </p:sp>
      <p:sp>
        <p:nvSpPr>
          <p:cNvPr id="45" name="object 3">
            <a:extLst>
              <a:ext uri="{FF2B5EF4-FFF2-40B4-BE49-F238E27FC236}">
                <a16:creationId xmlns:a16="http://schemas.microsoft.com/office/drawing/2014/main" id="{078F9E23-2EFB-D444-9DE9-E95488EC4E3E}"/>
              </a:ext>
            </a:extLst>
          </p:cNvPr>
          <p:cNvSpPr txBox="1">
            <a:spLocks/>
          </p:cNvSpPr>
          <p:nvPr/>
        </p:nvSpPr>
        <p:spPr>
          <a:xfrm>
            <a:off x="5691987" y="3516482"/>
            <a:ext cx="1334971" cy="25583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53" dirty="0">
                <a:solidFill>
                  <a:srgbClr val="840001"/>
                </a:solidFill>
                <a:latin typeface="Montserrat Light" pitchFamily="2" charset="77"/>
              </a:rPr>
              <a:t>LIBERADO  </a:t>
            </a:r>
            <a:endParaRPr lang="es-MX" sz="1600" b="1" spc="188" dirty="0">
              <a:solidFill>
                <a:srgbClr val="840001"/>
              </a:solidFill>
              <a:latin typeface="Montserrat Light" pitchFamily="2" charset="77"/>
            </a:endParaRPr>
          </a:p>
        </p:txBody>
      </p:sp>
      <p:pic>
        <p:nvPicPr>
          <p:cNvPr id="12" name="Imagen 11">
            <a:extLst>
              <a:ext uri="{FF2B5EF4-FFF2-40B4-BE49-F238E27FC236}">
                <a16:creationId xmlns:a16="http://schemas.microsoft.com/office/drawing/2014/main" id="{57B926DD-0ABA-A94E-9A55-8656B69C2812}"/>
              </a:ext>
            </a:extLst>
          </p:cNvPr>
          <p:cNvPicPr>
            <a:picLocks noChangeAspect="1"/>
          </p:cNvPicPr>
          <p:nvPr/>
        </p:nvPicPr>
        <p:blipFill>
          <a:blip r:embed="rId5"/>
          <a:stretch>
            <a:fillRect/>
          </a:stretch>
        </p:blipFill>
        <p:spPr>
          <a:xfrm>
            <a:off x="5880427" y="3792677"/>
            <a:ext cx="945196" cy="1020812"/>
          </a:xfrm>
          <a:prstGeom prst="rect">
            <a:avLst/>
          </a:prstGeom>
        </p:spPr>
      </p:pic>
      <p:pic>
        <p:nvPicPr>
          <p:cNvPr id="28" name="Imagen 27">
            <a:extLst>
              <a:ext uri="{FF2B5EF4-FFF2-40B4-BE49-F238E27FC236}">
                <a16:creationId xmlns:a16="http://schemas.microsoft.com/office/drawing/2014/main" id="{D26A0147-2997-B94F-99CC-C161A172612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94613" y="3644402"/>
            <a:ext cx="1253606" cy="1253606"/>
          </a:xfrm>
          <a:prstGeom prst="rect">
            <a:avLst/>
          </a:prstGeom>
        </p:spPr>
      </p:pic>
      <p:sp>
        <p:nvSpPr>
          <p:cNvPr id="30" name="object 3">
            <a:extLst>
              <a:ext uri="{FF2B5EF4-FFF2-40B4-BE49-F238E27FC236}">
                <a16:creationId xmlns:a16="http://schemas.microsoft.com/office/drawing/2014/main" id="{BBFD8E1D-D759-8A42-AD1D-415669C2B200}"/>
              </a:ext>
            </a:extLst>
          </p:cNvPr>
          <p:cNvSpPr txBox="1">
            <a:spLocks/>
          </p:cNvSpPr>
          <p:nvPr/>
        </p:nvSpPr>
        <p:spPr>
          <a:xfrm>
            <a:off x="7553582" y="3516482"/>
            <a:ext cx="1493842" cy="25583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53" dirty="0">
                <a:solidFill>
                  <a:srgbClr val="840001"/>
                </a:solidFill>
                <a:latin typeface="Montserrat Light" pitchFamily="2" charset="77"/>
              </a:rPr>
              <a:t>PAGADO   </a:t>
            </a:r>
            <a:endParaRPr lang="es-MX" sz="1600" b="1" spc="188" dirty="0">
              <a:solidFill>
                <a:srgbClr val="840001"/>
              </a:solidFill>
              <a:latin typeface="Montserrat Light" pitchFamily="2" charset="77"/>
            </a:endParaRPr>
          </a:p>
        </p:txBody>
      </p:sp>
      <p:pic>
        <p:nvPicPr>
          <p:cNvPr id="21" name="Imagen 20">
            <a:extLst>
              <a:ext uri="{FF2B5EF4-FFF2-40B4-BE49-F238E27FC236}">
                <a16:creationId xmlns:a16="http://schemas.microsoft.com/office/drawing/2014/main" id="{6E1EEBE0-A9EB-B24A-93D8-971CDEE8C6E6}"/>
              </a:ext>
            </a:extLst>
          </p:cNvPr>
          <p:cNvPicPr>
            <a:picLocks noChangeAspect="1"/>
          </p:cNvPicPr>
          <p:nvPr/>
        </p:nvPicPr>
        <p:blipFill>
          <a:blip r:embed="rId7">
            <a:lum bright="70000" contrast="-70000"/>
          </a:blip>
          <a:stretch>
            <a:fillRect/>
          </a:stretch>
        </p:blipFill>
        <p:spPr>
          <a:xfrm>
            <a:off x="10557946" y="870256"/>
            <a:ext cx="1407348" cy="5277556"/>
          </a:xfrm>
          <a:prstGeom prst="rect">
            <a:avLst/>
          </a:prstGeom>
        </p:spPr>
      </p:pic>
      <p:sp>
        <p:nvSpPr>
          <p:cNvPr id="23" name="object 3">
            <a:extLst>
              <a:ext uri="{FF2B5EF4-FFF2-40B4-BE49-F238E27FC236}">
                <a16:creationId xmlns:a16="http://schemas.microsoft.com/office/drawing/2014/main" id="{E0469202-1BE0-6344-9899-15F2B38982D9}"/>
              </a:ext>
            </a:extLst>
          </p:cNvPr>
          <p:cNvSpPr txBox="1">
            <a:spLocks/>
          </p:cNvSpPr>
          <p:nvPr/>
        </p:nvSpPr>
        <p:spPr>
          <a:xfrm>
            <a:off x="4254242" y="584826"/>
            <a:ext cx="5300873"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53" dirty="0">
                <a:latin typeface="Montserrat Light" pitchFamily="2" charset="77"/>
              </a:rPr>
              <a:t>SITUACIÓN DE EJIDOS POR FRENTES  </a:t>
            </a:r>
            <a:endParaRPr lang="es-MX" sz="1400" b="1" spc="188" dirty="0">
              <a:latin typeface="Montserrat Light" pitchFamily="2" charset="77"/>
            </a:endParaRPr>
          </a:p>
        </p:txBody>
      </p:sp>
      <p:pic>
        <p:nvPicPr>
          <p:cNvPr id="26" name="Imagen 25">
            <a:extLst>
              <a:ext uri="{FF2B5EF4-FFF2-40B4-BE49-F238E27FC236}">
                <a16:creationId xmlns:a16="http://schemas.microsoft.com/office/drawing/2014/main" id="{AAAB8761-F91D-5648-AE0C-11FA5988D42C}"/>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120" b="47526" l="8667" r="75200"/>
                    </a14:imgEffect>
                  </a14:imgLayer>
                </a14:imgProps>
              </a:ext>
            </a:extLst>
          </a:blip>
          <a:srcRect l="10141" t="10141" r="24725" b="52488"/>
          <a:stretch/>
        </p:blipFill>
        <p:spPr>
          <a:xfrm>
            <a:off x="2823181" y="5614997"/>
            <a:ext cx="959307" cy="978986"/>
          </a:xfrm>
          <a:prstGeom prst="rect">
            <a:avLst/>
          </a:prstGeom>
        </p:spPr>
      </p:pic>
      <p:sp>
        <p:nvSpPr>
          <p:cNvPr id="32" name="object 3">
            <a:extLst>
              <a:ext uri="{FF2B5EF4-FFF2-40B4-BE49-F238E27FC236}">
                <a16:creationId xmlns:a16="http://schemas.microsoft.com/office/drawing/2014/main" id="{4DA282A7-A863-FA43-96D7-D46E3CD07308}"/>
              </a:ext>
            </a:extLst>
          </p:cNvPr>
          <p:cNvSpPr txBox="1">
            <a:spLocks/>
          </p:cNvSpPr>
          <p:nvPr/>
        </p:nvSpPr>
        <p:spPr>
          <a:xfrm>
            <a:off x="2726481" y="3041561"/>
            <a:ext cx="2910098" cy="58926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53" dirty="0">
                <a:latin typeface="Montserrat Light" pitchFamily="2" charset="77"/>
              </a:rPr>
              <a:t>KILOMETROS </a:t>
            </a:r>
          </a:p>
          <a:p>
            <a:pPr marL="9525" algn="ctr">
              <a:spcBef>
                <a:spcPts val="75"/>
              </a:spcBef>
            </a:pPr>
            <a:r>
              <a:rPr lang="es-MX" sz="1200" b="1" spc="153" dirty="0">
                <a:latin typeface="Montserrat Light" pitchFamily="2" charset="77"/>
              </a:rPr>
              <a:t>LIBERADOS </a:t>
            </a:r>
          </a:p>
          <a:p>
            <a:pPr marL="9525" algn="ctr">
              <a:spcBef>
                <a:spcPts val="75"/>
              </a:spcBef>
            </a:pPr>
            <a:r>
              <a:rPr lang="es-MX" sz="1200" b="1" spc="153" dirty="0">
                <a:latin typeface="Montserrat Light" pitchFamily="2" charset="77"/>
              </a:rPr>
              <a:t>(KM) </a:t>
            </a:r>
            <a:endParaRPr lang="es-MX" sz="1200" b="1" spc="188" dirty="0">
              <a:latin typeface="Montserrat Light" pitchFamily="2" charset="77"/>
            </a:endParaRPr>
          </a:p>
        </p:txBody>
      </p:sp>
      <p:sp>
        <p:nvSpPr>
          <p:cNvPr id="22" name="object 3">
            <a:extLst>
              <a:ext uri="{FF2B5EF4-FFF2-40B4-BE49-F238E27FC236}">
                <a16:creationId xmlns:a16="http://schemas.microsoft.com/office/drawing/2014/main" id="{21707C73-9F57-964A-9C7B-4D5868157574}"/>
              </a:ext>
            </a:extLst>
          </p:cNvPr>
          <p:cNvSpPr txBox="1">
            <a:spLocks/>
          </p:cNvSpPr>
          <p:nvPr/>
        </p:nvSpPr>
        <p:spPr>
          <a:xfrm>
            <a:off x="6842736" y="1218765"/>
            <a:ext cx="2910098" cy="39177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53" dirty="0">
                <a:latin typeface="Montserrat Light" pitchFamily="2" charset="77"/>
              </a:rPr>
              <a:t>KILOMETROS </a:t>
            </a:r>
          </a:p>
          <a:p>
            <a:pPr marL="9525" algn="ctr">
              <a:spcBef>
                <a:spcPts val="75"/>
              </a:spcBef>
            </a:pPr>
            <a:r>
              <a:rPr lang="es-MX" sz="1200" b="1" spc="153" dirty="0">
                <a:latin typeface="Montserrat Light" pitchFamily="2" charset="77"/>
              </a:rPr>
              <a:t>QUE COMPONEN EL FRENTE </a:t>
            </a:r>
            <a:endParaRPr lang="es-MX" sz="1200" b="1" spc="188" dirty="0">
              <a:latin typeface="Montserrat Light" pitchFamily="2" charset="77"/>
            </a:endParaRPr>
          </a:p>
        </p:txBody>
      </p:sp>
      <p:sp>
        <p:nvSpPr>
          <p:cNvPr id="24" name="object 3">
            <a:extLst>
              <a:ext uri="{FF2B5EF4-FFF2-40B4-BE49-F238E27FC236}">
                <a16:creationId xmlns:a16="http://schemas.microsoft.com/office/drawing/2014/main" id="{7D27984B-8B71-C04F-8E0C-20E4ED614B34}"/>
              </a:ext>
            </a:extLst>
          </p:cNvPr>
          <p:cNvSpPr txBox="1">
            <a:spLocks/>
          </p:cNvSpPr>
          <p:nvPr/>
        </p:nvSpPr>
        <p:spPr>
          <a:xfrm>
            <a:off x="6926873" y="1775559"/>
            <a:ext cx="2910098"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000" b="1" spc="153" dirty="0">
                <a:solidFill>
                  <a:srgbClr val="396559"/>
                </a:solidFill>
                <a:latin typeface="Montserrat" pitchFamily="2" charset="77"/>
              </a:rPr>
              <a:t>36.10 KM</a:t>
            </a:r>
            <a:r>
              <a:rPr lang="es-MX" sz="2000" b="1" spc="153" dirty="0">
                <a:solidFill>
                  <a:srgbClr val="396559"/>
                </a:solidFill>
                <a:latin typeface="Montserrat Light" pitchFamily="2" charset="77"/>
              </a:rPr>
              <a:t> </a:t>
            </a:r>
            <a:endParaRPr lang="es-MX" sz="2000" b="1" spc="188" dirty="0">
              <a:solidFill>
                <a:srgbClr val="396559"/>
              </a:solidFill>
              <a:latin typeface="Montserrat Light" pitchFamily="2" charset="77"/>
            </a:endParaRPr>
          </a:p>
        </p:txBody>
      </p:sp>
      <p:sp>
        <p:nvSpPr>
          <p:cNvPr id="25" name="Rectángulo 24">
            <a:extLst>
              <a:ext uri="{FF2B5EF4-FFF2-40B4-BE49-F238E27FC236}">
                <a16:creationId xmlns:a16="http://schemas.microsoft.com/office/drawing/2014/main" id="{37C8AE9E-0D36-9B46-869B-E08F8CB49DCC}"/>
              </a:ext>
            </a:extLst>
          </p:cNvPr>
          <p:cNvSpPr/>
          <p:nvPr/>
        </p:nvSpPr>
        <p:spPr>
          <a:xfrm>
            <a:off x="6874697" y="1123746"/>
            <a:ext cx="2836772" cy="1039984"/>
          </a:xfrm>
          <a:prstGeom prst="rect">
            <a:avLst/>
          </a:prstGeom>
          <a:solidFill>
            <a:srgbClr val="C4C4A3">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341909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2">
            <a:lum contrast="40000"/>
          </a:blip>
          <a:stretch>
            <a:fillRect/>
          </a:stretch>
        </p:blipFill>
        <p:spPr>
          <a:xfrm>
            <a:off x="10006853" y="0"/>
            <a:ext cx="2185147"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416985" y="5734269"/>
            <a:ext cx="2229105" cy="610940"/>
          </a:xfrm>
          <a:prstGeom prst="rect">
            <a:avLst/>
          </a:prstGeom>
        </p:spPr>
      </p:pic>
      <p:sp>
        <p:nvSpPr>
          <p:cNvPr id="14" name="object 3">
            <a:extLst>
              <a:ext uri="{FF2B5EF4-FFF2-40B4-BE49-F238E27FC236}">
                <a16:creationId xmlns:a16="http://schemas.microsoft.com/office/drawing/2014/main" id="{599210FC-B1CC-C946-964B-DB06C0062FAF}"/>
              </a:ext>
            </a:extLst>
          </p:cNvPr>
          <p:cNvSpPr txBox="1">
            <a:spLocks/>
          </p:cNvSpPr>
          <p:nvPr/>
        </p:nvSpPr>
        <p:spPr>
          <a:xfrm>
            <a:off x="529926" y="475238"/>
            <a:ext cx="2910098" cy="6379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53" dirty="0">
                <a:latin typeface="Montserrat Light" pitchFamily="2" charset="77"/>
              </a:rPr>
              <a:t>LIBERACIÓN DEL </a:t>
            </a:r>
          </a:p>
          <a:p>
            <a:pPr marL="9525">
              <a:spcBef>
                <a:spcPts val="75"/>
              </a:spcBef>
            </a:pPr>
            <a:r>
              <a:rPr lang="es-MX" sz="2000" spc="153" dirty="0">
                <a:latin typeface="Montserrat Light" pitchFamily="2" charset="77"/>
              </a:rPr>
              <a:t>DERECHO DE VÍA </a:t>
            </a:r>
            <a:endParaRPr lang="es-MX" sz="2000" spc="188" dirty="0">
              <a:latin typeface="Montserrat Light" pitchFamily="2" charset="77"/>
            </a:endParaRPr>
          </a:p>
        </p:txBody>
      </p:sp>
      <p:sp>
        <p:nvSpPr>
          <p:cNvPr id="18" name="Rectángulo 17">
            <a:extLst>
              <a:ext uri="{FF2B5EF4-FFF2-40B4-BE49-F238E27FC236}">
                <a16:creationId xmlns:a16="http://schemas.microsoft.com/office/drawing/2014/main" id="{220240E2-E46B-C242-84F3-536D5C39785A}"/>
              </a:ext>
            </a:extLst>
          </p:cNvPr>
          <p:cNvSpPr/>
          <p:nvPr/>
        </p:nvSpPr>
        <p:spPr>
          <a:xfrm>
            <a:off x="3185424" y="981589"/>
            <a:ext cx="6533202" cy="51239"/>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 name="object 3">
            <a:extLst>
              <a:ext uri="{FF2B5EF4-FFF2-40B4-BE49-F238E27FC236}">
                <a16:creationId xmlns:a16="http://schemas.microsoft.com/office/drawing/2014/main" id="{D643AF11-3CFB-5D42-9B7B-A7C32CF36CE5}"/>
              </a:ext>
            </a:extLst>
          </p:cNvPr>
          <p:cNvSpPr txBox="1">
            <a:spLocks/>
          </p:cNvSpPr>
          <p:nvPr/>
        </p:nvSpPr>
        <p:spPr>
          <a:xfrm>
            <a:off x="982442" y="3749406"/>
            <a:ext cx="5469361" cy="2564163"/>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53" dirty="0">
                <a:latin typeface="Montserrat Light" pitchFamily="2" charset="77"/>
              </a:rPr>
              <a:t>ANDRES Q.ROO: </a:t>
            </a:r>
            <a:r>
              <a:rPr lang="es-MX" sz="1200" b="1" spc="153" dirty="0">
                <a:solidFill>
                  <a:srgbClr val="840001"/>
                </a:solidFill>
                <a:latin typeface="Montserrat Light" pitchFamily="2" charset="77"/>
              </a:rPr>
              <a:t>5.33 KM </a:t>
            </a:r>
          </a:p>
          <a:p>
            <a:pPr marL="9525">
              <a:spcBef>
                <a:spcPts val="75"/>
              </a:spcBef>
            </a:pPr>
            <a:endParaRPr lang="es-MX" sz="1200" b="1" spc="153" dirty="0">
              <a:solidFill>
                <a:srgbClr val="840001"/>
              </a:solidFill>
              <a:latin typeface="Montserrat Light" pitchFamily="2" charset="77"/>
            </a:endParaRPr>
          </a:p>
          <a:p>
            <a:pPr marL="9525">
              <a:spcBef>
                <a:spcPts val="75"/>
              </a:spcBef>
            </a:pPr>
            <a:r>
              <a:rPr lang="es-MX" sz="1200" b="1" spc="153" dirty="0">
                <a:latin typeface="Montserrat Light" pitchFamily="2" charset="77"/>
              </a:rPr>
              <a:t>REFORMA AGRARIA:</a:t>
            </a:r>
            <a:r>
              <a:rPr lang="es-MX" sz="1200" b="1" spc="153" dirty="0">
                <a:solidFill>
                  <a:srgbClr val="840001"/>
                </a:solidFill>
                <a:latin typeface="Montserrat Light" pitchFamily="2" charset="77"/>
              </a:rPr>
              <a:t> 1.15 KM</a:t>
            </a:r>
          </a:p>
          <a:p>
            <a:pPr marL="9525">
              <a:spcBef>
                <a:spcPts val="75"/>
              </a:spcBef>
            </a:pPr>
            <a:endParaRPr lang="es-MX" sz="1200" b="1" spc="153" dirty="0">
              <a:solidFill>
                <a:srgbClr val="840001"/>
              </a:solidFill>
              <a:latin typeface="Montserrat Light" pitchFamily="2" charset="77"/>
            </a:endParaRPr>
          </a:p>
          <a:p>
            <a:pPr marL="9525">
              <a:spcBef>
                <a:spcPts val="75"/>
              </a:spcBef>
            </a:pPr>
            <a:r>
              <a:rPr lang="es-MX" sz="1200" b="1" spc="153" dirty="0">
                <a:latin typeface="Montserrat Light" pitchFamily="2" charset="77"/>
              </a:rPr>
              <a:t>EL CAFETAL: </a:t>
            </a:r>
            <a:r>
              <a:rPr lang="es-MX" sz="1200" b="1" spc="153" dirty="0">
                <a:solidFill>
                  <a:srgbClr val="840001"/>
                </a:solidFill>
                <a:latin typeface="Montserrat Light" pitchFamily="2" charset="77"/>
              </a:rPr>
              <a:t>17.14 KM </a:t>
            </a:r>
          </a:p>
          <a:p>
            <a:pPr marL="9525">
              <a:spcBef>
                <a:spcPts val="75"/>
              </a:spcBef>
            </a:pPr>
            <a:endParaRPr lang="es-MX" sz="1200" b="1" spc="153" dirty="0">
              <a:solidFill>
                <a:srgbClr val="840001"/>
              </a:solidFill>
              <a:latin typeface="Montserrat Light" pitchFamily="2" charset="77"/>
            </a:endParaRPr>
          </a:p>
          <a:p>
            <a:pPr marL="9525">
              <a:spcBef>
                <a:spcPts val="75"/>
              </a:spcBef>
            </a:pPr>
            <a:r>
              <a:rPr lang="es-MX" sz="1200" b="1" spc="153" dirty="0">
                <a:latin typeface="Montserrat Light" pitchFamily="2" charset="77"/>
              </a:rPr>
              <a:t>CHAC-CHOBEN: </a:t>
            </a:r>
            <a:r>
              <a:rPr lang="es-MX" sz="1200" b="1" spc="153" dirty="0">
                <a:solidFill>
                  <a:srgbClr val="840001"/>
                </a:solidFill>
                <a:latin typeface="Montserrat Light" pitchFamily="2" charset="77"/>
              </a:rPr>
              <a:t>0.44 KM</a:t>
            </a:r>
          </a:p>
          <a:p>
            <a:pPr marL="9525">
              <a:spcBef>
                <a:spcPts val="75"/>
              </a:spcBef>
            </a:pPr>
            <a:r>
              <a:rPr lang="es-MX" sz="1200" b="1" spc="153" dirty="0">
                <a:solidFill>
                  <a:srgbClr val="840001"/>
                </a:solidFill>
                <a:latin typeface="Montserrat Light" pitchFamily="2" charset="77"/>
              </a:rPr>
              <a:t> </a:t>
            </a:r>
          </a:p>
          <a:p>
            <a:pPr marL="9525">
              <a:spcBef>
                <a:spcPts val="75"/>
              </a:spcBef>
            </a:pPr>
            <a:r>
              <a:rPr lang="es-MX" sz="1200" b="1" spc="153" dirty="0">
                <a:latin typeface="Montserrat Light" pitchFamily="2" charset="77"/>
              </a:rPr>
              <a:t>PEDRO A.  DE LOS SANTOS:</a:t>
            </a:r>
            <a:r>
              <a:rPr lang="es-MX" sz="1200" b="1" spc="153" dirty="0">
                <a:solidFill>
                  <a:srgbClr val="840001"/>
                </a:solidFill>
                <a:latin typeface="Montserrat Light" pitchFamily="2" charset="77"/>
              </a:rPr>
              <a:t> 6.09 KM </a:t>
            </a:r>
            <a:endParaRPr lang="es-MX" sz="1200" b="1" spc="188" dirty="0">
              <a:solidFill>
                <a:srgbClr val="840001"/>
              </a:solidFill>
              <a:latin typeface="Montserrat Light" pitchFamily="2" charset="77"/>
            </a:endParaRPr>
          </a:p>
          <a:p>
            <a:pPr marL="9525">
              <a:spcBef>
                <a:spcPts val="75"/>
              </a:spcBef>
            </a:pPr>
            <a:endParaRPr lang="es-MX" sz="1200" b="1" spc="188" dirty="0">
              <a:solidFill>
                <a:srgbClr val="840001"/>
              </a:solidFill>
              <a:latin typeface="Montserrat Light" pitchFamily="2" charset="77"/>
            </a:endParaRPr>
          </a:p>
          <a:p>
            <a:pPr marL="9525">
              <a:spcBef>
                <a:spcPts val="75"/>
              </a:spcBef>
            </a:pPr>
            <a:endParaRPr lang="es-MX" sz="1200" b="1" spc="188" dirty="0">
              <a:solidFill>
                <a:srgbClr val="840001"/>
              </a:solidFill>
              <a:latin typeface="Montserrat Light" pitchFamily="2" charset="77"/>
            </a:endParaRPr>
          </a:p>
          <a:p>
            <a:pPr marL="9525">
              <a:spcBef>
                <a:spcPts val="75"/>
              </a:spcBef>
            </a:pPr>
            <a:r>
              <a:rPr lang="es-MX" sz="1200" b="1" spc="153" dirty="0">
                <a:solidFill>
                  <a:srgbClr val="840001"/>
                </a:solidFill>
                <a:latin typeface="Montserrat Light" pitchFamily="2" charset="77"/>
              </a:rPr>
              <a:t> </a:t>
            </a:r>
            <a:endParaRPr lang="es-MX" sz="1200" b="1" spc="188" dirty="0">
              <a:solidFill>
                <a:srgbClr val="840001"/>
              </a:solidFill>
              <a:latin typeface="Montserrat Light" pitchFamily="2" charset="77"/>
            </a:endParaRPr>
          </a:p>
          <a:p>
            <a:pPr marL="9525">
              <a:spcBef>
                <a:spcPts val="75"/>
              </a:spcBef>
            </a:pPr>
            <a:endParaRPr lang="es-MX" sz="1200" b="1" spc="188" dirty="0">
              <a:solidFill>
                <a:srgbClr val="840001"/>
              </a:solidFill>
              <a:latin typeface="Montserrat Light" pitchFamily="2" charset="77"/>
            </a:endParaRPr>
          </a:p>
        </p:txBody>
      </p:sp>
      <p:sp>
        <p:nvSpPr>
          <p:cNvPr id="10" name="Elipse 9">
            <a:extLst>
              <a:ext uri="{FF2B5EF4-FFF2-40B4-BE49-F238E27FC236}">
                <a16:creationId xmlns:a16="http://schemas.microsoft.com/office/drawing/2014/main" id="{53CB2F4F-E832-8C4C-B22F-D869972676DB}"/>
              </a:ext>
            </a:extLst>
          </p:cNvPr>
          <p:cNvSpPr/>
          <p:nvPr/>
        </p:nvSpPr>
        <p:spPr>
          <a:xfrm>
            <a:off x="4673154" y="4237592"/>
            <a:ext cx="1376364" cy="1300480"/>
          </a:xfrm>
          <a:prstGeom prst="ellipse">
            <a:avLst/>
          </a:prstGeom>
          <a:solidFill>
            <a:srgbClr val="E0CC9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3" name="object 3">
            <a:extLst>
              <a:ext uri="{FF2B5EF4-FFF2-40B4-BE49-F238E27FC236}">
                <a16:creationId xmlns:a16="http://schemas.microsoft.com/office/drawing/2014/main" id="{69AC1694-C529-0142-A273-5C1D8ED0D0F7}"/>
              </a:ext>
            </a:extLst>
          </p:cNvPr>
          <p:cNvSpPr txBox="1">
            <a:spLocks/>
          </p:cNvSpPr>
          <p:nvPr/>
        </p:nvSpPr>
        <p:spPr>
          <a:xfrm>
            <a:off x="3930079" y="4704151"/>
            <a:ext cx="2910098"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000" b="1" spc="153" dirty="0">
                <a:solidFill>
                  <a:srgbClr val="396559"/>
                </a:solidFill>
                <a:latin typeface="Montserrat" pitchFamily="2" charset="77"/>
              </a:rPr>
              <a:t>30.15 KM </a:t>
            </a:r>
            <a:endParaRPr lang="es-MX" sz="2000" b="1" spc="188" dirty="0">
              <a:solidFill>
                <a:srgbClr val="396559"/>
              </a:solidFill>
              <a:latin typeface="Montserrat" pitchFamily="2" charset="77"/>
            </a:endParaRPr>
          </a:p>
        </p:txBody>
      </p:sp>
      <p:sp>
        <p:nvSpPr>
          <p:cNvPr id="44" name="object 3">
            <a:extLst>
              <a:ext uri="{FF2B5EF4-FFF2-40B4-BE49-F238E27FC236}">
                <a16:creationId xmlns:a16="http://schemas.microsoft.com/office/drawing/2014/main" id="{E4A38277-7002-A642-9BCC-29975C51745B}"/>
              </a:ext>
            </a:extLst>
          </p:cNvPr>
          <p:cNvSpPr txBox="1">
            <a:spLocks/>
          </p:cNvSpPr>
          <p:nvPr/>
        </p:nvSpPr>
        <p:spPr>
          <a:xfrm>
            <a:off x="3611011" y="2304189"/>
            <a:ext cx="4181296" cy="44050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800" b="1" spc="153" dirty="0">
                <a:solidFill>
                  <a:srgbClr val="396559"/>
                </a:solidFill>
                <a:latin typeface="Montserrat" pitchFamily="2" charset="77"/>
              </a:rPr>
              <a:t>TRAMO 6 </a:t>
            </a:r>
            <a:r>
              <a:rPr lang="es-MX" sz="2800" b="1" spc="153" dirty="0">
                <a:solidFill>
                  <a:srgbClr val="396559"/>
                </a:solidFill>
                <a:latin typeface="Montserrat SemiBold" pitchFamily="2" charset="77"/>
              </a:rPr>
              <a:t>FRENTE 5 </a:t>
            </a:r>
            <a:endParaRPr lang="es-MX" sz="2800" b="1" spc="188" dirty="0">
              <a:solidFill>
                <a:srgbClr val="396559"/>
              </a:solidFill>
              <a:latin typeface="Montserrat SemiBold" pitchFamily="2" charset="77"/>
            </a:endParaRPr>
          </a:p>
        </p:txBody>
      </p:sp>
      <p:sp>
        <p:nvSpPr>
          <p:cNvPr id="45" name="object 3">
            <a:extLst>
              <a:ext uri="{FF2B5EF4-FFF2-40B4-BE49-F238E27FC236}">
                <a16:creationId xmlns:a16="http://schemas.microsoft.com/office/drawing/2014/main" id="{078F9E23-2EFB-D444-9DE9-E95488EC4E3E}"/>
              </a:ext>
            </a:extLst>
          </p:cNvPr>
          <p:cNvSpPr txBox="1">
            <a:spLocks/>
          </p:cNvSpPr>
          <p:nvPr/>
        </p:nvSpPr>
        <p:spPr>
          <a:xfrm>
            <a:off x="6754156" y="4771530"/>
            <a:ext cx="5104207" cy="25583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53" dirty="0">
                <a:solidFill>
                  <a:srgbClr val="840001"/>
                </a:solidFill>
                <a:latin typeface="Montserrat Light" pitchFamily="2" charset="77"/>
              </a:rPr>
              <a:t>LIBERADO  </a:t>
            </a:r>
            <a:endParaRPr lang="es-MX" sz="1600" b="1" spc="188" dirty="0">
              <a:solidFill>
                <a:srgbClr val="840001"/>
              </a:solidFill>
              <a:latin typeface="Montserrat Light" pitchFamily="2" charset="77"/>
            </a:endParaRPr>
          </a:p>
        </p:txBody>
      </p:sp>
      <p:pic>
        <p:nvPicPr>
          <p:cNvPr id="12" name="Imagen 11">
            <a:extLst>
              <a:ext uri="{FF2B5EF4-FFF2-40B4-BE49-F238E27FC236}">
                <a16:creationId xmlns:a16="http://schemas.microsoft.com/office/drawing/2014/main" id="{57B926DD-0ABA-A94E-9A55-8656B69C2812}"/>
              </a:ext>
            </a:extLst>
          </p:cNvPr>
          <p:cNvPicPr>
            <a:picLocks noChangeAspect="1"/>
          </p:cNvPicPr>
          <p:nvPr/>
        </p:nvPicPr>
        <p:blipFill>
          <a:blip r:embed="rId4"/>
          <a:stretch>
            <a:fillRect/>
          </a:stretch>
        </p:blipFill>
        <p:spPr>
          <a:xfrm>
            <a:off x="7025039" y="3850071"/>
            <a:ext cx="793440" cy="856916"/>
          </a:xfrm>
          <a:prstGeom prst="rect">
            <a:avLst/>
          </a:prstGeom>
        </p:spPr>
      </p:pic>
      <p:pic>
        <p:nvPicPr>
          <p:cNvPr id="28" name="Imagen 27">
            <a:extLst>
              <a:ext uri="{FF2B5EF4-FFF2-40B4-BE49-F238E27FC236}">
                <a16:creationId xmlns:a16="http://schemas.microsoft.com/office/drawing/2014/main" id="{D26A0147-2997-B94F-99CC-C161A17261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52721" y="3645222"/>
            <a:ext cx="1104821" cy="1104821"/>
          </a:xfrm>
          <a:prstGeom prst="rect">
            <a:avLst/>
          </a:prstGeom>
        </p:spPr>
      </p:pic>
      <p:sp>
        <p:nvSpPr>
          <p:cNvPr id="30" name="object 3">
            <a:extLst>
              <a:ext uri="{FF2B5EF4-FFF2-40B4-BE49-F238E27FC236}">
                <a16:creationId xmlns:a16="http://schemas.microsoft.com/office/drawing/2014/main" id="{BBFD8E1D-D759-8A42-AD1D-415669C2B200}"/>
              </a:ext>
            </a:extLst>
          </p:cNvPr>
          <p:cNvSpPr txBox="1">
            <a:spLocks/>
          </p:cNvSpPr>
          <p:nvPr/>
        </p:nvSpPr>
        <p:spPr>
          <a:xfrm>
            <a:off x="8426640" y="4772656"/>
            <a:ext cx="1493842" cy="25583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53" dirty="0">
                <a:solidFill>
                  <a:srgbClr val="840001"/>
                </a:solidFill>
                <a:latin typeface="Montserrat Light" pitchFamily="2" charset="77"/>
              </a:rPr>
              <a:t>PAGADO   </a:t>
            </a:r>
            <a:endParaRPr lang="es-MX" sz="1600" b="1" spc="188" dirty="0">
              <a:solidFill>
                <a:srgbClr val="840001"/>
              </a:solidFill>
              <a:latin typeface="Montserrat Light" pitchFamily="2" charset="77"/>
            </a:endParaRPr>
          </a:p>
        </p:txBody>
      </p:sp>
      <p:sp>
        <p:nvSpPr>
          <p:cNvPr id="39" name="object 3">
            <a:extLst>
              <a:ext uri="{FF2B5EF4-FFF2-40B4-BE49-F238E27FC236}">
                <a16:creationId xmlns:a16="http://schemas.microsoft.com/office/drawing/2014/main" id="{061DD56C-0B39-914D-93C1-50F1C091F177}"/>
              </a:ext>
            </a:extLst>
          </p:cNvPr>
          <p:cNvSpPr txBox="1">
            <a:spLocks/>
          </p:cNvSpPr>
          <p:nvPr/>
        </p:nvSpPr>
        <p:spPr>
          <a:xfrm>
            <a:off x="7485099" y="3493831"/>
            <a:ext cx="2910098"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b="1" spc="153" dirty="0">
                <a:solidFill>
                  <a:srgbClr val="396559"/>
                </a:solidFill>
                <a:latin typeface="Montserrat ExtraBold" pitchFamily="2" charset="77"/>
              </a:rPr>
              <a:t>ESTATUS </a:t>
            </a:r>
            <a:endParaRPr lang="es-MX" sz="2000" b="1" spc="188" dirty="0">
              <a:solidFill>
                <a:srgbClr val="396559"/>
              </a:solidFill>
              <a:latin typeface="Montserrat ExtraBold" pitchFamily="2" charset="77"/>
            </a:endParaRPr>
          </a:p>
        </p:txBody>
      </p:sp>
      <p:pic>
        <p:nvPicPr>
          <p:cNvPr id="21" name="Imagen 20">
            <a:extLst>
              <a:ext uri="{FF2B5EF4-FFF2-40B4-BE49-F238E27FC236}">
                <a16:creationId xmlns:a16="http://schemas.microsoft.com/office/drawing/2014/main" id="{C6A41607-8359-D24A-900B-3D0A1FDE75A1}"/>
              </a:ext>
            </a:extLst>
          </p:cNvPr>
          <p:cNvPicPr>
            <a:picLocks noChangeAspect="1"/>
          </p:cNvPicPr>
          <p:nvPr/>
        </p:nvPicPr>
        <p:blipFill>
          <a:blip r:embed="rId6">
            <a:lum bright="70000" contrast="-70000"/>
          </a:blip>
          <a:stretch>
            <a:fillRect/>
          </a:stretch>
        </p:blipFill>
        <p:spPr>
          <a:xfrm>
            <a:off x="10557946" y="870256"/>
            <a:ext cx="1407348" cy="5277556"/>
          </a:xfrm>
          <a:prstGeom prst="rect">
            <a:avLst/>
          </a:prstGeom>
        </p:spPr>
      </p:pic>
      <p:sp>
        <p:nvSpPr>
          <p:cNvPr id="25" name="object 3">
            <a:extLst>
              <a:ext uri="{FF2B5EF4-FFF2-40B4-BE49-F238E27FC236}">
                <a16:creationId xmlns:a16="http://schemas.microsoft.com/office/drawing/2014/main" id="{1CCD2178-5DF6-774D-8A1A-EBCA06A50590}"/>
              </a:ext>
            </a:extLst>
          </p:cNvPr>
          <p:cNvSpPr txBox="1">
            <a:spLocks/>
          </p:cNvSpPr>
          <p:nvPr/>
        </p:nvSpPr>
        <p:spPr>
          <a:xfrm>
            <a:off x="4254242" y="584826"/>
            <a:ext cx="5300873"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53" dirty="0">
                <a:latin typeface="Montserrat Light" pitchFamily="2" charset="77"/>
              </a:rPr>
              <a:t>SITUACIÓN DE EJIDOS POR FRENTES  </a:t>
            </a:r>
            <a:endParaRPr lang="es-MX" sz="1400" b="1" spc="188" dirty="0">
              <a:latin typeface="Montserrat Light" pitchFamily="2" charset="77"/>
            </a:endParaRPr>
          </a:p>
        </p:txBody>
      </p:sp>
      <p:pic>
        <p:nvPicPr>
          <p:cNvPr id="26" name="Imagen 25">
            <a:extLst>
              <a:ext uri="{FF2B5EF4-FFF2-40B4-BE49-F238E27FC236}">
                <a16:creationId xmlns:a16="http://schemas.microsoft.com/office/drawing/2014/main" id="{7975AC78-3995-4E4C-AC2E-4CFECE56329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20" b="47526" l="8667" r="75200"/>
                    </a14:imgEffect>
                  </a14:imgLayer>
                </a14:imgProps>
              </a:ext>
            </a:extLst>
          </a:blip>
          <a:srcRect l="10141" t="10141" r="24725" b="52488"/>
          <a:stretch/>
        </p:blipFill>
        <p:spPr>
          <a:xfrm>
            <a:off x="2823181" y="5614997"/>
            <a:ext cx="959307" cy="978986"/>
          </a:xfrm>
          <a:prstGeom prst="rect">
            <a:avLst/>
          </a:prstGeom>
        </p:spPr>
      </p:pic>
      <p:pic>
        <p:nvPicPr>
          <p:cNvPr id="29" name="Imagen 28">
            <a:extLst>
              <a:ext uri="{FF2B5EF4-FFF2-40B4-BE49-F238E27FC236}">
                <a16:creationId xmlns:a16="http://schemas.microsoft.com/office/drawing/2014/main" id="{A1104C89-B6B0-6145-A4EB-A349912F82E0}"/>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64585" y="2532365"/>
            <a:ext cx="1747306" cy="1209735"/>
          </a:xfrm>
          <a:prstGeom prst="rect">
            <a:avLst/>
          </a:prstGeom>
        </p:spPr>
      </p:pic>
      <p:sp>
        <p:nvSpPr>
          <p:cNvPr id="32" name="object 3">
            <a:extLst>
              <a:ext uri="{FF2B5EF4-FFF2-40B4-BE49-F238E27FC236}">
                <a16:creationId xmlns:a16="http://schemas.microsoft.com/office/drawing/2014/main" id="{4F33D1B4-749E-AA43-BF25-49623C593E83}"/>
              </a:ext>
            </a:extLst>
          </p:cNvPr>
          <p:cNvSpPr txBox="1">
            <a:spLocks/>
          </p:cNvSpPr>
          <p:nvPr/>
        </p:nvSpPr>
        <p:spPr>
          <a:xfrm>
            <a:off x="3858205" y="3523588"/>
            <a:ext cx="2910098" cy="58926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53" dirty="0">
                <a:latin typeface="Montserrat Light" pitchFamily="2" charset="77"/>
              </a:rPr>
              <a:t>KILOMETROS </a:t>
            </a:r>
          </a:p>
          <a:p>
            <a:pPr marL="9525" algn="ctr">
              <a:spcBef>
                <a:spcPts val="75"/>
              </a:spcBef>
            </a:pPr>
            <a:r>
              <a:rPr lang="es-MX" sz="1200" b="1" spc="153" dirty="0">
                <a:latin typeface="Montserrat Light" pitchFamily="2" charset="77"/>
              </a:rPr>
              <a:t>LIBERADOS </a:t>
            </a:r>
          </a:p>
          <a:p>
            <a:pPr marL="9525" algn="ctr">
              <a:spcBef>
                <a:spcPts val="75"/>
              </a:spcBef>
            </a:pPr>
            <a:r>
              <a:rPr lang="es-MX" sz="1200" b="1" spc="153" dirty="0">
                <a:latin typeface="Montserrat Light" pitchFamily="2" charset="77"/>
              </a:rPr>
              <a:t>(KM) </a:t>
            </a:r>
            <a:endParaRPr lang="es-MX" sz="1200" b="1" spc="188" dirty="0">
              <a:latin typeface="Montserrat Light" pitchFamily="2" charset="77"/>
            </a:endParaRPr>
          </a:p>
        </p:txBody>
      </p:sp>
      <p:sp>
        <p:nvSpPr>
          <p:cNvPr id="27" name="object 3">
            <a:extLst>
              <a:ext uri="{FF2B5EF4-FFF2-40B4-BE49-F238E27FC236}">
                <a16:creationId xmlns:a16="http://schemas.microsoft.com/office/drawing/2014/main" id="{E736051B-358F-894F-9697-272271639307}"/>
              </a:ext>
            </a:extLst>
          </p:cNvPr>
          <p:cNvSpPr txBox="1">
            <a:spLocks/>
          </p:cNvSpPr>
          <p:nvPr/>
        </p:nvSpPr>
        <p:spPr>
          <a:xfrm>
            <a:off x="2387040" y="2768377"/>
            <a:ext cx="6348963" cy="50206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53" dirty="0">
                <a:solidFill>
                  <a:srgbClr val="396559"/>
                </a:solidFill>
                <a:latin typeface="Montserrat Light" pitchFamily="2" charset="77"/>
              </a:rPr>
              <a:t>ANDRES Q, ROO - REFORMA AGRARIA - EL CAFETAL- CHAC-CHOBEN - PEDRO ANTONIO DE LOS SANTOS </a:t>
            </a:r>
            <a:endParaRPr lang="es-MX" sz="1600" b="1" spc="188" dirty="0">
              <a:solidFill>
                <a:srgbClr val="396559"/>
              </a:solidFill>
              <a:latin typeface="Montserrat Light" pitchFamily="2" charset="77"/>
            </a:endParaRPr>
          </a:p>
        </p:txBody>
      </p:sp>
      <p:sp>
        <p:nvSpPr>
          <p:cNvPr id="23" name="object 3">
            <a:extLst>
              <a:ext uri="{FF2B5EF4-FFF2-40B4-BE49-F238E27FC236}">
                <a16:creationId xmlns:a16="http://schemas.microsoft.com/office/drawing/2014/main" id="{0BEE94C7-0686-4A46-B41C-B326BAF9A652}"/>
              </a:ext>
            </a:extLst>
          </p:cNvPr>
          <p:cNvSpPr txBox="1">
            <a:spLocks/>
          </p:cNvSpPr>
          <p:nvPr/>
        </p:nvSpPr>
        <p:spPr>
          <a:xfrm>
            <a:off x="6842736" y="1218765"/>
            <a:ext cx="2910098" cy="39177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53" dirty="0">
                <a:latin typeface="Montserrat Light" pitchFamily="2" charset="77"/>
              </a:rPr>
              <a:t>KILOMETROS </a:t>
            </a:r>
          </a:p>
          <a:p>
            <a:pPr marL="9525" algn="ctr">
              <a:spcBef>
                <a:spcPts val="75"/>
              </a:spcBef>
            </a:pPr>
            <a:r>
              <a:rPr lang="es-MX" sz="1200" b="1" spc="153" dirty="0">
                <a:latin typeface="Montserrat Light" pitchFamily="2" charset="77"/>
              </a:rPr>
              <a:t>QUE COMPONEN EL FRENTE </a:t>
            </a:r>
            <a:endParaRPr lang="es-MX" sz="1200" b="1" spc="188" dirty="0">
              <a:latin typeface="Montserrat Light" pitchFamily="2" charset="77"/>
            </a:endParaRPr>
          </a:p>
        </p:txBody>
      </p:sp>
      <p:sp>
        <p:nvSpPr>
          <p:cNvPr id="24" name="object 3">
            <a:extLst>
              <a:ext uri="{FF2B5EF4-FFF2-40B4-BE49-F238E27FC236}">
                <a16:creationId xmlns:a16="http://schemas.microsoft.com/office/drawing/2014/main" id="{3F61CE29-6F14-6549-B9A3-4B7290997A1C}"/>
              </a:ext>
            </a:extLst>
          </p:cNvPr>
          <p:cNvSpPr txBox="1">
            <a:spLocks/>
          </p:cNvSpPr>
          <p:nvPr/>
        </p:nvSpPr>
        <p:spPr>
          <a:xfrm>
            <a:off x="6926873" y="1775559"/>
            <a:ext cx="2910098"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000" b="1" spc="153" dirty="0">
                <a:solidFill>
                  <a:srgbClr val="396559"/>
                </a:solidFill>
                <a:latin typeface="Montserrat" pitchFamily="2" charset="77"/>
              </a:rPr>
              <a:t>35.80 KM</a:t>
            </a:r>
            <a:r>
              <a:rPr lang="es-MX" sz="2000" b="1" spc="153" dirty="0">
                <a:solidFill>
                  <a:srgbClr val="396559"/>
                </a:solidFill>
                <a:latin typeface="Montserrat Light" pitchFamily="2" charset="77"/>
              </a:rPr>
              <a:t> </a:t>
            </a:r>
            <a:endParaRPr lang="es-MX" sz="2000" b="1" spc="188" dirty="0">
              <a:solidFill>
                <a:srgbClr val="396559"/>
              </a:solidFill>
              <a:latin typeface="Montserrat Light" pitchFamily="2" charset="77"/>
            </a:endParaRPr>
          </a:p>
        </p:txBody>
      </p:sp>
      <p:sp>
        <p:nvSpPr>
          <p:cNvPr id="31" name="Rectángulo 30">
            <a:extLst>
              <a:ext uri="{FF2B5EF4-FFF2-40B4-BE49-F238E27FC236}">
                <a16:creationId xmlns:a16="http://schemas.microsoft.com/office/drawing/2014/main" id="{30375DF4-BA85-C34B-862D-263F98F64F0C}"/>
              </a:ext>
            </a:extLst>
          </p:cNvPr>
          <p:cNvSpPr/>
          <p:nvPr/>
        </p:nvSpPr>
        <p:spPr>
          <a:xfrm>
            <a:off x="6904678" y="1097371"/>
            <a:ext cx="2836772" cy="1091373"/>
          </a:xfrm>
          <a:prstGeom prst="rect">
            <a:avLst/>
          </a:prstGeom>
          <a:solidFill>
            <a:srgbClr val="C4C4A3">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39705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n 31">
            <a:extLst>
              <a:ext uri="{FF2B5EF4-FFF2-40B4-BE49-F238E27FC236}">
                <a16:creationId xmlns:a16="http://schemas.microsoft.com/office/drawing/2014/main" id="{8B2609F3-E4B2-0C4F-8BE0-C7A6106200D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11395" y="2614202"/>
            <a:ext cx="1747306" cy="1209735"/>
          </a:xfrm>
          <a:prstGeom prst="rect">
            <a:avLst/>
          </a:prstGeom>
        </p:spPr>
      </p:pic>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3">
            <a:lum contrast="40000"/>
          </a:blip>
          <a:stretch>
            <a:fillRect/>
          </a:stretch>
        </p:blipFill>
        <p:spPr>
          <a:xfrm>
            <a:off x="10006853" y="0"/>
            <a:ext cx="2185147"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4">
            <a:lum bright="-40000" contrast="-40000"/>
            <a:extLst>
              <a:ext uri="{28A0092B-C50C-407E-A947-70E740481C1C}">
                <a14:useLocalDpi xmlns:a14="http://schemas.microsoft.com/office/drawing/2010/main"/>
              </a:ext>
            </a:extLst>
          </a:blip>
          <a:stretch>
            <a:fillRect/>
          </a:stretch>
        </p:blipFill>
        <p:spPr>
          <a:xfrm>
            <a:off x="416985" y="5734269"/>
            <a:ext cx="2229105" cy="610940"/>
          </a:xfrm>
          <a:prstGeom prst="rect">
            <a:avLst/>
          </a:prstGeom>
        </p:spPr>
      </p:pic>
      <p:sp>
        <p:nvSpPr>
          <p:cNvPr id="14" name="object 3">
            <a:extLst>
              <a:ext uri="{FF2B5EF4-FFF2-40B4-BE49-F238E27FC236}">
                <a16:creationId xmlns:a16="http://schemas.microsoft.com/office/drawing/2014/main" id="{599210FC-B1CC-C946-964B-DB06C0062FAF}"/>
              </a:ext>
            </a:extLst>
          </p:cNvPr>
          <p:cNvSpPr txBox="1">
            <a:spLocks/>
          </p:cNvSpPr>
          <p:nvPr/>
        </p:nvSpPr>
        <p:spPr>
          <a:xfrm>
            <a:off x="416985" y="480126"/>
            <a:ext cx="2910098" cy="6379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53" dirty="0">
                <a:latin typeface="Montserrat Light" pitchFamily="2" charset="77"/>
              </a:rPr>
              <a:t>LIBERACIÓN DEL </a:t>
            </a:r>
          </a:p>
          <a:p>
            <a:pPr marL="9525">
              <a:spcBef>
                <a:spcPts val="75"/>
              </a:spcBef>
            </a:pPr>
            <a:r>
              <a:rPr lang="es-MX" sz="2000" spc="153" dirty="0">
                <a:latin typeface="Montserrat Light" pitchFamily="2" charset="77"/>
              </a:rPr>
              <a:t>DERECHO DE VÍA </a:t>
            </a:r>
            <a:endParaRPr lang="es-MX" sz="2000" spc="188" dirty="0">
              <a:latin typeface="Montserrat Light" pitchFamily="2" charset="77"/>
            </a:endParaRPr>
          </a:p>
        </p:txBody>
      </p:sp>
      <p:sp>
        <p:nvSpPr>
          <p:cNvPr id="18" name="Rectángulo 17">
            <a:extLst>
              <a:ext uri="{FF2B5EF4-FFF2-40B4-BE49-F238E27FC236}">
                <a16:creationId xmlns:a16="http://schemas.microsoft.com/office/drawing/2014/main" id="{220240E2-E46B-C242-84F3-536D5C39785A}"/>
              </a:ext>
            </a:extLst>
          </p:cNvPr>
          <p:cNvSpPr/>
          <p:nvPr/>
        </p:nvSpPr>
        <p:spPr>
          <a:xfrm>
            <a:off x="3153256" y="922237"/>
            <a:ext cx="6533202" cy="82833"/>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object 3">
            <a:extLst>
              <a:ext uri="{FF2B5EF4-FFF2-40B4-BE49-F238E27FC236}">
                <a16:creationId xmlns:a16="http://schemas.microsoft.com/office/drawing/2014/main" id="{DBFDF337-B628-A24A-B14B-498E976BE07C}"/>
              </a:ext>
            </a:extLst>
          </p:cNvPr>
          <p:cNvSpPr txBox="1">
            <a:spLocks/>
          </p:cNvSpPr>
          <p:nvPr/>
        </p:nvSpPr>
        <p:spPr>
          <a:xfrm>
            <a:off x="3792289" y="3482056"/>
            <a:ext cx="2910098" cy="58926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53" dirty="0">
                <a:latin typeface="Montserrat Light" pitchFamily="2" charset="77"/>
              </a:rPr>
              <a:t>KILOMETROS </a:t>
            </a:r>
          </a:p>
          <a:p>
            <a:pPr marL="9525" algn="ctr">
              <a:spcBef>
                <a:spcPts val="75"/>
              </a:spcBef>
            </a:pPr>
            <a:r>
              <a:rPr lang="es-MX" sz="1200" b="1" spc="153" dirty="0">
                <a:latin typeface="Montserrat Light" pitchFamily="2" charset="77"/>
              </a:rPr>
              <a:t>LIBERADOS </a:t>
            </a:r>
          </a:p>
          <a:p>
            <a:pPr marL="9525" algn="ctr">
              <a:spcBef>
                <a:spcPts val="75"/>
              </a:spcBef>
            </a:pPr>
            <a:r>
              <a:rPr lang="es-MX" sz="1200" b="1" spc="153" dirty="0">
                <a:latin typeface="Montserrat Light" pitchFamily="2" charset="77"/>
              </a:rPr>
              <a:t>(KM) </a:t>
            </a:r>
            <a:endParaRPr lang="es-MX" sz="1200" b="1" spc="188" dirty="0">
              <a:latin typeface="Montserrat Light" pitchFamily="2" charset="77"/>
            </a:endParaRPr>
          </a:p>
        </p:txBody>
      </p:sp>
      <p:sp>
        <p:nvSpPr>
          <p:cNvPr id="27" name="object 3">
            <a:extLst>
              <a:ext uri="{FF2B5EF4-FFF2-40B4-BE49-F238E27FC236}">
                <a16:creationId xmlns:a16="http://schemas.microsoft.com/office/drawing/2014/main" id="{E736051B-358F-894F-9697-272271639307}"/>
              </a:ext>
            </a:extLst>
          </p:cNvPr>
          <p:cNvSpPr txBox="1">
            <a:spLocks/>
          </p:cNvSpPr>
          <p:nvPr/>
        </p:nvSpPr>
        <p:spPr>
          <a:xfrm>
            <a:off x="278383" y="2420503"/>
            <a:ext cx="7013537" cy="25583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53" dirty="0">
                <a:solidFill>
                  <a:srgbClr val="396559"/>
                </a:solidFill>
                <a:latin typeface="Montserrat Light" pitchFamily="2" charset="77"/>
              </a:rPr>
              <a:t>BUENAVISTA - AARÓN MERINO FERNÁNDEZ - BACALAR </a:t>
            </a:r>
            <a:endParaRPr lang="es-MX" sz="1600" b="1" spc="188" dirty="0">
              <a:solidFill>
                <a:srgbClr val="396559"/>
              </a:solidFill>
              <a:latin typeface="Montserrat Light" pitchFamily="2" charset="77"/>
            </a:endParaRPr>
          </a:p>
        </p:txBody>
      </p:sp>
      <p:sp>
        <p:nvSpPr>
          <p:cNvPr id="42" name="object 3">
            <a:extLst>
              <a:ext uri="{FF2B5EF4-FFF2-40B4-BE49-F238E27FC236}">
                <a16:creationId xmlns:a16="http://schemas.microsoft.com/office/drawing/2014/main" id="{D643AF11-3CFB-5D42-9B7B-A7C32CF36CE5}"/>
              </a:ext>
            </a:extLst>
          </p:cNvPr>
          <p:cNvSpPr txBox="1">
            <a:spLocks/>
          </p:cNvSpPr>
          <p:nvPr/>
        </p:nvSpPr>
        <p:spPr>
          <a:xfrm>
            <a:off x="848385" y="3855201"/>
            <a:ext cx="3498795" cy="258724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53" dirty="0">
                <a:latin typeface="Montserrat Light" pitchFamily="2" charset="77"/>
              </a:rPr>
              <a:t>BUENAVISTA:  </a:t>
            </a:r>
            <a:r>
              <a:rPr lang="es-MX" sz="1600" b="1" spc="153" dirty="0">
                <a:solidFill>
                  <a:srgbClr val="840001"/>
                </a:solidFill>
                <a:latin typeface="Montserrat Light" pitchFamily="2" charset="77"/>
              </a:rPr>
              <a:t>8.99 KM</a:t>
            </a:r>
          </a:p>
          <a:p>
            <a:pPr marL="9525">
              <a:spcBef>
                <a:spcPts val="75"/>
              </a:spcBef>
            </a:pPr>
            <a:r>
              <a:rPr lang="es-MX" sz="1600" b="1" spc="153" dirty="0">
                <a:solidFill>
                  <a:srgbClr val="840001"/>
                </a:solidFill>
                <a:latin typeface="Montserrat Light" pitchFamily="2" charset="77"/>
              </a:rPr>
              <a:t> </a:t>
            </a:r>
          </a:p>
          <a:p>
            <a:pPr marL="9525">
              <a:spcBef>
                <a:spcPts val="75"/>
              </a:spcBef>
            </a:pPr>
            <a:r>
              <a:rPr lang="es-MX" sz="1600" b="1" spc="153" dirty="0">
                <a:latin typeface="Montserrat Light" pitchFamily="2" charset="77"/>
              </a:rPr>
              <a:t>AARÓN MERINO</a:t>
            </a:r>
          </a:p>
          <a:p>
            <a:pPr marL="9525">
              <a:spcBef>
                <a:spcPts val="75"/>
              </a:spcBef>
            </a:pPr>
            <a:r>
              <a:rPr lang="es-MX" sz="1600" b="1" spc="153" dirty="0">
                <a:latin typeface="Montserrat Light" pitchFamily="2" charset="77"/>
              </a:rPr>
              <a:t>FERNÁNDEZ: </a:t>
            </a:r>
            <a:r>
              <a:rPr lang="es-MX" sz="1600" b="1" spc="153" dirty="0">
                <a:solidFill>
                  <a:srgbClr val="840001"/>
                </a:solidFill>
                <a:latin typeface="Montserrat Light" pitchFamily="2" charset="77"/>
              </a:rPr>
              <a:t>6.06 KM</a:t>
            </a:r>
          </a:p>
          <a:p>
            <a:pPr marL="9525">
              <a:spcBef>
                <a:spcPts val="75"/>
              </a:spcBef>
            </a:pPr>
            <a:r>
              <a:rPr lang="es-MX" sz="1600" b="1" spc="153" dirty="0">
                <a:solidFill>
                  <a:srgbClr val="840001"/>
                </a:solidFill>
                <a:latin typeface="Montserrat Light" pitchFamily="2" charset="77"/>
              </a:rPr>
              <a:t> </a:t>
            </a:r>
          </a:p>
          <a:p>
            <a:pPr marL="9525">
              <a:spcBef>
                <a:spcPts val="75"/>
              </a:spcBef>
            </a:pPr>
            <a:r>
              <a:rPr lang="es-MX" sz="1600" b="1" spc="153" dirty="0">
                <a:latin typeface="Montserrat Light" pitchFamily="2" charset="77"/>
              </a:rPr>
              <a:t>BACALAR: </a:t>
            </a:r>
            <a:r>
              <a:rPr lang="es-MX" sz="1600" b="1" spc="153" dirty="0">
                <a:solidFill>
                  <a:srgbClr val="840001"/>
                </a:solidFill>
                <a:latin typeface="Montserrat Light" pitchFamily="2" charset="77"/>
              </a:rPr>
              <a:t>3.15 KM</a:t>
            </a:r>
          </a:p>
          <a:p>
            <a:pPr marL="9525">
              <a:spcBef>
                <a:spcPts val="75"/>
              </a:spcBef>
            </a:pPr>
            <a:endParaRPr lang="es-MX" sz="1600" b="1" spc="153" dirty="0">
              <a:solidFill>
                <a:srgbClr val="840001"/>
              </a:solidFill>
              <a:latin typeface="Montserrat Light" pitchFamily="2" charset="77"/>
            </a:endParaRPr>
          </a:p>
          <a:p>
            <a:pPr marL="9525">
              <a:spcBef>
                <a:spcPts val="75"/>
              </a:spcBef>
            </a:pPr>
            <a:endParaRPr lang="es-MX" sz="1600" b="1" spc="188" dirty="0">
              <a:solidFill>
                <a:srgbClr val="840001"/>
              </a:solidFill>
              <a:latin typeface="Montserrat Light" pitchFamily="2" charset="77"/>
            </a:endParaRPr>
          </a:p>
          <a:p>
            <a:pPr marL="9525">
              <a:spcBef>
                <a:spcPts val="75"/>
              </a:spcBef>
            </a:pPr>
            <a:r>
              <a:rPr lang="es-MX" sz="1600" b="1" spc="153" dirty="0">
                <a:solidFill>
                  <a:srgbClr val="840001"/>
                </a:solidFill>
                <a:latin typeface="Montserrat Light" pitchFamily="2" charset="77"/>
              </a:rPr>
              <a:t> </a:t>
            </a:r>
            <a:endParaRPr lang="es-MX" sz="1600" b="1" spc="188" dirty="0">
              <a:solidFill>
                <a:srgbClr val="840001"/>
              </a:solidFill>
              <a:latin typeface="Montserrat Light" pitchFamily="2" charset="77"/>
            </a:endParaRPr>
          </a:p>
          <a:p>
            <a:pPr marL="9525">
              <a:spcBef>
                <a:spcPts val="75"/>
              </a:spcBef>
            </a:pPr>
            <a:endParaRPr lang="es-MX" sz="1600" b="1" spc="188" dirty="0">
              <a:solidFill>
                <a:srgbClr val="840001"/>
              </a:solidFill>
              <a:latin typeface="Montserrat Light" pitchFamily="2" charset="77"/>
            </a:endParaRPr>
          </a:p>
        </p:txBody>
      </p:sp>
      <p:sp>
        <p:nvSpPr>
          <p:cNvPr id="10" name="Elipse 9">
            <a:extLst>
              <a:ext uri="{FF2B5EF4-FFF2-40B4-BE49-F238E27FC236}">
                <a16:creationId xmlns:a16="http://schemas.microsoft.com/office/drawing/2014/main" id="{53CB2F4F-E832-8C4C-B22F-D869972676DB}"/>
              </a:ext>
            </a:extLst>
          </p:cNvPr>
          <p:cNvSpPr/>
          <p:nvPr/>
        </p:nvSpPr>
        <p:spPr>
          <a:xfrm>
            <a:off x="4570410" y="4161817"/>
            <a:ext cx="1376364" cy="1300480"/>
          </a:xfrm>
          <a:prstGeom prst="ellipse">
            <a:avLst/>
          </a:prstGeom>
          <a:solidFill>
            <a:srgbClr val="E0CC9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3" name="object 3">
            <a:extLst>
              <a:ext uri="{FF2B5EF4-FFF2-40B4-BE49-F238E27FC236}">
                <a16:creationId xmlns:a16="http://schemas.microsoft.com/office/drawing/2014/main" id="{69AC1694-C529-0142-A273-5C1D8ED0D0F7}"/>
              </a:ext>
            </a:extLst>
          </p:cNvPr>
          <p:cNvSpPr txBox="1">
            <a:spLocks/>
          </p:cNvSpPr>
          <p:nvPr/>
        </p:nvSpPr>
        <p:spPr>
          <a:xfrm>
            <a:off x="3824540" y="4668748"/>
            <a:ext cx="2910098" cy="28661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800" b="1" spc="153" dirty="0">
                <a:solidFill>
                  <a:srgbClr val="396559"/>
                </a:solidFill>
                <a:latin typeface="Montserrat" pitchFamily="2" charset="77"/>
              </a:rPr>
              <a:t>18.20 KM </a:t>
            </a:r>
            <a:endParaRPr lang="es-MX" sz="1800" b="1" spc="188" dirty="0">
              <a:solidFill>
                <a:srgbClr val="396559"/>
              </a:solidFill>
              <a:latin typeface="Montserrat" pitchFamily="2" charset="77"/>
            </a:endParaRPr>
          </a:p>
        </p:txBody>
      </p:sp>
      <p:sp>
        <p:nvSpPr>
          <p:cNvPr id="44" name="object 3">
            <a:extLst>
              <a:ext uri="{FF2B5EF4-FFF2-40B4-BE49-F238E27FC236}">
                <a16:creationId xmlns:a16="http://schemas.microsoft.com/office/drawing/2014/main" id="{E4A38277-7002-A642-9BCC-29975C51745B}"/>
              </a:ext>
            </a:extLst>
          </p:cNvPr>
          <p:cNvSpPr txBox="1">
            <a:spLocks/>
          </p:cNvSpPr>
          <p:nvPr/>
        </p:nvSpPr>
        <p:spPr>
          <a:xfrm>
            <a:off x="1872879" y="1875240"/>
            <a:ext cx="4500744" cy="44050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800" b="1" spc="153" dirty="0">
                <a:solidFill>
                  <a:srgbClr val="396559"/>
                </a:solidFill>
                <a:latin typeface="Montserrat" pitchFamily="2" charset="77"/>
              </a:rPr>
              <a:t>TRAMO 6 </a:t>
            </a:r>
            <a:r>
              <a:rPr lang="es-MX" sz="2800" b="1" spc="153" dirty="0">
                <a:solidFill>
                  <a:srgbClr val="396559"/>
                </a:solidFill>
                <a:latin typeface="Montserrat SemiBold" pitchFamily="2" charset="77"/>
              </a:rPr>
              <a:t>FRENTE 6 </a:t>
            </a:r>
            <a:endParaRPr lang="es-MX" sz="2800" b="1" spc="188" dirty="0">
              <a:solidFill>
                <a:srgbClr val="396559"/>
              </a:solidFill>
              <a:latin typeface="Montserrat SemiBold" pitchFamily="2" charset="77"/>
            </a:endParaRPr>
          </a:p>
        </p:txBody>
      </p:sp>
      <p:sp>
        <p:nvSpPr>
          <p:cNvPr id="45" name="object 3">
            <a:extLst>
              <a:ext uri="{FF2B5EF4-FFF2-40B4-BE49-F238E27FC236}">
                <a16:creationId xmlns:a16="http://schemas.microsoft.com/office/drawing/2014/main" id="{078F9E23-2EFB-D444-9DE9-E95488EC4E3E}"/>
              </a:ext>
            </a:extLst>
          </p:cNvPr>
          <p:cNvSpPr txBox="1">
            <a:spLocks/>
          </p:cNvSpPr>
          <p:nvPr/>
        </p:nvSpPr>
        <p:spPr>
          <a:xfrm>
            <a:off x="6678360" y="4733697"/>
            <a:ext cx="5104207" cy="25583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53" dirty="0">
                <a:solidFill>
                  <a:srgbClr val="840001"/>
                </a:solidFill>
                <a:latin typeface="Montserrat Light" pitchFamily="2" charset="77"/>
              </a:rPr>
              <a:t>LIBERADO  </a:t>
            </a:r>
            <a:endParaRPr lang="es-MX" sz="1600" b="1" spc="188" dirty="0">
              <a:solidFill>
                <a:srgbClr val="840001"/>
              </a:solidFill>
              <a:latin typeface="Montserrat Light" pitchFamily="2" charset="77"/>
            </a:endParaRPr>
          </a:p>
        </p:txBody>
      </p:sp>
      <p:pic>
        <p:nvPicPr>
          <p:cNvPr id="12" name="Imagen 11">
            <a:extLst>
              <a:ext uri="{FF2B5EF4-FFF2-40B4-BE49-F238E27FC236}">
                <a16:creationId xmlns:a16="http://schemas.microsoft.com/office/drawing/2014/main" id="{57B926DD-0ABA-A94E-9A55-8656B69C2812}"/>
              </a:ext>
            </a:extLst>
          </p:cNvPr>
          <p:cNvPicPr>
            <a:picLocks noChangeAspect="1"/>
          </p:cNvPicPr>
          <p:nvPr/>
        </p:nvPicPr>
        <p:blipFill>
          <a:blip r:embed="rId5"/>
          <a:stretch>
            <a:fillRect/>
          </a:stretch>
        </p:blipFill>
        <p:spPr>
          <a:xfrm>
            <a:off x="6926115" y="3850906"/>
            <a:ext cx="808684" cy="873379"/>
          </a:xfrm>
          <a:prstGeom prst="rect">
            <a:avLst/>
          </a:prstGeom>
        </p:spPr>
      </p:pic>
      <p:pic>
        <p:nvPicPr>
          <p:cNvPr id="28" name="Imagen 27">
            <a:extLst>
              <a:ext uri="{FF2B5EF4-FFF2-40B4-BE49-F238E27FC236}">
                <a16:creationId xmlns:a16="http://schemas.microsoft.com/office/drawing/2014/main" id="{D26A0147-2997-B94F-99CC-C161A172612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34862" y="3733898"/>
            <a:ext cx="995093" cy="995093"/>
          </a:xfrm>
          <a:prstGeom prst="rect">
            <a:avLst/>
          </a:prstGeom>
        </p:spPr>
      </p:pic>
      <p:sp>
        <p:nvSpPr>
          <p:cNvPr id="30" name="object 3">
            <a:extLst>
              <a:ext uri="{FF2B5EF4-FFF2-40B4-BE49-F238E27FC236}">
                <a16:creationId xmlns:a16="http://schemas.microsoft.com/office/drawing/2014/main" id="{BBFD8E1D-D759-8A42-AD1D-415669C2B200}"/>
              </a:ext>
            </a:extLst>
          </p:cNvPr>
          <p:cNvSpPr txBox="1">
            <a:spLocks/>
          </p:cNvSpPr>
          <p:nvPr/>
        </p:nvSpPr>
        <p:spPr>
          <a:xfrm>
            <a:off x="8145826" y="4734432"/>
            <a:ext cx="1493842" cy="25583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53" dirty="0">
                <a:solidFill>
                  <a:srgbClr val="840001"/>
                </a:solidFill>
                <a:latin typeface="Montserrat Light" pitchFamily="2" charset="77"/>
              </a:rPr>
              <a:t>PAGADO   </a:t>
            </a:r>
            <a:endParaRPr lang="es-MX" sz="1600" b="1" spc="188" dirty="0">
              <a:solidFill>
                <a:srgbClr val="840001"/>
              </a:solidFill>
              <a:latin typeface="Montserrat Light" pitchFamily="2" charset="77"/>
            </a:endParaRPr>
          </a:p>
        </p:txBody>
      </p:sp>
      <p:sp>
        <p:nvSpPr>
          <p:cNvPr id="39" name="object 3">
            <a:extLst>
              <a:ext uri="{FF2B5EF4-FFF2-40B4-BE49-F238E27FC236}">
                <a16:creationId xmlns:a16="http://schemas.microsoft.com/office/drawing/2014/main" id="{061DD56C-0B39-914D-93C1-50F1C091F177}"/>
              </a:ext>
            </a:extLst>
          </p:cNvPr>
          <p:cNvSpPr txBox="1">
            <a:spLocks/>
          </p:cNvSpPr>
          <p:nvPr/>
        </p:nvSpPr>
        <p:spPr>
          <a:xfrm>
            <a:off x="7340939" y="3434781"/>
            <a:ext cx="2910098"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b="1" spc="153" dirty="0">
                <a:solidFill>
                  <a:srgbClr val="396559"/>
                </a:solidFill>
                <a:latin typeface="Montserrat ExtraBold" pitchFamily="2" charset="77"/>
              </a:rPr>
              <a:t>ESTATUS </a:t>
            </a:r>
            <a:endParaRPr lang="es-MX" sz="2000" b="1" spc="188" dirty="0">
              <a:solidFill>
                <a:srgbClr val="396559"/>
              </a:solidFill>
              <a:latin typeface="Montserrat ExtraBold" pitchFamily="2" charset="77"/>
            </a:endParaRPr>
          </a:p>
        </p:txBody>
      </p:sp>
      <p:pic>
        <p:nvPicPr>
          <p:cNvPr id="29" name="Imagen 28">
            <a:extLst>
              <a:ext uri="{FF2B5EF4-FFF2-40B4-BE49-F238E27FC236}">
                <a16:creationId xmlns:a16="http://schemas.microsoft.com/office/drawing/2014/main" id="{6C6E22A8-76FF-B149-A046-50B673473CC3}"/>
              </a:ext>
            </a:extLst>
          </p:cNvPr>
          <p:cNvPicPr>
            <a:picLocks noChangeAspect="1"/>
          </p:cNvPicPr>
          <p:nvPr/>
        </p:nvPicPr>
        <p:blipFill>
          <a:blip r:embed="rId7">
            <a:lum bright="70000" contrast="-70000"/>
          </a:blip>
          <a:stretch>
            <a:fillRect/>
          </a:stretch>
        </p:blipFill>
        <p:spPr>
          <a:xfrm>
            <a:off x="10557946" y="870256"/>
            <a:ext cx="1407348" cy="5277556"/>
          </a:xfrm>
          <a:prstGeom prst="rect">
            <a:avLst/>
          </a:prstGeom>
        </p:spPr>
      </p:pic>
      <p:sp>
        <p:nvSpPr>
          <p:cNvPr id="26" name="object 3">
            <a:extLst>
              <a:ext uri="{FF2B5EF4-FFF2-40B4-BE49-F238E27FC236}">
                <a16:creationId xmlns:a16="http://schemas.microsoft.com/office/drawing/2014/main" id="{0E0CBE5F-BC9E-0749-AACB-35A6642C2178}"/>
              </a:ext>
            </a:extLst>
          </p:cNvPr>
          <p:cNvSpPr txBox="1">
            <a:spLocks/>
          </p:cNvSpPr>
          <p:nvPr/>
        </p:nvSpPr>
        <p:spPr>
          <a:xfrm>
            <a:off x="4385585" y="427099"/>
            <a:ext cx="5300873"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53" dirty="0">
                <a:latin typeface="Montserrat Light" pitchFamily="2" charset="77"/>
              </a:rPr>
              <a:t>SITUACIÓN DE EJIDOS POR FRENTES  </a:t>
            </a:r>
            <a:endParaRPr lang="es-MX" sz="1400" b="1" spc="188" dirty="0">
              <a:latin typeface="Montserrat Light" pitchFamily="2" charset="77"/>
            </a:endParaRPr>
          </a:p>
        </p:txBody>
      </p:sp>
      <p:pic>
        <p:nvPicPr>
          <p:cNvPr id="31" name="Imagen 30">
            <a:extLst>
              <a:ext uri="{FF2B5EF4-FFF2-40B4-BE49-F238E27FC236}">
                <a16:creationId xmlns:a16="http://schemas.microsoft.com/office/drawing/2014/main" id="{C8AE0FF1-E450-AD42-9997-5450600390F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120" b="47526" l="8667" r="75200"/>
                    </a14:imgEffect>
                  </a14:imgLayer>
                </a14:imgProps>
              </a:ext>
            </a:extLst>
          </a:blip>
          <a:srcRect l="10141" t="10141" r="24725" b="52488"/>
          <a:stretch/>
        </p:blipFill>
        <p:spPr>
          <a:xfrm>
            <a:off x="2823181" y="5614997"/>
            <a:ext cx="959307" cy="978986"/>
          </a:xfrm>
          <a:prstGeom prst="rect">
            <a:avLst/>
          </a:prstGeom>
        </p:spPr>
      </p:pic>
      <p:sp>
        <p:nvSpPr>
          <p:cNvPr id="23" name="object 3">
            <a:extLst>
              <a:ext uri="{FF2B5EF4-FFF2-40B4-BE49-F238E27FC236}">
                <a16:creationId xmlns:a16="http://schemas.microsoft.com/office/drawing/2014/main" id="{1DD5F88E-868C-1549-86BF-9E517D863D34}"/>
              </a:ext>
            </a:extLst>
          </p:cNvPr>
          <p:cNvSpPr txBox="1">
            <a:spLocks/>
          </p:cNvSpPr>
          <p:nvPr/>
        </p:nvSpPr>
        <p:spPr>
          <a:xfrm>
            <a:off x="6842736" y="1218765"/>
            <a:ext cx="2910098" cy="39177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53" dirty="0">
                <a:latin typeface="Montserrat Light" pitchFamily="2" charset="77"/>
              </a:rPr>
              <a:t>KILOMETROS </a:t>
            </a:r>
          </a:p>
          <a:p>
            <a:pPr marL="9525" algn="ctr">
              <a:spcBef>
                <a:spcPts val="75"/>
              </a:spcBef>
            </a:pPr>
            <a:r>
              <a:rPr lang="es-MX" sz="1200" b="1" spc="153" dirty="0">
                <a:latin typeface="Montserrat Light" pitchFamily="2" charset="77"/>
              </a:rPr>
              <a:t>QUE COMPONEN EL FRENTE </a:t>
            </a:r>
            <a:endParaRPr lang="es-MX" sz="1200" b="1" spc="188" dirty="0">
              <a:latin typeface="Montserrat Light" pitchFamily="2" charset="77"/>
            </a:endParaRPr>
          </a:p>
        </p:txBody>
      </p:sp>
      <p:sp>
        <p:nvSpPr>
          <p:cNvPr id="24" name="object 3">
            <a:extLst>
              <a:ext uri="{FF2B5EF4-FFF2-40B4-BE49-F238E27FC236}">
                <a16:creationId xmlns:a16="http://schemas.microsoft.com/office/drawing/2014/main" id="{FC0453CA-C964-2A47-A3F7-D8E7D4DF6C08}"/>
              </a:ext>
            </a:extLst>
          </p:cNvPr>
          <p:cNvSpPr txBox="1">
            <a:spLocks/>
          </p:cNvSpPr>
          <p:nvPr/>
        </p:nvSpPr>
        <p:spPr>
          <a:xfrm>
            <a:off x="6926873" y="1775559"/>
            <a:ext cx="2910098"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000" b="1" spc="153" dirty="0">
                <a:solidFill>
                  <a:srgbClr val="396559"/>
                </a:solidFill>
                <a:latin typeface="Montserrat" pitchFamily="2" charset="77"/>
              </a:rPr>
              <a:t>35.65 KM</a:t>
            </a:r>
            <a:r>
              <a:rPr lang="es-MX" sz="2000" b="1" spc="153" dirty="0">
                <a:solidFill>
                  <a:srgbClr val="396559"/>
                </a:solidFill>
                <a:latin typeface="Montserrat Light" pitchFamily="2" charset="77"/>
              </a:rPr>
              <a:t> </a:t>
            </a:r>
            <a:endParaRPr lang="es-MX" sz="2000" b="1" spc="188" dirty="0">
              <a:solidFill>
                <a:srgbClr val="396559"/>
              </a:solidFill>
              <a:latin typeface="Montserrat Light" pitchFamily="2" charset="77"/>
            </a:endParaRPr>
          </a:p>
        </p:txBody>
      </p:sp>
      <p:sp>
        <p:nvSpPr>
          <p:cNvPr id="25" name="Rectángulo 24">
            <a:extLst>
              <a:ext uri="{FF2B5EF4-FFF2-40B4-BE49-F238E27FC236}">
                <a16:creationId xmlns:a16="http://schemas.microsoft.com/office/drawing/2014/main" id="{BA285C44-9E90-954B-BC45-B9678C5DE15E}"/>
              </a:ext>
            </a:extLst>
          </p:cNvPr>
          <p:cNvSpPr/>
          <p:nvPr/>
        </p:nvSpPr>
        <p:spPr>
          <a:xfrm>
            <a:off x="6849686" y="1087995"/>
            <a:ext cx="2836772" cy="1091373"/>
          </a:xfrm>
          <a:prstGeom prst="rect">
            <a:avLst/>
          </a:prstGeom>
          <a:solidFill>
            <a:srgbClr val="C4C4A3">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934413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2">
            <a:lum contrast="40000"/>
          </a:blip>
          <a:stretch>
            <a:fillRect/>
          </a:stretch>
        </p:blipFill>
        <p:spPr>
          <a:xfrm>
            <a:off x="11771106" y="0"/>
            <a:ext cx="420894"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416985" y="5734269"/>
            <a:ext cx="2229105" cy="610940"/>
          </a:xfrm>
          <a:prstGeom prst="rect">
            <a:avLst/>
          </a:prstGeom>
        </p:spPr>
      </p:pic>
      <p:sp>
        <p:nvSpPr>
          <p:cNvPr id="14" name="object 3">
            <a:extLst>
              <a:ext uri="{FF2B5EF4-FFF2-40B4-BE49-F238E27FC236}">
                <a16:creationId xmlns:a16="http://schemas.microsoft.com/office/drawing/2014/main" id="{599210FC-B1CC-C946-964B-DB06C0062FAF}"/>
              </a:ext>
            </a:extLst>
          </p:cNvPr>
          <p:cNvSpPr txBox="1">
            <a:spLocks/>
          </p:cNvSpPr>
          <p:nvPr/>
        </p:nvSpPr>
        <p:spPr>
          <a:xfrm>
            <a:off x="481221" y="478435"/>
            <a:ext cx="2910098" cy="6379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53" dirty="0">
                <a:latin typeface="Montserrat Light" pitchFamily="2" charset="77"/>
              </a:rPr>
              <a:t>LIBERACIÓN DEL </a:t>
            </a:r>
          </a:p>
          <a:p>
            <a:pPr marL="9525">
              <a:spcBef>
                <a:spcPts val="75"/>
              </a:spcBef>
            </a:pPr>
            <a:r>
              <a:rPr lang="es-MX" sz="2000" spc="153" dirty="0">
                <a:latin typeface="Montserrat Light" pitchFamily="2" charset="77"/>
              </a:rPr>
              <a:t>DERECHO DE VÍA </a:t>
            </a:r>
            <a:endParaRPr lang="es-MX" sz="2000" spc="188" dirty="0">
              <a:latin typeface="Montserrat Light" pitchFamily="2" charset="77"/>
            </a:endParaRPr>
          </a:p>
        </p:txBody>
      </p:sp>
      <p:sp>
        <p:nvSpPr>
          <p:cNvPr id="18" name="Rectángulo 17">
            <a:extLst>
              <a:ext uri="{FF2B5EF4-FFF2-40B4-BE49-F238E27FC236}">
                <a16:creationId xmlns:a16="http://schemas.microsoft.com/office/drawing/2014/main" id="{220240E2-E46B-C242-84F3-536D5C39785A}"/>
              </a:ext>
            </a:extLst>
          </p:cNvPr>
          <p:cNvSpPr/>
          <p:nvPr/>
        </p:nvSpPr>
        <p:spPr>
          <a:xfrm>
            <a:off x="3217492" y="971727"/>
            <a:ext cx="4874592" cy="45719"/>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object 3">
            <a:extLst>
              <a:ext uri="{FF2B5EF4-FFF2-40B4-BE49-F238E27FC236}">
                <a16:creationId xmlns:a16="http://schemas.microsoft.com/office/drawing/2014/main" id="{061DD56C-0B39-914D-93C1-50F1C091F177}"/>
              </a:ext>
            </a:extLst>
          </p:cNvPr>
          <p:cNvSpPr txBox="1">
            <a:spLocks/>
          </p:cNvSpPr>
          <p:nvPr/>
        </p:nvSpPr>
        <p:spPr>
          <a:xfrm>
            <a:off x="7070372" y="2368477"/>
            <a:ext cx="2910098"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b="1" spc="153" dirty="0">
                <a:solidFill>
                  <a:srgbClr val="396559"/>
                </a:solidFill>
                <a:latin typeface="Montserrat ExtraBold" pitchFamily="2" charset="77"/>
              </a:rPr>
              <a:t>ESTATUS </a:t>
            </a:r>
            <a:endParaRPr lang="es-MX" sz="2000" b="1" spc="188" dirty="0">
              <a:solidFill>
                <a:srgbClr val="396559"/>
              </a:solidFill>
              <a:latin typeface="Montserrat ExtraBold" pitchFamily="2" charset="77"/>
            </a:endParaRPr>
          </a:p>
        </p:txBody>
      </p:sp>
      <p:sp>
        <p:nvSpPr>
          <p:cNvPr id="42" name="object 3">
            <a:extLst>
              <a:ext uri="{FF2B5EF4-FFF2-40B4-BE49-F238E27FC236}">
                <a16:creationId xmlns:a16="http://schemas.microsoft.com/office/drawing/2014/main" id="{D643AF11-3CFB-5D42-9B7B-A7C32CF36CE5}"/>
              </a:ext>
            </a:extLst>
          </p:cNvPr>
          <p:cNvSpPr txBox="1">
            <a:spLocks/>
          </p:cNvSpPr>
          <p:nvPr/>
        </p:nvSpPr>
        <p:spPr>
          <a:xfrm>
            <a:off x="499663" y="3445088"/>
            <a:ext cx="3498795" cy="310533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53" dirty="0">
                <a:latin typeface="Montserrat Light" pitchFamily="2" charset="77"/>
              </a:rPr>
              <a:t>BACALAR: </a:t>
            </a:r>
            <a:r>
              <a:rPr lang="es-MX" sz="1600" b="1" spc="153" dirty="0">
                <a:solidFill>
                  <a:srgbClr val="840001"/>
                </a:solidFill>
                <a:latin typeface="Montserrat Light" pitchFamily="2" charset="77"/>
              </a:rPr>
              <a:t>6.39  KM</a:t>
            </a:r>
          </a:p>
          <a:p>
            <a:pPr marL="9525">
              <a:spcBef>
                <a:spcPts val="75"/>
              </a:spcBef>
            </a:pPr>
            <a:r>
              <a:rPr lang="es-MX" sz="1600" b="1" spc="153" dirty="0">
                <a:solidFill>
                  <a:srgbClr val="840001"/>
                </a:solidFill>
                <a:latin typeface="Montserrat Light" pitchFamily="2" charset="77"/>
              </a:rPr>
              <a:t> </a:t>
            </a:r>
          </a:p>
          <a:p>
            <a:pPr marL="9525">
              <a:spcBef>
                <a:spcPts val="75"/>
              </a:spcBef>
            </a:pPr>
            <a:r>
              <a:rPr lang="es-MX" sz="1600" b="1" spc="153" dirty="0">
                <a:latin typeface="Montserrat Light" pitchFamily="2" charset="77"/>
              </a:rPr>
              <a:t>SANTA ELENA: </a:t>
            </a:r>
            <a:r>
              <a:rPr lang="es-MX" sz="1600" b="1" spc="153" dirty="0">
                <a:solidFill>
                  <a:srgbClr val="840001"/>
                </a:solidFill>
                <a:latin typeface="Montserrat Light" pitchFamily="2" charset="77"/>
              </a:rPr>
              <a:t>1.52 KM</a:t>
            </a:r>
          </a:p>
          <a:p>
            <a:pPr marL="9525">
              <a:spcBef>
                <a:spcPts val="75"/>
              </a:spcBef>
            </a:pPr>
            <a:endParaRPr lang="es-MX" sz="1600" b="1" spc="153" dirty="0">
              <a:solidFill>
                <a:srgbClr val="840001"/>
              </a:solidFill>
              <a:latin typeface="Montserrat Light" pitchFamily="2" charset="77"/>
            </a:endParaRPr>
          </a:p>
          <a:p>
            <a:pPr marL="9525">
              <a:spcBef>
                <a:spcPts val="75"/>
              </a:spcBef>
            </a:pPr>
            <a:r>
              <a:rPr lang="es-MX" sz="1600" b="1" spc="153" dirty="0">
                <a:latin typeface="Montserrat Light" pitchFamily="2" charset="77"/>
              </a:rPr>
              <a:t>CHETUMAL: </a:t>
            </a:r>
            <a:r>
              <a:rPr lang="es-MX" sz="1600" b="1" spc="153" dirty="0">
                <a:solidFill>
                  <a:srgbClr val="840001"/>
                </a:solidFill>
                <a:latin typeface="Montserrat Light" pitchFamily="2" charset="77"/>
              </a:rPr>
              <a:t>5.09 KM</a:t>
            </a:r>
          </a:p>
          <a:p>
            <a:pPr marL="9525">
              <a:spcBef>
                <a:spcPts val="75"/>
              </a:spcBef>
            </a:pPr>
            <a:endParaRPr lang="es-MX" sz="1600" b="1" spc="153" dirty="0">
              <a:solidFill>
                <a:srgbClr val="840001"/>
              </a:solidFill>
              <a:latin typeface="Montserrat Light" pitchFamily="2" charset="77"/>
            </a:endParaRPr>
          </a:p>
          <a:p>
            <a:pPr marL="9525">
              <a:spcBef>
                <a:spcPts val="75"/>
              </a:spcBef>
            </a:pPr>
            <a:r>
              <a:rPr lang="es-MX" sz="1600" b="1" spc="153" dirty="0">
                <a:latin typeface="Montserrat Light" pitchFamily="2" charset="77"/>
              </a:rPr>
              <a:t>JUAN SARABIA: </a:t>
            </a:r>
            <a:r>
              <a:rPr lang="es-MX" sz="1600" b="1" spc="153" dirty="0">
                <a:solidFill>
                  <a:srgbClr val="840001"/>
                </a:solidFill>
                <a:latin typeface="Montserrat Light" pitchFamily="2" charset="77"/>
              </a:rPr>
              <a:t>16.01 KM</a:t>
            </a:r>
          </a:p>
          <a:p>
            <a:pPr marL="9525">
              <a:spcBef>
                <a:spcPts val="75"/>
              </a:spcBef>
            </a:pPr>
            <a:endParaRPr lang="es-MX" sz="1600" b="1" spc="153" dirty="0">
              <a:solidFill>
                <a:srgbClr val="840001"/>
              </a:solidFill>
              <a:latin typeface="Montserrat Light" pitchFamily="2" charset="77"/>
            </a:endParaRPr>
          </a:p>
          <a:p>
            <a:pPr marL="9525">
              <a:spcBef>
                <a:spcPts val="75"/>
              </a:spcBef>
            </a:pPr>
            <a:endParaRPr lang="es-MX" sz="1600" b="1" spc="153" dirty="0">
              <a:solidFill>
                <a:srgbClr val="840001"/>
              </a:solidFill>
              <a:latin typeface="Montserrat Light" pitchFamily="2" charset="77"/>
            </a:endParaRPr>
          </a:p>
          <a:p>
            <a:pPr marL="9525">
              <a:spcBef>
                <a:spcPts val="75"/>
              </a:spcBef>
            </a:pPr>
            <a:endParaRPr lang="es-MX" sz="1600" b="1" spc="188" dirty="0">
              <a:solidFill>
                <a:srgbClr val="840001"/>
              </a:solidFill>
              <a:latin typeface="Montserrat Light" pitchFamily="2" charset="77"/>
            </a:endParaRPr>
          </a:p>
          <a:p>
            <a:pPr marL="9525">
              <a:spcBef>
                <a:spcPts val="75"/>
              </a:spcBef>
            </a:pPr>
            <a:r>
              <a:rPr lang="es-MX" sz="1600" b="1" spc="153" dirty="0">
                <a:solidFill>
                  <a:srgbClr val="840001"/>
                </a:solidFill>
                <a:latin typeface="Montserrat Light" pitchFamily="2" charset="77"/>
              </a:rPr>
              <a:t> </a:t>
            </a:r>
            <a:endParaRPr lang="es-MX" sz="1600" b="1" spc="188" dirty="0">
              <a:solidFill>
                <a:srgbClr val="840001"/>
              </a:solidFill>
              <a:latin typeface="Montserrat Light" pitchFamily="2" charset="77"/>
            </a:endParaRPr>
          </a:p>
          <a:p>
            <a:pPr marL="9525">
              <a:spcBef>
                <a:spcPts val="75"/>
              </a:spcBef>
            </a:pPr>
            <a:endParaRPr lang="es-MX" sz="1600" b="1" spc="188" dirty="0">
              <a:solidFill>
                <a:srgbClr val="840001"/>
              </a:solidFill>
              <a:latin typeface="Montserrat Light" pitchFamily="2" charset="77"/>
            </a:endParaRPr>
          </a:p>
        </p:txBody>
      </p:sp>
      <p:sp>
        <p:nvSpPr>
          <p:cNvPr id="10" name="Elipse 9">
            <a:extLst>
              <a:ext uri="{FF2B5EF4-FFF2-40B4-BE49-F238E27FC236}">
                <a16:creationId xmlns:a16="http://schemas.microsoft.com/office/drawing/2014/main" id="{53CB2F4F-E832-8C4C-B22F-D869972676DB}"/>
              </a:ext>
            </a:extLst>
          </p:cNvPr>
          <p:cNvSpPr/>
          <p:nvPr/>
        </p:nvSpPr>
        <p:spPr>
          <a:xfrm>
            <a:off x="4114871" y="3637823"/>
            <a:ext cx="1376364" cy="1300480"/>
          </a:xfrm>
          <a:prstGeom prst="ellipse">
            <a:avLst/>
          </a:prstGeom>
          <a:solidFill>
            <a:srgbClr val="E0CC9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3" name="object 3">
            <a:extLst>
              <a:ext uri="{FF2B5EF4-FFF2-40B4-BE49-F238E27FC236}">
                <a16:creationId xmlns:a16="http://schemas.microsoft.com/office/drawing/2014/main" id="{69AC1694-C529-0142-A273-5C1D8ED0D0F7}"/>
              </a:ext>
            </a:extLst>
          </p:cNvPr>
          <p:cNvSpPr txBox="1">
            <a:spLocks/>
          </p:cNvSpPr>
          <p:nvPr/>
        </p:nvSpPr>
        <p:spPr>
          <a:xfrm>
            <a:off x="3408623" y="4136248"/>
            <a:ext cx="2910098"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000" b="1" spc="153" dirty="0">
                <a:solidFill>
                  <a:srgbClr val="396559"/>
                </a:solidFill>
                <a:latin typeface="Montserrat" pitchFamily="2" charset="77"/>
              </a:rPr>
              <a:t>7.91 KM </a:t>
            </a:r>
            <a:endParaRPr lang="es-MX" sz="2000" b="1" spc="188" dirty="0">
              <a:solidFill>
                <a:srgbClr val="396559"/>
              </a:solidFill>
              <a:latin typeface="Montserrat" pitchFamily="2" charset="77"/>
            </a:endParaRPr>
          </a:p>
        </p:txBody>
      </p:sp>
      <p:pic>
        <p:nvPicPr>
          <p:cNvPr id="12" name="Imagen 11">
            <a:extLst>
              <a:ext uri="{FF2B5EF4-FFF2-40B4-BE49-F238E27FC236}">
                <a16:creationId xmlns:a16="http://schemas.microsoft.com/office/drawing/2014/main" id="{57B926DD-0ABA-A94E-9A55-8656B69C2812}"/>
              </a:ext>
            </a:extLst>
          </p:cNvPr>
          <p:cNvPicPr>
            <a:picLocks noChangeAspect="1"/>
          </p:cNvPicPr>
          <p:nvPr/>
        </p:nvPicPr>
        <p:blipFill>
          <a:blip r:embed="rId4"/>
          <a:stretch>
            <a:fillRect/>
          </a:stretch>
        </p:blipFill>
        <p:spPr>
          <a:xfrm>
            <a:off x="6212833" y="2693939"/>
            <a:ext cx="703817" cy="760123"/>
          </a:xfrm>
          <a:prstGeom prst="rect">
            <a:avLst/>
          </a:prstGeom>
        </p:spPr>
      </p:pic>
      <p:sp>
        <p:nvSpPr>
          <p:cNvPr id="23" name="object 3">
            <a:extLst>
              <a:ext uri="{FF2B5EF4-FFF2-40B4-BE49-F238E27FC236}">
                <a16:creationId xmlns:a16="http://schemas.microsoft.com/office/drawing/2014/main" id="{E56411E7-B2A9-2844-BB0C-8C794E253B68}"/>
              </a:ext>
            </a:extLst>
          </p:cNvPr>
          <p:cNvSpPr txBox="1">
            <a:spLocks/>
          </p:cNvSpPr>
          <p:nvPr/>
        </p:nvSpPr>
        <p:spPr>
          <a:xfrm>
            <a:off x="7087793" y="2817197"/>
            <a:ext cx="5104207" cy="51488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53" dirty="0">
                <a:solidFill>
                  <a:srgbClr val="396559"/>
                </a:solidFill>
                <a:latin typeface="Montserrat SemiBold" pitchFamily="2" charset="77"/>
              </a:rPr>
              <a:t>BACALAR</a:t>
            </a:r>
          </a:p>
          <a:p>
            <a:pPr marL="9525">
              <a:spcBef>
                <a:spcPts val="75"/>
              </a:spcBef>
            </a:pPr>
            <a:r>
              <a:rPr lang="es-MX" sz="1600" b="1" spc="153" dirty="0">
                <a:solidFill>
                  <a:srgbClr val="840001"/>
                </a:solidFill>
                <a:latin typeface="Montserrat Light" pitchFamily="2" charset="77"/>
              </a:rPr>
              <a:t>LIBERADO  </a:t>
            </a:r>
            <a:endParaRPr lang="es-MX" sz="1600" b="1" spc="188" dirty="0">
              <a:solidFill>
                <a:srgbClr val="840001"/>
              </a:solidFill>
              <a:latin typeface="Montserrat Light" pitchFamily="2" charset="77"/>
            </a:endParaRPr>
          </a:p>
        </p:txBody>
      </p:sp>
      <p:pic>
        <p:nvPicPr>
          <p:cNvPr id="25" name="Imagen 24">
            <a:extLst>
              <a:ext uri="{FF2B5EF4-FFF2-40B4-BE49-F238E27FC236}">
                <a16:creationId xmlns:a16="http://schemas.microsoft.com/office/drawing/2014/main" id="{3BBEE05F-7C8F-ED46-976F-BA6F34DE33F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32239" y="3701698"/>
            <a:ext cx="606551" cy="606551"/>
          </a:xfrm>
          <a:prstGeom prst="rect">
            <a:avLst/>
          </a:prstGeom>
        </p:spPr>
      </p:pic>
      <p:sp>
        <p:nvSpPr>
          <p:cNvPr id="31" name="object 3">
            <a:extLst>
              <a:ext uri="{FF2B5EF4-FFF2-40B4-BE49-F238E27FC236}">
                <a16:creationId xmlns:a16="http://schemas.microsoft.com/office/drawing/2014/main" id="{D68EFDF9-5AD8-0842-B11A-25593F1E8184}"/>
              </a:ext>
            </a:extLst>
          </p:cNvPr>
          <p:cNvSpPr txBox="1">
            <a:spLocks/>
          </p:cNvSpPr>
          <p:nvPr/>
        </p:nvSpPr>
        <p:spPr>
          <a:xfrm>
            <a:off x="7084576" y="3630630"/>
            <a:ext cx="5104207" cy="1292020"/>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53" dirty="0">
                <a:solidFill>
                  <a:srgbClr val="396559"/>
                </a:solidFill>
                <a:latin typeface="Montserrat SemiBold" pitchFamily="2" charset="77"/>
              </a:rPr>
              <a:t>SANTA ELENA</a:t>
            </a:r>
          </a:p>
          <a:p>
            <a:pPr marL="9525">
              <a:spcBef>
                <a:spcPts val="75"/>
              </a:spcBef>
            </a:pPr>
            <a:r>
              <a:rPr lang="es-MX" sz="1600" b="1" spc="153" dirty="0">
                <a:solidFill>
                  <a:srgbClr val="840001"/>
                </a:solidFill>
                <a:latin typeface="Montserrat Light" pitchFamily="2" charset="77"/>
              </a:rPr>
              <a:t>PARCIALMENTE</a:t>
            </a:r>
          </a:p>
          <a:p>
            <a:pPr marL="9525">
              <a:spcBef>
                <a:spcPts val="75"/>
              </a:spcBef>
            </a:pPr>
            <a:r>
              <a:rPr lang="es-MX" sz="1600" b="1" spc="153" dirty="0">
                <a:solidFill>
                  <a:srgbClr val="840001"/>
                </a:solidFill>
                <a:latin typeface="Montserrat Light" pitchFamily="2" charset="77"/>
              </a:rPr>
              <a:t>LIBERADO </a:t>
            </a:r>
          </a:p>
          <a:p>
            <a:pPr marL="9525">
              <a:spcBef>
                <a:spcPts val="75"/>
              </a:spcBef>
            </a:pPr>
            <a:r>
              <a:rPr lang="es-MX" sz="1600" b="1" spc="153" dirty="0">
                <a:solidFill>
                  <a:srgbClr val="840001"/>
                </a:solidFill>
                <a:latin typeface="Montserrat Light" pitchFamily="2" charset="77"/>
              </a:rPr>
              <a:t>POR LIBERAR </a:t>
            </a:r>
          </a:p>
          <a:p>
            <a:pPr marL="9525">
              <a:spcBef>
                <a:spcPts val="75"/>
              </a:spcBef>
            </a:pPr>
            <a:r>
              <a:rPr lang="es-MX" sz="1600" b="1" spc="153" dirty="0">
                <a:solidFill>
                  <a:srgbClr val="840001"/>
                </a:solidFill>
                <a:latin typeface="Montserrat Light" pitchFamily="2" charset="77"/>
              </a:rPr>
              <a:t>5.857 KM </a:t>
            </a:r>
            <a:endParaRPr lang="es-MX" sz="1600" b="1" spc="188" dirty="0">
              <a:solidFill>
                <a:srgbClr val="840001"/>
              </a:solidFill>
              <a:latin typeface="Montserrat Light" pitchFamily="2" charset="77"/>
            </a:endParaRPr>
          </a:p>
        </p:txBody>
      </p:sp>
      <p:sp>
        <p:nvSpPr>
          <p:cNvPr id="33" name="object 3">
            <a:extLst>
              <a:ext uri="{FF2B5EF4-FFF2-40B4-BE49-F238E27FC236}">
                <a16:creationId xmlns:a16="http://schemas.microsoft.com/office/drawing/2014/main" id="{421FBF6F-A8C7-DE43-9FE6-F66971480F12}"/>
              </a:ext>
            </a:extLst>
          </p:cNvPr>
          <p:cNvSpPr txBox="1">
            <a:spLocks/>
          </p:cNvSpPr>
          <p:nvPr/>
        </p:nvSpPr>
        <p:spPr>
          <a:xfrm>
            <a:off x="7087793" y="5278317"/>
            <a:ext cx="5104207" cy="51488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53" dirty="0">
                <a:solidFill>
                  <a:srgbClr val="396559"/>
                </a:solidFill>
                <a:latin typeface="Montserrat SemiBold" pitchFamily="2" charset="77"/>
              </a:rPr>
              <a:t>CHETUMAL</a:t>
            </a:r>
          </a:p>
          <a:p>
            <a:pPr marL="9525">
              <a:spcBef>
                <a:spcPts val="75"/>
              </a:spcBef>
            </a:pPr>
            <a:r>
              <a:rPr lang="es-MX" sz="1600" b="1" spc="153" dirty="0">
                <a:solidFill>
                  <a:srgbClr val="840001"/>
                </a:solidFill>
                <a:latin typeface="Montserrat Light" pitchFamily="2" charset="77"/>
              </a:rPr>
              <a:t>NO LIBERADO</a:t>
            </a:r>
            <a:endParaRPr lang="es-MX" sz="1600" b="1" spc="188" dirty="0">
              <a:solidFill>
                <a:srgbClr val="840001"/>
              </a:solidFill>
              <a:latin typeface="Montserrat Light" pitchFamily="2" charset="77"/>
            </a:endParaRPr>
          </a:p>
        </p:txBody>
      </p:sp>
      <p:sp>
        <p:nvSpPr>
          <p:cNvPr id="35" name="object 3">
            <a:extLst>
              <a:ext uri="{FF2B5EF4-FFF2-40B4-BE49-F238E27FC236}">
                <a16:creationId xmlns:a16="http://schemas.microsoft.com/office/drawing/2014/main" id="{E1A4DBC1-0FB2-B646-BC6B-C4A4122FEA8F}"/>
              </a:ext>
            </a:extLst>
          </p:cNvPr>
          <p:cNvSpPr txBox="1">
            <a:spLocks/>
          </p:cNvSpPr>
          <p:nvPr/>
        </p:nvSpPr>
        <p:spPr>
          <a:xfrm>
            <a:off x="7087793" y="5914371"/>
            <a:ext cx="5104207" cy="51488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53" dirty="0">
                <a:solidFill>
                  <a:srgbClr val="396559"/>
                </a:solidFill>
                <a:latin typeface="Montserrat SemiBold" pitchFamily="2" charset="77"/>
              </a:rPr>
              <a:t>JUAN SARABIA </a:t>
            </a:r>
          </a:p>
          <a:p>
            <a:pPr marL="9525">
              <a:spcBef>
                <a:spcPts val="75"/>
              </a:spcBef>
            </a:pPr>
            <a:r>
              <a:rPr lang="es-MX" sz="1600" b="1" spc="153" dirty="0">
                <a:solidFill>
                  <a:srgbClr val="840001"/>
                </a:solidFill>
                <a:latin typeface="Montserrat Light" pitchFamily="2" charset="77"/>
              </a:rPr>
              <a:t>NO LIBERADO</a:t>
            </a:r>
            <a:endParaRPr lang="es-MX" sz="1600" b="1" spc="188" dirty="0">
              <a:solidFill>
                <a:srgbClr val="840001"/>
              </a:solidFill>
              <a:latin typeface="Montserrat Light" pitchFamily="2" charset="77"/>
            </a:endParaRPr>
          </a:p>
        </p:txBody>
      </p:sp>
      <p:pic>
        <p:nvPicPr>
          <p:cNvPr id="36" name="Imagen 35">
            <a:extLst>
              <a:ext uri="{FF2B5EF4-FFF2-40B4-BE49-F238E27FC236}">
                <a16:creationId xmlns:a16="http://schemas.microsoft.com/office/drawing/2014/main" id="{F2393BF4-1243-9044-925E-4485CCE65E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03393" y="3295247"/>
            <a:ext cx="840325" cy="840325"/>
          </a:xfrm>
          <a:prstGeom prst="rect">
            <a:avLst/>
          </a:prstGeom>
        </p:spPr>
      </p:pic>
      <p:sp>
        <p:nvSpPr>
          <p:cNvPr id="37" name="object 3">
            <a:extLst>
              <a:ext uri="{FF2B5EF4-FFF2-40B4-BE49-F238E27FC236}">
                <a16:creationId xmlns:a16="http://schemas.microsoft.com/office/drawing/2014/main" id="{7ADD4766-4375-7949-8E68-342261198825}"/>
              </a:ext>
            </a:extLst>
          </p:cNvPr>
          <p:cNvSpPr txBox="1">
            <a:spLocks/>
          </p:cNvSpPr>
          <p:nvPr/>
        </p:nvSpPr>
        <p:spPr>
          <a:xfrm>
            <a:off x="10530902" y="3680700"/>
            <a:ext cx="1493842" cy="25583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53" dirty="0">
                <a:solidFill>
                  <a:srgbClr val="840001"/>
                </a:solidFill>
                <a:latin typeface="Montserrat Light" pitchFamily="2" charset="77"/>
              </a:rPr>
              <a:t>PAGADO   </a:t>
            </a:r>
            <a:endParaRPr lang="es-MX" sz="1600" b="1" spc="188" dirty="0">
              <a:solidFill>
                <a:srgbClr val="840001"/>
              </a:solidFill>
              <a:latin typeface="Montserrat Light" pitchFamily="2" charset="77"/>
            </a:endParaRPr>
          </a:p>
        </p:txBody>
      </p:sp>
      <p:pic>
        <p:nvPicPr>
          <p:cNvPr id="41" name="Imagen 40">
            <a:extLst>
              <a:ext uri="{FF2B5EF4-FFF2-40B4-BE49-F238E27FC236}">
                <a16:creationId xmlns:a16="http://schemas.microsoft.com/office/drawing/2014/main" id="{42ED14BD-700A-6746-8705-036FFCF890B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99397" y="5295317"/>
            <a:ext cx="840325" cy="840325"/>
          </a:xfrm>
          <a:prstGeom prst="rect">
            <a:avLst/>
          </a:prstGeom>
        </p:spPr>
      </p:pic>
      <p:sp>
        <p:nvSpPr>
          <p:cNvPr id="46" name="object 3">
            <a:extLst>
              <a:ext uri="{FF2B5EF4-FFF2-40B4-BE49-F238E27FC236}">
                <a16:creationId xmlns:a16="http://schemas.microsoft.com/office/drawing/2014/main" id="{7009AFFF-DE27-7046-B7D8-43D1E40DF3CD}"/>
              </a:ext>
            </a:extLst>
          </p:cNvPr>
          <p:cNvSpPr txBox="1">
            <a:spLocks/>
          </p:cNvSpPr>
          <p:nvPr/>
        </p:nvSpPr>
        <p:spPr>
          <a:xfrm>
            <a:off x="10543649" y="5555047"/>
            <a:ext cx="1493842" cy="51488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53" dirty="0">
                <a:solidFill>
                  <a:srgbClr val="840001"/>
                </a:solidFill>
                <a:latin typeface="Montserrat Light" pitchFamily="2" charset="77"/>
              </a:rPr>
              <a:t>NO</a:t>
            </a:r>
          </a:p>
          <a:p>
            <a:pPr marL="9525">
              <a:spcBef>
                <a:spcPts val="75"/>
              </a:spcBef>
            </a:pPr>
            <a:r>
              <a:rPr lang="es-MX" sz="1600" b="1" spc="153" dirty="0">
                <a:solidFill>
                  <a:srgbClr val="840001"/>
                </a:solidFill>
                <a:latin typeface="Montserrat Light" pitchFamily="2" charset="77"/>
              </a:rPr>
              <a:t>PAGADO   </a:t>
            </a:r>
            <a:endParaRPr lang="es-MX" sz="1600" b="1" spc="188" dirty="0">
              <a:solidFill>
                <a:srgbClr val="840001"/>
              </a:solidFill>
              <a:latin typeface="Montserrat Light" pitchFamily="2" charset="77"/>
            </a:endParaRPr>
          </a:p>
        </p:txBody>
      </p:sp>
      <p:pic>
        <p:nvPicPr>
          <p:cNvPr id="49" name="Imagen 48">
            <a:extLst>
              <a:ext uri="{FF2B5EF4-FFF2-40B4-BE49-F238E27FC236}">
                <a16:creationId xmlns:a16="http://schemas.microsoft.com/office/drawing/2014/main" id="{86635F74-3A16-0543-A04D-2824D379AD2C}"/>
              </a:ext>
            </a:extLst>
          </p:cNvPr>
          <p:cNvPicPr>
            <a:picLocks noChangeAspect="1"/>
          </p:cNvPicPr>
          <p:nvPr/>
        </p:nvPicPr>
        <p:blipFill>
          <a:blip r:embed="rId7">
            <a:lum bright="70000" contrast="-70000"/>
          </a:blip>
          <a:stretch>
            <a:fillRect/>
          </a:stretch>
        </p:blipFill>
        <p:spPr>
          <a:xfrm>
            <a:off x="10557946" y="870256"/>
            <a:ext cx="1407348" cy="5277556"/>
          </a:xfrm>
          <a:prstGeom prst="rect">
            <a:avLst/>
          </a:prstGeom>
        </p:spPr>
      </p:pic>
      <p:sp>
        <p:nvSpPr>
          <p:cNvPr id="45" name="object 3">
            <a:extLst>
              <a:ext uri="{FF2B5EF4-FFF2-40B4-BE49-F238E27FC236}">
                <a16:creationId xmlns:a16="http://schemas.microsoft.com/office/drawing/2014/main" id="{BD052DF0-3F9B-784D-83A2-B49534528E46}"/>
              </a:ext>
            </a:extLst>
          </p:cNvPr>
          <p:cNvSpPr txBox="1">
            <a:spLocks/>
          </p:cNvSpPr>
          <p:nvPr/>
        </p:nvSpPr>
        <p:spPr>
          <a:xfrm>
            <a:off x="3668285" y="528651"/>
            <a:ext cx="5300873"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53" dirty="0">
                <a:latin typeface="Montserrat Light" pitchFamily="2" charset="77"/>
              </a:rPr>
              <a:t>SITUACIÓN DE EJIDOS POR FRENTES  </a:t>
            </a:r>
            <a:endParaRPr lang="es-MX" sz="1400" b="1" spc="188" dirty="0">
              <a:latin typeface="Montserrat Light" pitchFamily="2" charset="77"/>
            </a:endParaRPr>
          </a:p>
        </p:txBody>
      </p:sp>
      <p:pic>
        <p:nvPicPr>
          <p:cNvPr id="50" name="Imagen 49">
            <a:extLst>
              <a:ext uri="{FF2B5EF4-FFF2-40B4-BE49-F238E27FC236}">
                <a16:creationId xmlns:a16="http://schemas.microsoft.com/office/drawing/2014/main" id="{09D8864B-8736-C04D-8E8C-BF7E068DAAD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120" b="47526" l="8667" r="75200"/>
                    </a14:imgEffect>
                  </a14:imgLayer>
                </a14:imgProps>
              </a:ext>
            </a:extLst>
          </a:blip>
          <a:srcRect l="10141" t="10141" r="24725" b="52488"/>
          <a:stretch/>
        </p:blipFill>
        <p:spPr>
          <a:xfrm>
            <a:off x="2823181" y="5614997"/>
            <a:ext cx="959307" cy="978986"/>
          </a:xfrm>
          <a:prstGeom prst="rect">
            <a:avLst/>
          </a:prstGeom>
        </p:spPr>
      </p:pic>
      <p:pic>
        <p:nvPicPr>
          <p:cNvPr id="51" name="Imagen 50">
            <a:extLst>
              <a:ext uri="{FF2B5EF4-FFF2-40B4-BE49-F238E27FC236}">
                <a16:creationId xmlns:a16="http://schemas.microsoft.com/office/drawing/2014/main" id="{8651A300-6078-4D43-96E0-3B98200E8BF9}"/>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501754" y="2081043"/>
            <a:ext cx="1747306" cy="1209735"/>
          </a:xfrm>
          <a:prstGeom prst="rect">
            <a:avLst/>
          </a:prstGeom>
        </p:spPr>
      </p:pic>
      <p:sp>
        <p:nvSpPr>
          <p:cNvPr id="52" name="object 3">
            <a:extLst>
              <a:ext uri="{FF2B5EF4-FFF2-40B4-BE49-F238E27FC236}">
                <a16:creationId xmlns:a16="http://schemas.microsoft.com/office/drawing/2014/main" id="{111C5A23-CD1B-E34E-B4E4-E0EF0D3A8E8B}"/>
              </a:ext>
            </a:extLst>
          </p:cNvPr>
          <p:cNvSpPr txBox="1">
            <a:spLocks/>
          </p:cNvSpPr>
          <p:nvPr/>
        </p:nvSpPr>
        <p:spPr>
          <a:xfrm>
            <a:off x="3288507" y="2943254"/>
            <a:ext cx="2910098" cy="58926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53" dirty="0">
                <a:latin typeface="Montserrat Light" pitchFamily="2" charset="77"/>
              </a:rPr>
              <a:t>KILOMETROS </a:t>
            </a:r>
          </a:p>
          <a:p>
            <a:pPr marL="9525" algn="ctr">
              <a:spcBef>
                <a:spcPts val="75"/>
              </a:spcBef>
            </a:pPr>
            <a:r>
              <a:rPr lang="es-MX" sz="1200" b="1" spc="153" dirty="0">
                <a:latin typeface="Montserrat Light" pitchFamily="2" charset="77"/>
              </a:rPr>
              <a:t>LIBERADOS </a:t>
            </a:r>
          </a:p>
          <a:p>
            <a:pPr marL="9525" algn="ctr">
              <a:spcBef>
                <a:spcPts val="75"/>
              </a:spcBef>
            </a:pPr>
            <a:r>
              <a:rPr lang="es-MX" sz="1200" b="1" spc="153" dirty="0">
                <a:latin typeface="Montserrat Light" pitchFamily="2" charset="77"/>
              </a:rPr>
              <a:t>(KM) </a:t>
            </a:r>
            <a:endParaRPr lang="es-MX" sz="1200" b="1" spc="188" dirty="0">
              <a:latin typeface="Montserrat Light" pitchFamily="2" charset="77"/>
            </a:endParaRPr>
          </a:p>
        </p:txBody>
      </p:sp>
      <p:sp>
        <p:nvSpPr>
          <p:cNvPr id="3" name="Cerrar llave 2">
            <a:extLst>
              <a:ext uri="{FF2B5EF4-FFF2-40B4-BE49-F238E27FC236}">
                <a16:creationId xmlns:a16="http://schemas.microsoft.com/office/drawing/2014/main" id="{2E757427-E219-0448-9AB7-3614D198CEFD}"/>
              </a:ext>
            </a:extLst>
          </p:cNvPr>
          <p:cNvSpPr/>
          <p:nvPr/>
        </p:nvSpPr>
        <p:spPr>
          <a:xfrm>
            <a:off x="9013996" y="2855073"/>
            <a:ext cx="422030" cy="2105453"/>
          </a:xfrm>
          <a:prstGeom prst="rightBrace">
            <a:avLst/>
          </a:prstGeom>
          <a:ln w="28575">
            <a:solidFill>
              <a:srgbClr val="20534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7" name="Cerrar llave 6">
            <a:extLst>
              <a:ext uri="{FF2B5EF4-FFF2-40B4-BE49-F238E27FC236}">
                <a16:creationId xmlns:a16="http://schemas.microsoft.com/office/drawing/2014/main" id="{B4EF5C85-DF22-684B-AE52-6FB98F87C2EC}"/>
              </a:ext>
            </a:extLst>
          </p:cNvPr>
          <p:cNvSpPr/>
          <p:nvPr/>
        </p:nvSpPr>
        <p:spPr>
          <a:xfrm>
            <a:off x="9130192" y="5157148"/>
            <a:ext cx="239293" cy="1393277"/>
          </a:xfrm>
          <a:prstGeom prst="rightBrace">
            <a:avLst/>
          </a:prstGeom>
          <a:ln w="28575">
            <a:solidFill>
              <a:srgbClr val="20534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29" name="object 3">
            <a:extLst>
              <a:ext uri="{FF2B5EF4-FFF2-40B4-BE49-F238E27FC236}">
                <a16:creationId xmlns:a16="http://schemas.microsoft.com/office/drawing/2014/main" id="{C263CC27-8BB4-A146-85D9-502D977E13B0}"/>
              </a:ext>
            </a:extLst>
          </p:cNvPr>
          <p:cNvSpPr txBox="1">
            <a:spLocks/>
          </p:cNvSpPr>
          <p:nvPr/>
        </p:nvSpPr>
        <p:spPr>
          <a:xfrm>
            <a:off x="8634302" y="537275"/>
            <a:ext cx="2910098" cy="39177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53" dirty="0">
                <a:latin typeface="Montserrat Light" pitchFamily="2" charset="77"/>
              </a:rPr>
              <a:t>KILOMETROS </a:t>
            </a:r>
          </a:p>
          <a:p>
            <a:pPr marL="9525" algn="ctr">
              <a:spcBef>
                <a:spcPts val="75"/>
              </a:spcBef>
            </a:pPr>
            <a:r>
              <a:rPr lang="es-MX" sz="1200" b="1" spc="153" dirty="0">
                <a:latin typeface="Montserrat Light" pitchFamily="2" charset="77"/>
              </a:rPr>
              <a:t>QUE COMPONEN EL FRENTE </a:t>
            </a:r>
            <a:endParaRPr lang="es-MX" sz="1200" b="1" spc="188" dirty="0">
              <a:latin typeface="Montserrat Light" pitchFamily="2" charset="77"/>
            </a:endParaRPr>
          </a:p>
        </p:txBody>
      </p:sp>
      <p:sp>
        <p:nvSpPr>
          <p:cNvPr id="30" name="object 3">
            <a:extLst>
              <a:ext uri="{FF2B5EF4-FFF2-40B4-BE49-F238E27FC236}">
                <a16:creationId xmlns:a16="http://schemas.microsoft.com/office/drawing/2014/main" id="{72A1F95B-79D0-B346-9887-C5524EC9E2CE}"/>
              </a:ext>
            </a:extLst>
          </p:cNvPr>
          <p:cNvSpPr txBox="1">
            <a:spLocks/>
          </p:cNvSpPr>
          <p:nvPr/>
        </p:nvSpPr>
        <p:spPr>
          <a:xfrm>
            <a:off x="8718439" y="1094069"/>
            <a:ext cx="2910098"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000" b="1" spc="153" dirty="0">
                <a:solidFill>
                  <a:srgbClr val="396559"/>
                </a:solidFill>
                <a:latin typeface="Montserrat" pitchFamily="2" charset="77"/>
              </a:rPr>
              <a:t>39.65 KM</a:t>
            </a:r>
            <a:r>
              <a:rPr lang="es-MX" sz="2000" b="1" spc="153" dirty="0">
                <a:solidFill>
                  <a:srgbClr val="396559"/>
                </a:solidFill>
                <a:latin typeface="Montserrat Light" pitchFamily="2" charset="77"/>
              </a:rPr>
              <a:t> </a:t>
            </a:r>
            <a:endParaRPr lang="es-MX" sz="2000" b="1" spc="188" dirty="0">
              <a:solidFill>
                <a:srgbClr val="396559"/>
              </a:solidFill>
              <a:latin typeface="Montserrat Light" pitchFamily="2" charset="77"/>
            </a:endParaRPr>
          </a:p>
        </p:txBody>
      </p:sp>
      <p:sp>
        <p:nvSpPr>
          <p:cNvPr id="32" name="Rectángulo 31">
            <a:extLst>
              <a:ext uri="{FF2B5EF4-FFF2-40B4-BE49-F238E27FC236}">
                <a16:creationId xmlns:a16="http://schemas.microsoft.com/office/drawing/2014/main" id="{2340F6A4-9868-CE4F-9C5A-9747B09F0638}"/>
              </a:ext>
            </a:extLst>
          </p:cNvPr>
          <p:cNvSpPr/>
          <p:nvPr/>
        </p:nvSpPr>
        <p:spPr>
          <a:xfrm>
            <a:off x="8701173" y="372312"/>
            <a:ext cx="2836772" cy="1091373"/>
          </a:xfrm>
          <a:prstGeom prst="rect">
            <a:avLst/>
          </a:prstGeom>
          <a:solidFill>
            <a:srgbClr val="C4C4A3">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7" name="object 3">
            <a:extLst>
              <a:ext uri="{FF2B5EF4-FFF2-40B4-BE49-F238E27FC236}">
                <a16:creationId xmlns:a16="http://schemas.microsoft.com/office/drawing/2014/main" id="{E736051B-358F-894F-9697-272271639307}"/>
              </a:ext>
            </a:extLst>
          </p:cNvPr>
          <p:cNvSpPr txBox="1">
            <a:spLocks/>
          </p:cNvSpPr>
          <p:nvPr/>
        </p:nvSpPr>
        <p:spPr>
          <a:xfrm>
            <a:off x="1856012" y="1955061"/>
            <a:ext cx="7314621" cy="25583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53" dirty="0">
                <a:solidFill>
                  <a:srgbClr val="396559"/>
                </a:solidFill>
                <a:latin typeface="Montserrat Light" pitchFamily="2" charset="77"/>
              </a:rPr>
              <a:t>BACALAR - SANTA ELENA - CHETUMAL - JUAN SARABIA </a:t>
            </a:r>
            <a:endParaRPr lang="es-MX" sz="1600" b="1" spc="188" dirty="0">
              <a:solidFill>
                <a:srgbClr val="396559"/>
              </a:solidFill>
              <a:latin typeface="Montserrat Light" pitchFamily="2" charset="77"/>
            </a:endParaRPr>
          </a:p>
        </p:txBody>
      </p:sp>
      <p:sp>
        <p:nvSpPr>
          <p:cNvPr id="44" name="object 3">
            <a:extLst>
              <a:ext uri="{FF2B5EF4-FFF2-40B4-BE49-F238E27FC236}">
                <a16:creationId xmlns:a16="http://schemas.microsoft.com/office/drawing/2014/main" id="{E4A38277-7002-A642-9BCC-29975C51745B}"/>
              </a:ext>
            </a:extLst>
          </p:cNvPr>
          <p:cNvSpPr txBox="1">
            <a:spLocks/>
          </p:cNvSpPr>
          <p:nvPr/>
        </p:nvSpPr>
        <p:spPr>
          <a:xfrm>
            <a:off x="2906327" y="1516769"/>
            <a:ext cx="4578978" cy="44050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800" b="1" spc="153" dirty="0">
                <a:solidFill>
                  <a:srgbClr val="396559"/>
                </a:solidFill>
                <a:latin typeface="Montserrat" pitchFamily="2" charset="77"/>
              </a:rPr>
              <a:t>TRAMO 6 </a:t>
            </a:r>
            <a:r>
              <a:rPr lang="es-MX" sz="2800" b="1" spc="153" dirty="0">
                <a:solidFill>
                  <a:srgbClr val="396559"/>
                </a:solidFill>
                <a:latin typeface="Montserrat SemiBold" pitchFamily="2" charset="77"/>
              </a:rPr>
              <a:t>FRENTE 7 </a:t>
            </a:r>
            <a:endParaRPr lang="es-MX" sz="2800" b="1" spc="188" dirty="0">
              <a:solidFill>
                <a:srgbClr val="396559"/>
              </a:solidFill>
              <a:latin typeface="Montserrat SemiBold" pitchFamily="2" charset="77"/>
            </a:endParaRPr>
          </a:p>
        </p:txBody>
      </p:sp>
    </p:spTree>
    <p:extLst>
      <p:ext uri="{BB962C8B-B14F-4D97-AF65-F5344CB8AC3E}">
        <p14:creationId xmlns:p14="http://schemas.microsoft.com/office/powerpoint/2010/main" val="97016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375BF881-5E02-D349-9EAA-E8518F5F5066}"/>
              </a:ext>
            </a:extLst>
          </p:cNvPr>
          <p:cNvPicPr>
            <a:picLocks noChangeAspect="1"/>
          </p:cNvPicPr>
          <p:nvPr/>
        </p:nvPicPr>
        <p:blipFill>
          <a:blip r:embed="rId2"/>
          <a:stretch>
            <a:fillRect/>
          </a:stretch>
        </p:blipFill>
        <p:spPr>
          <a:xfrm>
            <a:off x="-1" y="0"/>
            <a:ext cx="10776857" cy="6858000"/>
          </a:xfrm>
          <a:prstGeom prst="rect">
            <a:avLst/>
          </a:prstGeom>
        </p:spPr>
      </p:pic>
      <p:pic>
        <p:nvPicPr>
          <p:cNvPr id="3" name="Imagen 2">
            <a:extLst>
              <a:ext uri="{FF2B5EF4-FFF2-40B4-BE49-F238E27FC236}">
                <a16:creationId xmlns:a16="http://schemas.microsoft.com/office/drawing/2014/main" id="{3E427F38-98E9-4445-885B-9E408D359584}"/>
              </a:ext>
            </a:extLst>
          </p:cNvPr>
          <p:cNvPicPr>
            <a:picLocks noChangeAspect="1"/>
          </p:cNvPicPr>
          <p:nvPr/>
        </p:nvPicPr>
        <p:blipFill>
          <a:blip r:embed="rId3">
            <a:lum contrast="40000"/>
          </a:blip>
          <a:stretch>
            <a:fillRect/>
          </a:stretch>
        </p:blipFill>
        <p:spPr>
          <a:xfrm>
            <a:off x="10006853" y="0"/>
            <a:ext cx="2185147" cy="6858000"/>
          </a:xfrm>
          <a:prstGeom prst="rect">
            <a:avLst/>
          </a:prstGeom>
        </p:spPr>
      </p:pic>
      <p:sp>
        <p:nvSpPr>
          <p:cNvPr id="6" name="Rectángulo 5">
            <a:extLst>
              <a:ext uri="{FF2B5EF4-FFF2-40B4-BE49-F238E27FC236}">
                <a16:creationId xmlns:a16="http://schemas.microsoft.com/office/drawing/2014/main" id="{F1D606A6-8AFC-0D47-8328-5DE597628421}"/>
              </a:ext>
            </a:extLst>
          </p:cNvPr>
          <p:cNvSpPr/>
          <p:nvPr/>
        </p:nvSpPr>
        <p:spPr>
          <a:xfrm>
            <a:off x="6463766" y="3989134"/>
            <a:ext cx="3082895" cy="1200329"/>
          </a:xfrm>
          <a:prstGeom prst="rect">
            <a:avLst/>
          </a:prstGeom>
          <a:noFill/>
        </p:spPr>
        <p:txBody>
          <a:bodyPr wrap="none" lIns="91440" tIns="45720" rIns="91440" bIns="45720">
            <a:spAutoFit/>
          </a:bodyPr>
          <a:lstStyle/>
          <a:p>
            <a:pPr algn="ctr"/>
            <a:r>
              <a:rPr lang="es-ES" sz="360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rPr>
              <a:t>Mapeo Vuelo</a:t>
            </a:r>
          </a:p>
          <a:p>
            <a:pPr algn="ctr"/>
            <a:r>
              <a:rPr lang="es-ES" sz="360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rPr>
              <a:t> </a:t>
            </a:r>
            <a:r>
              <a:rPr lang="es-ES" sz="3600" dirty="0" err="1">
                <a:ln w="0"/>
                <a:solidFill>
                  <a:srgbClr val="1C3014"/>
                </a:solidFill>
                <a:effectLst>
                  <a:outerShdw blurRad="38100" dist="19050" dir="2700000" algn="tl" rotWithShape="0">
                    <a:schemeClr val="dk1">
                      <a:alpha val="40000"/>
                    </a:schemeClr>
                  </a:outerShdw>
                </a:effectLst>
                <a:latin typeface="Euclid Flex Light" panose="020B0300030000000000" pitchFamily="34" charset="77"/>
              </a:rPr>
              <a:t>LíDAR</a:t>
            </a:r>
            <a:r>
              <a:rPr lang="es-ES" sz="360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rPr>
              <a:t> .</a:t>
            </a:r>
            <a:r>
              <a:rPr lang="es-ES" sz="3600" cap="none" spc="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rPr>
              <a:t> </a:t>
            </a:r>
          </a:p>
        </p:txBody>
      </p:sp>
      <p:sp>
        <p:nvSpPr>
          <p:cNvPr id="7" name="Rectángulo 6">
            <a:extLst>
              <a:ext uri="{FF2B5EF4-FFF2-40B4-BE49-F238E27FC236}">
                <a16:creationId xmlns:a16="http://schemas.microsoft.com/office/drawing/2014/main" id="{5D1C5237-7017-B548-A154-E95EFA0A5660}"/>
              </a:ext>
            </a:extLst>
          </p:cNvPr>
          <p:cNvSpPr/>
          <p:nvPr/>
        </p:nvSpPr>
        <p:spPr>
          <a:xfrm>
            <a:off x="7472598" y="2419474"/>
            <a:ext cx="915635" cy="1569660"/>
          </a:xfrm>
          <a:prstGeom prst="rect">
            <a:avLst/>
          </a:prstGeom>
          <a:noFill/>
        </p:spPr>
        <p:txBody>
          <a:bodyPr wrap="square" lIns="91440" tIns="45720" rIns="91440" bIns="45720">
            <a:spAutoFit/>
          </a:bodyPr>
          <a:lstStyle/>
          <a:p>
            <a:pPr algn="ctr"/>
            <a:r>
              <a:rPr lang="es-ES" sz="9600" b="1" dirty="0">
                <a:ln w="0"/>
                <a:solidFill>
                  <a:srgbClr val="C2964D"/>
                </a:solidFill>
                <a:effectLst>
                  <a:outerShdw blurRad="38100" dist="19050" dir="2700000" algn="tl" rotWithShape="0">
                    <a:schemeClr val="dk1">
                      <a:alpha val="40000"/>
                    </a:schemeClr>
                  </a:outerShdw>
                </a:effectLst>
                <a:latin typeface="Helvetica" pitchFamily="2" charset="0"/>
              </a:rPr>
              <a:t>2</a:t>
            </a:r>
            <a:endParaRPr lang="es-ES" sz="9600" b="1" cap="none" spc="0" dirty="0">
              <a:ln w="0"/>
              <a:solidFill>
                <a:srgbClr val="C2964D"/>
              </a:solidFill>
              <a:effectLst>
                <a:outerShdw blurRad="38100" dist="19050" dir="2700000" algn="tl" rotWithShape="0">
                  <a:schemeClr val="dk1">
                    <a:alpha val="40000"/>
                  </a:schemeClr>
                </a:outerShdw>
              </a:effectLst>
              <a:latin typeface="Helvetica" pitchFamily="2" charset="0"/>
            </a:endParaRPr>
          </a:p>
        </p:txBody>
      </p:sp>
      <p:sp>
        <p:nvSpPr>
          <p:cNvPr id="10" name="Rectángulo 9">
            <a:extLst>
              <a:ext uri="{FF2B5EF4-FFF2-40B4-BE49-F238E27FC236}">
                <a16:creationId xmlns:a16="http://schemas.microsoft.com/office/drawing/2014/main" id="{CB780571-E6FD-9A46-8120-940011FF3819}"/>
              </a:ext>
            </a:extLst>
          </p:cNvPr>
          <p:cNvSpPr/>
          <p:nvPr/>
        </p:nvSpPr>
        <p:spPr>
          <a:xfrm>
            <a:off x="7704135" y="5347167"/>
            <a:ext cx="1797287" cy="584775"/>
          </a:xfrm>
          <a:prstGeom prst="rect">
            <a:avLst/>
          </a:prstGeom>
          <a:noFill/>
        </p:spPr>
        <p:txBody>
          <a:bodyPr wrap="none" lIns="91440" tIns="45720" rIns="91440" bIns="45720">
            <a:spAutoFit/>
          </a:bodyPr>
          <a:lstStyle/>
          <a:p>
            <a:pPr algn="ctr"/>
            <a:r>
              <a:rPr lang="es-ES" sz="3200" b="1" cap="none" spc="0" dirty="0">
                <a:ln w="0"/>
                <a:solidFill>
                  <a:srgbClr val="C2964D"/>
                </a:solidFill>
                <a:effectLst>
                  <a:outerShdw blurRad="38100" dist="19050" dir="2700000" algn="tl" rotWithShape="0">
                    <a:schemeClr val="dk1">
                      <a:alpha val="40000"/>
                    </a:schemeClr>
                  </a:outerShdw>
                </a:effectLst>
                <a:latin typeface="Euclid Flex" panose="020B0500030000000000" pitchFamily="34" charset="77"/>
              </a:rPr>
              <a:t>Tramo 6</a:t>
            </a:r>
          </a:p>
        </p:txBody>
      </p:sp>
      <p:pic>
        <p:nvPicPr>
          <p:cNvPr id="16" name="Imagen 15">
            <a:extLst>
              <a:ext uri="{FF2B5EF4-FFF2-40B4-BE49-F238E27FC236}">
                <a16:creationId xmlns:a16="http://schemas.microsoft.com/office/drawing/2014/main" id="{B1D8E7AE-63C9-B74B-9E4A-555F0AB69F3D}"/>
              </a:ext>
            </a:extLst>
          </p:cNvPr>
          <p:cNvPicPr/>
          <p:nvPr/>
        </p:nvPicPr>
        <p:blipFill>
          <a:blip r:embed="rId4" cstate="email">
            <a:extLst>
              <a:ext uri="{BEBA8EAE-BF5A-486C-A8C5-ECC9F3942E4B}">
                <a14:imgProps xmlns:a14="http://schemas.microsoft.com/office/drawing/2010/main">
                  <a14:imgLayer r:embed="rId5">
                    <a14:imgEffect>
                      <a14:backgroundRemoval t="4303" b="97769" l="341" r="99583"/>
                    </a14:imgEffect>
                  </a14:imgLayer>
                </a14:imgProps>
              </a:ext>
              <a:ext uri="{28A0092B-C50C-407E-A947-70E740481C1C}">
                <a14:useLocalDpi xmlns:a14="http://schemas.microsoft.com/office/drawing/2010/main"/>
              </a:ext>
            </a:extLst>
          </a:blip>
          <a:stretch>
            <a:fillRect/>
          </a:stretch>
        </p:blipFill>
        <p:spPr>
          <a:xfrm>
            <a:off x="1679410" y="2797320"/>
            <a:ext cx="3375550" cy="1604177"/>
          </a:xfrm>
          <a:prstGeom prst="rect">
            <a:avLst/>
          </a:prstGeom>
        </p:spPr>
      </p:pic>
      <p:sp>
        <p:nvSpPr>
          <p:cNvPr id="17" name="Rectángulo 16">
            <a:extLst>
              <a:ext uri="{FF2B5EF4-FFF2-40B4-BE49-F238E27FC236}">
                <a16:creationId xmlns:a16="http://schemas.microsoft.com/office/drawing/2014/main" id="{DA704262-A312-6046-9C28-033D0E84450B}"/>
              </a:ext>
            </a:extLst>
          </p:cNvPr>
          <p:cNvSpPr/>
          <p:nvPr/>
        </p:nvSpPr>
        <p:spPr>
          <a:xfrm>
            <a:off x="1244459" y="4481577"/>
            <a:ext cx="2361544" cy="707886"/>
          </a:xfrm>
          <a:prstGeom prst="rect">
            <a:avLst/>
          </a:prstGeom>
          <a:noFill/>
        </p:spPr>
        <p:txBody>
          <a:bodyPr wrap="none" lIns="91440" tIns="45720" rIns="91440" bIns="45720">
            <a:spAutoFit/>
          </a:bodyPr>
          <a:lstStyle/>
          <a:p>
            <a:pPr algn="ctr"/>
            <a:r>
              <a:rPr lang="es-ES" sz="1200" cap="none" spc="0" dirty="0">
                <a:ln w="0"/>
                <a:solidFill>
                  <a:schemeClr val="accent4">
                    <a:lumMod val="50000"/>
                  </a:schemeClr>
                </a:solidFill>
                <a:effectLst>
                  <a:outerShdw blurRad="38100" dist="19050" dir="2700000" algn="tl" rotWithShape="0">
                    <a:schemeClr val="dk1">
                      <a:alpha val="40000"/>
                    </a:schemeClr>
                  </a:outerShdw>
                </a:effectLst>
                <a:latin typeface="Arial Rounded MT Bold" panose="020F0704030504030204" pitchFamily="34" charset="77"/>
              </a:rPr>
              <a:t>2022</a:t>
            </a:r>
          </a:p>
          <a:p>
            <a:pPr algn="ctr"/>
            <a:r>
              <a:rPr lang="es-ES" sz="80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AÑO DE</a:t>
            </a:r>
          </a:p>
          <a:p>
            <a:pPr algn="ctr"/>
            <a:r>
              <a:rPr lang="es-ES" sz="1200" cap="none" spc="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RICARDO FLORES MAGÓN </a:t>
            </a:r>
          </a:p>
          <a:p>
            <a:pPr algn="ctr"/>
            <a:r>
              <a:rPr lang="es-ES" sz="80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PRECURSOR DE LA REVOLUCIÓN MEXICANA </a:t>
            </a:r>
            <a:endParaRPr lang="es-ES" sz="800" cap="none" spc="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endParaRPr>
          </a:p>
        </p:txBody>
      </p:sp>
      <p:pic>
        <p:nvPicPr>
          <p:cNvPr id="12" name="Imagen 11">
            <a:extLst>
              <a:ext uri="{FF2B5EF4-FFF2-40B4-BE49-F238E27FC236}">
                <a16:creationId xmlns:a16="http://schemas.microsoft.com/office/drawing/2014/main" id="{034A2CCA-9717-EE4A-928E-6CD0F744327A}"/>
              </a:ext>
            </a:extLst>
          </p:cNvPr>
          <p:cNvPicPr>
            <a:picLocks noChangeAspect="1"/>
          </p:cNvPicPr>
          <p:nvPr/>
        </p:nvPicPr>
        <p:blipFill>
          <a:blip r:embed="rId6">
            <a:lum bright="-40000" contrast="-40000"/>
            <a:extLst>
              <a:ext uri="{28A0092B-C50C-407E-A947-70E740481C1C}">
                <a14:useLocalDpi xmlns:a14="http://schemas.microsoft.com/office/drawing/2010/main"/>
              </a:ext>
            </a:extLst>
          </a:blip>
          <a:stretch>
            <a:fillRect/>
          </a:stretch>
        </p:blipFill>
        <p:spPr>
          <a:xfrm>
            <a:off x="358486" y="5842342"/>
            <a:ext cx="2229105" cy="610940"/>
          </a:xfrm>
          <a:prstGeom prst="rect">
            <a:avLst/>
          </a:prstGeom>
        </p:spPr>
      </p:pic>
      <p:pic>
        <p:nvPicPr>
          <p:cNvPr id="13" name="Imagen 12">
            <a:extLst>
              <a:ext uri="{FF2B5EF4-FFF2-40B4-BE49-F238E27FC236}">
                <a16:creationId xmlns:a16="http://schemas.microsoft.com/office/drawing/2014/main" id="{4F0AAA9F-A969-3941-BF94-294FF2524B0C}"/>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2745" b="97745" l="2930" r="97852"/>
                    </a14:imgEffect>
                  </a14:imgLayer>
                </a14:imgProps>
              </a:ext>
              <a:ext uri="{28A0092B-C50C-407E-A947-70E740481C1C}">
                <a14:useLocalDpi xmlns:a14="http://schemas.microsoft.com/office/drawing/2010/main"/>
              </a:ext>
            </a:extLst>
          </a:blip>
          <a:stretch>
            <a:fillRect/>
          </a:stretch>
        </p:blipFill>
        <p:spPr>
          <a:xfrm>
            <a:off x="2917448" y="5594181"/>
            <a:ext cx="1045153" cy="1041070"/>
          </a:xfrm>
          <a:prstGeom prst="rect">
            <a:avLst/>
          </a:prstGeom>
        </p:spPr>
      </p:pic>
      <p:cxnSp>
        <p:nvCxnSpPr>
          <p:cNvPr id="21" name="Conector recto 20">
            <a:extLst>
              <a:ext uri="{FF2B5EF4-FFF2-40B4-BE49-F238E27FC236}">
                <a16:creationId xmlns:a16="http://schemas.microsoft.com/office/drawing/2014/main" id="{B6CCBF06-6DD7-7741-A0F7-1320221EBC1B}"/>
              </a:ext>
            </a:extLst>
          </p:cNvPr>
          <p:cNvCxnSpPr>
            <a:cxnSpLocks/>
          </p:cNvCxnSpPr>
          <p:nvPr/>
        </p:nvCxnSpPr>
        <p:spPr>
          <a:xfrm>
            <a:off x="6476907" y="6011365"/>
            <a:ext cx="1129279" cy="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
        <p:nvSpPr>
          <p:cNvPr id="22" name="Elipse 21">
            <a:extLst>
              <a:ext uri="{FF2B5EF4-FFF2-40B4-BE49-F238E27FC236}">
                <a16:creationId xmlns:a16="http://schemas.microsoft.com/office/drawing/2014/main" id="{AA9BB3A9-0F76-8E4D-96D8-71335111A004}"/>
              </a:ext>
            </a:extLst>
          </p:cNvPr>
          <p:cNvSpPr/>
          <p:nvPr/>
        </p:nvSpPr>
        <p:spPr>
          <a:xfrm>
            <a:off x="6897332" y="5490617"/>
            <a:ext cx="288428" cy="29787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pic>
        <p:nvPicPr>
          <p:cNvPr id="18" name="Imagen 17">
            <a:extLst>
              <a:ext uri="{FF2B5EF4-FFF2-40B4-BE49-F238E27FC236}">
                <a16:creationId xmlns:a16="http://schemas.microsoft.com/office/drawing/2014/main" id="{E8271FDE-9B2A-5F4F-B9A0-9994FCD47E96}"/>
              </a:ext>
            </a:extLst>
          </p:cNvPr>
          <p:cNvPicPr>
            <a:picLocks noChangeAspect="1"/>
          </p:cNvPicPr>
          <p:nvPr/>
        </p:nvPicPr>
        <p:blipFill>
          <a:blip r:embed="rId9">
            <a:lum bright="70000" contrast="-70000"/>
          </a:blip>
          <a:stretch>
            <a:fillRect/>
          </a:stretch>
        </p:blipFill>
        <p:spPr>
          <a:xfrm>
            <a:off x="10557946" y="870256"/>
            <a:ext cx="1407348" cy="5277556"/>
          </a:xfrm>
          <a:prstGeom prst="rect">
            <a:avLst/>
          </a:prstGeom>
        </p:spPr>
      </p:pic>
    </p:spTree>
    <p:extLst>
      <p:ext uri="{BB962C8B-B14F-4D97-AF65-F5344CB8AC3E}">
        <p14:creationId xmlns:p14="http://schemas.microsoft.com/office/powerpoint/2010/main" val="425626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7AFF97D-9D51-F449-9DB6-240D1F7563CA}"/>
              </a:ext>
            </a:extLst>
          </p:cNvPr>
          <p:cNvPicPr>
            <a:picLocks noChangeAspect="1"/>
          </p:cNvPicPr>
          <p:nvPr/>
        </p:nvPicPr>
        <p:blipFill>
          <a:blip r:embed="rId2">
            <a:lum contrast="40000"/>
          </a:blip>
          <a:stretch>
            <a:fillRect/>
          </a:stretch>
        </p:blipFill>
        <p:spPr>
          <a:xfrm>
            <a:off x="10006853" y="0"/>
            <a:ext cx="2185147" cy="6858000"/>
          </a:xfrm>
          <a:prstGeom prst="rect">
            <a:avLst/>
          </a:prstGeom>
        </p:spPr>
      </p:pic>
      <p:pic>
        <p:nvPicPr>
          <p:cNvPr id="7" name="Imagen 6">
            <a:extLst>
              <a:ext uri="{FF2B5EF4-FFF2-40B4-BE49-F238E27FC236}">
                <a16:creationId xmlns:a16="http://schemas.microsoft.com/office/drawing/2014/main" id="{A7CDB83C-76E0-A94A-9827-959405E4FDDB}"/>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416985" y="5848573"/>
            <a:ext cx="2229105" cy="610940"/>
          </a:xfrm>
          <a:prstGeom prst="rect">
            <a:avLst/>
          </a:prstGeom>
        </p:spPr>
      </p:pic>
      <p:pic>
        <p:nvPicPr>
          <p:cNvPr id="8" name="Imagen 7">
            <a:extLst>
              <a:ext uri="{FF2B5EF4-FFF2-40B4-BE49-F238E27FC236}">
                <a16:creationId xmlns:a16="http://schemas.microsoft.com/office/drawing/2014/main" id="{0D3E2D55-073B-0A42-B384-E43088E2C7F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0224" y="4600699"/>
            <a:ext cx="9486894" cy="939639"/>
          </a:xfrm>
          <a:prstGeom prst="rect">
            <a:avLst/>
          </a:prstGeom>
        </p:spPr>
      </p:pic>
      <p:pic>
        <p:nvPicPr>
          <p:cNvPr id="11" name="Imagen 10">
            <a:extLst>
              <a:ext uri="{FF2B5EF4-FFF2-40B4-BE49-F238E27FC236}">
                <a16:creationId xmlns:a16="http://schemas.microsoft.com/office/drawing/2014/main" id="{A00F85F9-4991-3E43-A2A2-363E898C93D2}"/>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2745" b="97745" l="2930" r="97852"/>
                    </a14:imgEffect>
                  </a14:imgLayer>
                </a14:imgProps>
              </a:ext>
              <a:ext uri="{28A0092B-C50C-407E-A947-70E740481C1C}">
                <a14:useLocalDpi xmlns:a14="http://schemas.microsoft.com/office/drawing/2010/main"/>
              </a:ext>
            </a:extLst>
          </a:blip>
          <a:stretch>
            <a:fillRect/>
          </a:stretch>
        </p:blipFill>
        <p:spPr>
          <a:xfrm>
            <a:off x="2917448" y="5708485"/>
            <a:ext cx="1045153" cy="1041070"/>
          </a:xfrm>
          <a:prstGeom prst="rect">
            <a:avLst/>
          </a:prstGeom>
        </p:spPr>
      </p:pic>
      <p:graphicFrame>
        <p:nvGraphicFramePr>
          <p:cNvPr id="14" name="Tabla 3">
            <a:extLst>
              <a:ext uri="{FF2B5EF4-FFF2-40B4-BE49-F238E27FC236}">
                <a16:creationId xmlns:a16="http://schemas.microsoft.com/office/drawing/2014/main" id="{0CC28845-2550-A149-86B8-9462240DBFE9}"/>
              </a:ext>
            </a:extLst>
          </p:cNvPr>
          <p:cNvGraphicFramePr>
            <a:graphicFrameLocks noGrp="1"/>
          </p:cNvGraphicFramePr>
          <p:nvPr>
            <p:extLst>
              <p:ext uri="{D42A27DB-BD31-4B8C-83A1-F6EECF244321}">
                <p14:modId xmlns:p14="http://schemas.microsoft.com/office/powerpoint/2010/main" val="1434790806"/>
              </p:ext>
            </p:extLst>
          </p:nvPr>
        </p:nvGraphicFramePr>
        <p:xfrm>
          <a:off x="380225" y="1097574"/>
          <a:ext cx="9486893" cy="3361899"/>
        </p:xfrm>
        <a:graphic>
          <a:graphicData uri="http://schemas.openxmlformats.org/drawingml/2006/table">
            <a:tbl>
              <a:tblPr firstRow="1" bandRow="1">
                <a:tableStyleId>{5940675A-B579-460E-94D1-54222C63F5DA}</a:tableStyleId>
              </a:tblPr>
              <a:tblGrid>
                <a:gridCol w="3509319">
                  <a:extLst>
                    <a:ext uri="{9D8B030D-6E8A-4147-A177-3AD203B41FA5}">
                      <a16:colId xmlns:a16="http://schemas.microsoft.com/office/drawing/2014/main" val="2695668851"/>
                    </a:ext>
                  </a:extLst>
                </a:gridCol>
                <a:gridCol w="1841157">
                  <a:extLst>
                    <a:ext uri="{9D8B030D-6E8A-4147-A177-3AD203B41FA5}">
                      <a16:colId xmlns:a16="http://schemas.microsoft.com/office/drawing/2014/main" val="4276910182"/>
                    </a:ext>
                  </a:extLst>
                </a:gridCol>
                <a:gridCol w="1890583">
                  <a:extLst>
                    <a:ext uri="{9D8B030D-6E8A-4147-A177-3AD203B41FA5}">
                      <a16:colId xmlns:a16="http://schemas.microsoft.com/office/drawing/2014/main" val="4287317515"/>
                    </a:ext>
                  </a:extLst>
                </a:gridCol>
                <a:gridCol w="2245834">
                  <a:extLst>
                    <a:ext uri="{9D8B030D-6E8A-4147-A177-3AD203B41FA5}">
                      <a16:colId xmlns:a16="http://schemas.microsoft.com/office/drawing/2014/main" val="2716943181"/>
                    </a:ext>
                  </a:extLst>
                </a:gridCol>
              </a:tblGrid>
              <a:tr h="462579">
                <a:tc>
                  <a:txBody>
                    <a:bodyPr/>
                    <a:lstStyle/>
                    <a:p>
                      <a:pPr algn="ctr"/>
                      <a:r>
                        <a:rPr lang="es-MX" sz="1400" b="0" i="0" dirty="0">
                          <a:solidFill>
                            <a:schemeClr val="bg1"/>
                          </a:solidFill>
                          <a:latin typeface="Montserrat Light" pitchFamily="2" charset="77"/>
                        </a:rPr>
                        <a:t>Zona</a:t>
                      </a:r>
                    </a:p>
                  </a:txBody>
                  <a:tcPr anchor="ctr">
                    <a:solidFill>
                      <a:srgbClr val="205340"/>
                    </a:solidFill>
                  </a:tcPr>
                </a:tc>
                <a:tc>
                  <a:txBody>
                    <a:bodyPr/>
                    <a:lstStyle/>
                    <a:p>
                      <a:pPr algn="ctr"/>
                      <a:r>
                        <a:rPr lang="es-MX" sz="1400" b="0" i="0" dirty="0">
                          <a:solidFill>
                            <a:schemeClr val="bg1"/>
                          </a:solidFill>
                          <a:latin typeface="Montserrat Light" pitchFamily="2" charset="77"/>
                        </a:rPr>
                        <a:t>Superficie (Ha)</a:t>
                      </a:r>
                    </a:p>
                  </a:txBody>
                  <a:tcPr anchor="ctr">
                    <a:solidFill>
                      <a:srgbClr val="205340"/>
                    </a:solidFill>
                  </a:tcPr>
                </a:tc>
                <a:tc>
                  <a:txBody>
                    <a:bodyPr/>
                    <a:lstStyle/>
                    <a:p>
                      <a:pPr algn="ctr"/>
                      <a:r>
                        <a:rPr lang="es-MX" sz="1400" b="0" i="0" dirty="0">
                          <a:solidFill>
                            <a:schemeClr val="bg1"/>
                          </a:solidFill>
                          <a:latin typeface="Montserrat Light" pitchFamily="2" charset="77"/>
                        </a:rPr>
                        <a:t>% procesad0 </a:t>
                      </a:r>
                    </a:p>
                    <a:p>
                      <a:pPr algn="ctr"/>
                      <a:r>
                        <a:rPr lang="es-MX" sz="1400" b="0" i="0" dirty="0">
                          <a:solidFill>
                            <a:schemeClr val="bg1"/>
                          </a:solidFill>
                          <a:latin typeface="Montserrat Light" pitchFamily="2" charset="77"/>
                        </a:rPr>
                        <a:t>(preliminar %)</a:t>
                      </a:r>
                    </a:p>
                  </a:txBody>
                  <a:tcPr anchor="ctr">
                    <a:solidFill>
                      <a:srgbClr val="205340"/>
                    </a:solidFill>
                  </a:tcPr>
                </a:tc>
                <a:tc>
                  <a:txBody>
                    <a:bodyPr/>
                    <a:lstStyle/>
                    <a:p>
                      <a:pPr algn="ctr"/>
                      <a:r>
                        <a:rPr lang="es-MX" sz="1400" b="0" i="0" dirty="0">
                          <a:solidFill>
                            <a:schemeClr val="bg1"/>
                          </a:solidFill>
                          <a:latin typeface="Montserrat Light" pitchFamily="2" charset="77"/>
                        </a:rPr>
                        <a:t>% procesado para DEM,DSM</a:t>
                      </a:r>
                    </a:p>
                  </a:txBody>
                  <a:tcPr anchor="ctr">
                    <a:solidFill>
                      <a:srgbClr val="205340"/>
                    </a:solidFill>
                  </a:tcPr>
                </a:tc>
                <a:extLst>
                  <a:ext uri="{0D108BD9-81ED-4DB2-BD59-A6C34878D82A}">
                    <a16:rowId xmlns:a16="http://schemas.microsoft.com/office/drawing/2014/main" val="1633417381"/>
                  </a:ext>
                </a:extLst>
              </a:tr>
              <a:tr h="272105">
                <a:tc>
                  <a:txBody>
                    <a:bodyPr/>
                    <a:lstStyle/>
                    <a:p>
                      <a:r>
                        <a:rPr lang="es-MX" sz="1400" b="0" i="0" dirty="0">
                          <a:latin typeface="Montserrat Light" pitchFamily="2" charset="77"/>
                        </a:rPr>
                        <a:t>Tramo 5 Norte</a:t>
                      </a:r>
                      <a:endParaRPr lang="es-MX" sz="1400" b="0" i="0" dirty="0">
                        <a:solidFill>
                          <a:schemeClr val="tx1"/>
                        </a:solidFill>
                        <a:latin typeface="Montserrat Light" pitchFamily="2" charset="77"/>
                      </a:endParaRP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s-MX" sz="1400" b="0" i="0" dirty="0">
                          <a:latin typeface="Montserrat Light" pitchFamily="2" charset="77"/>
                        </a:rPr>
                        <a:t>2,200</a:t>
                      </a:r>
                      <a:endParaRPr lang="es-MX" sz="1400" b="0" i="0" dirty="0">
                        <a:solidFill>
                          <a:schemeClr val="tx1"/>
                        </a:solidFill>
                        <a:latin typeface="Montserrat Light" pitchFamily="2" charset="77"/>
                      </a:endParaRPr>
                    </a:p>
                  </a:txBody>
                  <a:tcPr anchor="ctr"/>
                </a:tc>
                <a:tc>
                  <a:txBody>
                    <a:bodyPr/>
                    <a:lstStyle/>
                    <a:p>
                      <a:pPr algn="ctr"/>
                      <a:r>
                        <a:rPr lang="es-MX" sz="1400" b="0" i="0" dirty="0">
                          <a:latin typeface="Montserrat Light" pitchFamily="2" charset="77"/>
                        </a:rPr>
                        <a:t>100%</a:t>
                      </a:r>
                      <a:endParaRPr lang="es-MX" sz="1400" b="0" i="0" dirty="0">
                        <a:solidFill>
                          <a:schemeClr val="tx1"/>
                        </a:solidFill>
                        <a:latin typeface="Montserrat Light" pitchFamily="2" charset="77"/>
                      </a:endParaRPr>
                    </a:p>
                  </a:txBody>
                  <a:tcPr anchor="ctr"/>
                </a:tc>
                <a:tc>
                  <a:txBody>
                    <a:bodyPr/>
                    <a:lstStyle/>
                    <a:p>
                      <a:pPr algn="ctr"/>
                      <a:r>
                        <a:rPr lang="es-MX" sz="1400" b="0" i="0" dirty="0">
                          <a:latin typeface="Montserrat Light" pitchFamily="2" charset="77"/>
                        </a:rPr>
                        <a:t>15%</a:t>
                      </a:r>
                      <a:endParaRPr lang="es-MX" sz="1400" b="0" i="0" dirty="0">
                        <a:solidFill>
                          <a:schemeClr val="tx1"/>
                        </a:solidFill>
                        <a:latin typeface="Montserrat Light" pitchFamily="2" charset="77"/>
                      </a:endParaRPr>
                    </a:p>
                  </a:txBody>
                  <a:tcPr anchor="ctr"/>
                </a:tc>
                <a:extLst>
                  <a:ext uri="{0D108BD9-81ED-4DB2-BD59-A6C34878D82A}">
                    <a16:rowId xmlns:a16="http://schemas.microsoft.com/office/drawing/2014/main" val="2472107424"/>
                  </a:ext>
                </a:extLst>
              </a:tr>
              <a:tr h="272105">
                <a:tc>
                  <a:txBody>
                    <a:bodyPr/>
                    <a:lstStyle/>
                    <a:p>
                      <a:r>
                        <a:rPr lang="es-MX" sz="1400" b="0" i="0" dirty="0">
                          <a:latin typeface="Montserrat Light" pitchFamily="2" charset="77"/>
                        </a:rPr>
                        <a:t>Tramo 5 Sur</a:t>
                      </a:r>
                      <a:endParaRPr lang="es-MX" sz="1400" b="0" i="0" dirty="0">
                        <a:solidFill>
                          <a:schemeClr val="tx1"/>
                        </a:solidFill>
                        <a:latin typeface="Montserrat Light" pitchFamily="2" charset="77"/>
                      </a:endParaRPr>
                    </a:p>
                  </a:txBody>
                  <a:tcPr anchor="ctr"/>
                </a:tc>
                <a:tc>
                  <a:txBody>
                    <a:bodyPr/>
                    <a:lstStyle/>
                    <a:p>
                      <a:pPr marL="0" algn="ctr" defTabSz="914377" rtl="0" eaLnBrk="1" fontAlgn="b" latinLnBrk="0" hangingPunct="1"/>
                      <a:r>
                        <a:rPr lang="es-MX" sz="1400" b="0" i="0" kern="1200" dirty="0">
                          <a:latin typeface="Montserrat Light" pitchFamily="2" charset="77"/>
                        </a:rPr>
                        <a:t>3,385</a:t>
                      </a:r>
                      <a:endParaRPr lang="es-MX" sz="1400" b="0" i="0" kern="1200" dirty="0">
                        <a:solidFill>
                          <a:schemeClr val="tx1"/>
                        </a:solidFill>
                        <a:latin typeface="Montserrat Light" pitchFamily="2" charset="77"/>
                        <a:ea typeface="+mn-ea"/>
                        <a:cs typeface="+mn-cs"/>
                      </a:endParaRPr>
                    </a:p>
                  </a:txBody>
                  <a:tcPr marL="9525" marR="9525" marT="9525" marB="0" anchor="ctr"/>
                </a:tc>
                <a:tc>
                  <a:txBody>
                    <a:bodyPr/>
                    <a:lstStyle/>
                    <a:p>
                      <a:pPr algn="ctr"/>
                      <a:r>
                        <a:rPr lang="es-MX" sz="1400" b="0" i="0" dirty="0">
                          <a:latin typeface="Montserrat Light" pitchFamily="2" charset="77"/>
                        </a:rPr>
                        <a:t>100%</a:t>
                      </a:r>
                      <a:endParaRPr lang="es-MX" sz="1400" b="0" i="0" dirty="0">
                        <a:solidFill>
                          <a:srgbClr val="0070C0"/>
                        </a:solidFill>
                        <a:latin typeface="Montserrat Light" pitchFamily="2" charset="77"/>
                      </a:endParaRPr>
                    </a:p>
                  </a:txBody>
                  <a:tcPr anchor="ctr"/>
                </a:tc>
                <a:tc>
                  <a:txBody>
                    <a:bodyPr/>
                    <a:lstStyle/>
                    <a:p>
                      <a:pPr algn="ctr"/>
                      <a:r>
                        <a:rPr lang="es-MX" sz="1400" b="0" i="0" dirty="0">
                          <a:latin typeface="Montserrat Light" pitchFamily="2" charset="77"/>
                        </a:rPr>
                        <a:t>0%</a:t>
                      </a:r>
                      <a:endParaRPr lang="es-MX" sz="1400" b="0" i="0" dirty="0">
                        <a:solidFill>
                          <a:schemeClr val="tx1"/>
                        </a:solidFill>
                        <a:latin typeface="Montserrat Light" pitchFamily="2" charset="77"/>
                      </a:endParaRPr>
                    </a:p>
                  </a:txBody>
                  <a:tcPr anchor="ctr"/>
                </a:tc>
                <a:extLst>
                  <a:ext uri="{0D108BD9-81ED-4DB2-BD59-A6C34878D82A}">
                    <a16:rowId xmlns:a16="http://schemas.microsoft.com/office/drawing/2014/main" val="4245188733"/>
                  </a:ext>
                </a:extLst>
              </a:tr>
              <a:tr h="272105">
                <a:tc>
                  <a:txBody>
                    <a:bodyPr/>
                    <a:lstStyle/>
                    <a:p>
                      <a:r>
                        <a:rPr lang="es-MX" sz="1400" b="0" i="0" dirty="0">
                          <a:latin typeface="Montserrat Light" pitchFamily="2" charset="77"/>
                        </a:rPr>
                        <a:t>Parque Nacional Jaguar</a:t>
                      </a:r>
                      <a:endParaRPr lang="es-MX" sz="1400" b="0" i="0" dirty="0">
                        <a:solidFill>
                          <a:schemeClr val="tx1"/>
                        </a:solidFill>
                        <a:latin typeface="Montserrat Light" pitchFamily="2" charset="77"/>
                      </a:endParaRP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s-MX" sz="1400" b="0" i="0" dirty="0">
                          <a:latin typeface="Montserrat Light" pitchFamily="2" charset="77"/>
                        </a:rPr>
                        <a:t>985</a:t>
                      </a:r>
                      <a:endParaRPr lang="es-MX" sz="1400" b="0" i="0" dirty="0">
                        <a:solidFill>
                          <a:schemeClr val="tx1"/>
                        </a:solidFill>
                        <a:latin typeface="Montserrat Light" pitchFamily="2" charset="77"/>
                      </a:endParaRPr>
                    </a:p>
                  </a:txBody>
                  <a:tcPr anchor="ctr"/>
                </a:tc>
                <a:tc>
                  <a:txBody>
                    <a:bodyPr/>
                    <a:lstStyle/>
                    <a:p>
                      <a:pPr algn="ctr"/>
                      <a:r>
                        <a:rPr lang="es-MX" sz="1400" b="0" i="0" dirty="0">
                          <a:latin typeface="Montserrat Light" pitchFamily="2" charset="77"/>
                        </a:rPr>
                        <a:t>100%</a:t>
                      </a:r>
                      <a:endParaRPr lang="es-MX" sz="1400" b="0" i="0" dirty="0">
                        <a:solidFill>
                          <a:schemeClr val="tx1"/>
                        </a:solidFill>
                        <a:latin typeface="Montserrat Light" pitchFamily="2" charset="77"/>
                      </a:endParaRPr>
                    </a:p>
                  </a:txBody>
                  <a:tcPr anchor="ctr"/>
                </a:tc>
                <a:tc>
                  <a:txBody>
                    <a:bodyPr/>
                    <a:lstStyle/>
                    <a:p>
                      <a:pPr algn="ctr"/>
                      <a:r>
                        <a:rPr lang="es-MX" sz="1400" b="0" i="0" dirty="0">
                          <a:latin typeface="Montserrat Light" pitchFamily="2" charset="77"/>
                        </a:rPr>
                        <a:t>90%</a:t>
                      </a:r>
                      <a:endParaRPr lang="es-MX" sz="1400" b="0" i="0" dirty="0">
                        <a:solidFill>
                          <a:schemeClr val="tx1"/>
                        </a:solidFill>
                        <a:latin typeface="Montserrat Light" pitchFamily="2" charset="77"/>
                      </a:endParaRPr>
                    </a:p>
                  </a:txBody>
                  <a:tcPr anchor="ctr"/>
                </a:tc>
                <a:extLst>
                  <a:ext uri="{0D108BD9-81ED-4DB2-BD59-A6C34878D82A}">
                    <a16:rowId xmlns:a16="http://schemas.microsoft.com/office/drawing/2014/main" val="1216677943"/>
                  </a:ext>
                </a:extLst>
              </a:tr>
              <a:tr h="405339">
                <a:tc>
                  <a:txBody>
                    <a:bodyPr/>
                    <a:lstStyle/>
                    <a:p>
                      <a:r>
                        <a:rPr lang="es-MX" sz="1400" b="0" i="0" dirty="0">
                          <a:latin typeface="Montserrat Light" pitchFamily="2" charset="77"/>
                        </a:rPr>
                        <a:t>Aeropuerto Internacional Tulum</a:t>
                      </a:r>
                      <a:endParaRPr lang="es-MX" sz="1400" b="0" i="0" dirty="0">
                        <a:solidFill>
                          <a:schemeClr val="tx1"/>
                        </a:solidFill>
                        <a:latin typeface="Montserrat Light" pitchFamily="2" charset="77"/>
                      </a:endParaRP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s-MX" sz="1400" b="0" i="0" dirty="0">
                          <a:latin typeface="Montserrat Light" pitchFamily="2" charset="77"/>
                        </a:rPr>
                        <a:t>960</a:t>
                      </a:r>
                      <a:endParaRPr lang="es-MX" sz="1400" b="0" i="0" dirty="0">
                        <a:solidFill>
                          <a:schemeClr val="tx1"/>
                        </a:solidFill>
                        <a:latin typeface="Montserrat Light" pitchFamily="2" charset="77"/>
                      </a:endParaRPr>
                    </a:p>
                  </a:txBody>
                  <a:tcPr anchor="ctr"/>
                </a:tc>
                <a:tc>
                  <a:txBody>
                    <a:bodyPr/>
                    <a:lstStyle/>
                    <a:p>
                      <a:pPr algn="ctr"/>
                      <a:r>
                        <a:rPr lang="es-MX" sz="1400" b="0" i="0" dirty="0">
                          <a:latin typeface="Montserrat Light" pitchFamily="2" charset="77"/>
                        </a:rPr>
                        <a:t>10%</a:t>
                      </a:r>
                      <a:endParaRPr lang="es-MX" sz="1400" b="0" i="0" dirty="0">
                        <a:solidFill>
                          <a:schemeClr val="tx1"/>
                        </a:solidFill>
                        <a:latin typeface="Montserrat Light" pitchFamily="2" charset="77"/>
                      </a:endParaRPr>
                    </a:p>
                  </a:txBody>
                  <a:tcPr anchor="ctr"/>
                </a:tc>
                <a:tc>
                  <a:txBody>
                    <a:bodyPr/>
                    <a:lstStyle/>
                    <a:p>
                      <a:pPr algn="ctr"/>
                      <a:r>
                        <a:rPr lang="es-MX" sz="1400" b="0" i="0" dirty="0">
                          <a:latin typeface="Montserrat Light" pitchFamily="2" charset="77"/>
                        </a:rPr>
                        <a:t>10%</a:t>
                      </a:r>
                      <a:endParaRPr lang="es-MX" sz="1400" b="0" i="0" dirty="0">
                        <a:solidFill>
                          <a:schemeClr val="tx1"/>
                        </a:solidFill>
                        <a:latin typeface="Montserrat Light" pitchFamily="2" charset="77"/>
                      </a:endParaRPr>
                    </a:p>
                  </a:txBody>
                  <a:tcPr anchor="ctr"/>
                </a:tc>
                <a:extLst>
                  <a:ext uri="{0D108BD9-81ED-4DB2-BD59-A6C34878D82A}">
                    <a16:rowId xmlns:a16="http://schemas.microsoft.com/office/drawing/2014/main" val="2977209250"/>
                  </a:ext>
                </a:extLst>
              </a:tr>
              <a:tr h="272105">
                <a:tc>
                  <a:txBody>
                    <a:bodyPr/>
                    <a:lstStyle/>
                    <a:p>
                      <a:r>
                        <a:rPr lang="es-MX" sz="1400" b="0" i="0" dirty="0">
                          <a:latin typeface="Montserrat Light" pitchFamily="2" charset="77"/>
                        </a:rPr>
                        <a:t>Tramo 6</a:t>
                      </a:r>
                      <a:endParaRPr lang="es-MX" sz="1400" b="0" i="0" dirty="0">
                        <a:solidFill>
                          <a:schemeClr val="tx1"/>
                        </a:solidFill>
                        <a:latin typeface="Montserrat Light" pitchFamily="2" charset="77"/>
                      </a:endParaRP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s-MX" sz="1400" b="0" i="0" dirty="0">
                          <a:latin typeface="Montserrat Light" pitchFamily="2" charset="77"/>
                        </a:rPr>
                        <a:t>12,774</a:t>
                      </a:r>
                      <a:endParaRPr lang="es-MX" sz="1400" b="0" i="0" dirty="0">
                        <a:solidFill>
                          <a:schemeClr val="tx1"/>
                        </a:solidFill>
                        <a:latin typeface="Montserrat Light" pitchFamily="2" charset="77"/>
                      </a:endParaRPr>
                    </a:p>
                  </a:txBody>
                  <a:tcPr anchor="ctr"/>
                </a:tc>
                <a:tc>
                  <a:txBody>
                    <a:bodyPr/>
                    <a:lstStyle/>
                    <a:p>
                      <a:pPr algn="ctr"/>
                      <a:r>
                        <a:rPr lang="es-MX" sz="1400" b="0" i="0" dirty="0">
                          <a:latin typeface="Montserrat Light" pitchFamily="2" charset="77"/>
                        </a:rPr>
                        <a:t>100%</a:t>
                      </a:r>
                      <a:endParaRPr lang="es-MX" sz="1400" b="0" i="0" dirty="0">
                        <a:solidFill>
                          <a:srgbClr val="0070C0"/>
                        </a:solidFill>
                        <a:latin typeface="Montserrat Light" pitchFamily="2" charset="77"/>
                      </a:endParaRPr>
                    </a:p>
                  </a:txBody>
                  <a:tcPr anchor="ctr"/>
                </a:tc>
                <a:tc>
                  <a:txBody>
                    <a:bodyPr/>
                    <a:lstStyle/>
                    <a:p>
                      <a:pPr algn="ctr"/>
                      <a:r>
                        <a:rPr lang="es-MX" sz="1400" b="0" i="0" dirty="0">
                          <a:latin typeface="Montserrat Light" pitchFamily="2" charset="77"/>
                        </a:rPr>
                        <a:t>10%</a:t>
                      </a:r>
                      <a:endParaRPr lang="es-MX" sz="1400" b="0" i="0" dirty="0">
                        <a:solidFill>
                          <a:schemeClr val="tx1"/>
                        </a:solidFill>
                        <a:latin typeface="Montserrat Light" pitchFamily="2" charset="77"/>
                      </a:endParaRPr>
                    </a:p>
                  </a:txBody>
                  <a:tcPr anchor="ctr"/>
                </a:tc>
                <a:extLst>
                  <a:ext uri="{0D108BD9-81ED-4DB2-BD59-A6C34878D82A}">
                    <a16:rowId xmlns:a16="http://schemas.microsoft.com/office/drawing/2014/main" val="2531296596"/>
                  </a:ext>
                </a:extLst>
              </a:tr>
              <a:tr h="272105">
                <a:tc>
                  <a:txBody>
                    <a:bodyPr/>
                    <a:lstStyle/>
                    <a:p>
                      <a:r>
                        <a:rPr lang="es-MX" sz="1400" b="0" i="0" dirty="0">
                          <a:latin typeface="Montserrat Light" pitchFamily="2" charset="77"/>
                        </a:rPr>
                        <a:t>Tramo 7</a:t>
                      </a:r>
                      <a:endParaRPr lang="es-MX" sz="1400" b="0" i="0" dirty="0">
                        <a:solidFill>
                          <a:schemeClr val="tx1"/>
                        </a:solidFill>
                        <a:latin typeface="Montserrat Light" pitchFamily="2" charset="77"/>
                      </a:endParaRP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s-MX" sz="1400" b="0" i="0" dirty="0">
                          <a:latin typeface="Montserrat Light" pitchFamily="2" charset="77"/>
                        </a:rPr>
                        <a:t>30,434</a:t>
                      </a:r>
                      <a:endParaRPr lang="es-MX" sz="1400" b="0" i="0" dirty="0">
                        <a:solidFill>
                          <a:schemeClr val="tx1"/>
                        </a:solidFill>
                        <a:latin typeface="Montserrat Light" pitchFamily="2" charset="77"/>
                      </a:endParaRPr>
                    </a:p>
                  </a:txBody>
                  <a:tcPr anchor="ctr"/>
                </a:tc>
                <a:tc>
                  <a:txBody>
                    <a:bodyPr/>
                    <a:lstStyle/>
                    <a:p>
                      <a:pPr algn="ctr"/>
                      <a:r>
                        <a:rPr lang="es-MX" sz="1400" b="0" i="0" dirty="0">
                          <a:latin typeface="Montserrat Light" pitchFamily="2" charset="77"/>
                        </a:rPr>
                        <a:t>38%</a:t>
                      </a:r>
                      <a:endParaRPr lang="es-MX" sz="1400" b="0" i="0" dirty="0">
                        <a:solidFill>
                          <a:srgbClr val="0070C0"/>
                        </a:solidFill>
                        <a:latin typeface="Montserrat Light" pitchFamily="2" charset="77"/>
                      </a:endParaRPr>
                    </a:p>
                  </a:txBody>
                  <a:tcPr anchor="ctr"/>
                </a:tc>
                <a:tc>
                  <a:txBody>
                    <a:bodyPr/>
                    <a:lstStyle/>
                    <a:p>
                      <a:pPr algn="ctr"/>
                      <a:r>
                        <a:rPr lang="es-MX" sz="1400" b="0" i="0" dirty="0">
                          <a:latin typeface="Montserrat Light" pitchFamily="2" charset="77"/>
                        </a:rPr>
                        <a:t>4.20%</a:t>
                      </a:r>
                      <a:endParaRPr lang="es-MX" sz="1400" b="0" i="0" dirty="0">
                        <a:solidFill>
                          <a:schemeClr val="tx1"/>
                        </a:solidFill>
                        <a:latin typeface="Montserrat Light" pitchFamily="2" charset="77"/>
                      </a:endParaRPr>
                    </a:p>
                  </a:txBody>
                  <a:tcPr anchor="ctr"/>
                </a:tc>
                <a:extLst>
                  <a:ext uri="{0D108BD9-81ED-4DB2-BD59-A6C34878D82A}">
                    <a16:rowId xmlns:a16="http://schemas.microsoft.com/office/drawing/2014/main" val="1792983284"/>
                  </a:ext>
                </a:extLst>
              </a:tr>
              <a:tr h="272105">
                <a:tc>
                  <a:txBody>
                    <a:bodyPr/>
                    <a:lstStyle/>
                    <a:p>
                      <a:pPr marL="0" algn="l" defTabSz="914377" rtl="0" eaLnBrk="1" latinLnBrk="0" hangingPunct="1"/>
                      <a:r>
                        <a:rPr lang="es-MX" sz="1400" b="0" i="0" kern="1200" dirty="0">
                          <a:latin typeface="Montserrat Light" pitchFamily="2" charset="77"/>
                        </a:rPr>
                        <a:t>Conexión T6 Y T7</a:t>
                      </a:r>
                      <a:endParaRPr lang="es-MX" sz="1400" b="0" i="0" kern="1200" dirty="0">
                        <a:solidFill>
                          <a:schemeClr val="tx1"/>
                        </a:solidFill>
                        <a:latin typeface="Montserrat Light" pitchFamily="2" charset="77"/>
                        <a:ea typeface="+mn-ea"/>
                        <a:cs typeface="+mn-cs"/>
                      </a:endParaRP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s-MX" sz="1400" b="0" i="0" dirty="0">
                          <a:latin typeface="Montserrat Light" pitchFamily="2" charset="77"/>
                        </a:rPr>
                        <a:t>350</a:t>
                      </a:r>
                      <a:endParaRPr lang="es-MX" sz="1400" b="0" i="0" dirty="0">
                        <a:solidFill>
                          <a:schemeClr val="tx1"/>
                        </a:solidFill>
                        <a:latin typeface="Montserrat Light" pitchFamily="2" charset="77"/>
                      </a:endParaRPr>
                    </a:p>
                  </a:txBody>
                  <a:tcPr anchor="ctr"/>
                </a:tc>
                <a:tc>
                  <a:txBody>
                    <a:bodyPr/>
                    <a:lstStyle/>
                    <a:p>
                      <a:pPr algn="ctr"/>
                      <a:r>
                        <a:rPr lang="es-MX" sz="1400" b="0" i="0" dirty="0">
                          <a:latin typeface="Montserrat Light" pitchFamily="2" charset="77"/>
                        </a:rPr>
                        <a:t>40%</a:t>
                      </a:r>
                      <a:endParaRPr lang="es-MX" sz="1400" b="0" i="0" dirty="0">
                        <a:solidFill>
                          <a:srgbClr val="0070C0"/>
                        </a:solidFill>
                        <a:latin typeface="Montserrat Light" pitchFamily="2" charset="77"/>
                      </a:endParaRP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s-MX" sz="1400" b="0" i="0" dirty="0">
                          <a:latin typeface="Montserrat Light" pitchFamily="2" charset="77"/>
                        </a:rPr>
                        <a:t>0%</a:t>
                      </a:r>
                      <a:endParaRPr lang="es-MX" sz="1400" b="0" i="0" dirty="0">
                        <a:solidFill>
                          <a:schemeClr val="tx1"/>
                        </a:solidFill>
                        <a:latin typeface="Montserrat Light" pitchFamily="2" charset="77"/>
                      </a:endParaRPr>
                    </a:p>
                  </a:txBody>
                  <a:tcPr anchor="ctr"/>
                </a:tc>
                <a:extLst>
                  <a:ext uri="{0D108BD9-81ED-4DB2-BD59-A6C34878D82A}">
                    <a16:rowId xmlns:a16="http://schemas.microsoft.com/office/drawing/2014/main" val="1452525197"/>
                  </a:ext>
                </a:extLst>
              </a:tr>
              <a:tr h="272105">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s-MX" sz="1400" b="0" i="0" kern="1200" dirty="0">
                          <a:latin typeface="Montserrat Light" pitchFamily="2" charset="77"/>
                        </a:rPr>
                        <a:t>Red eléctrica CFE A.I. Tulum</a:t>
                      </a:r>
                      <a:endParaRPr lang="es-MX" sz="1400" b="0" i="0" kern="1200" dirty="0">
                        <a:solidFill>
                          <a:schemeClr val="tx1"/>
                        </a:solidFill>
                        <a:latin typeface="Montserrat Light" pitchFamily="2" charset="77"/>
                        <a:ea typeface="+mn-ea"/>
                        <a:cs typeface="+mn-cs"/>
                      </a:endParaRP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s-MX" sz="1400" b="0" i="0" kern="1200" dirty="0">
                          <a:latin typeface="Montserrat Light" pitchFamily="2" charset="77"/>
                        </a:rPr>
                        <a:t>900</a:t>
                      </a:r>
                      <a:endParaRPr lang="es-MX" sz="1400" b="0" i="0" kern="1200" dirty="0">
                        <a:solidFill>
                          <a:schemeClr val="tx1"/>
                        </a:solidFill>
                        <a:latin typeface="Montserrat Light" pitchFamily="2" charset="77"/>
                        <a:ea typeface="+mn-ea"/>
                        <a:cs typeface="+mn-cs"/>
                      </a:endParaRPr>
                    </a:p>
                  </a:txBody>
                  <a:tcPr anchor="ctr"/>
                </a:tc>
                <a:tc>
                  <a:txBody>
                    <a:bodyPr/>
                    <a:lstStyle/>
                    <a:p>
                      <a:pPr marL="0" algn="ctr" defTabSz="914377" rtl="0" eaLnBrk="1" latinLnBrk="0" hangingPunct="1"/>
                      <a:r>
                        <a:rPr lang="es-MX" sz="1400" b="0" i="0" kern="1200" dirty="0">
                          <a:latin typeface="Montserrat Light" pitchFamily="2" charset="77"/>
                        </a:rPr>
                        <a:t>50%</a:t>
                      </a:r>
                      <a:endParaRPr lang="es-MX" sz="1400" b="0" i="0" kern="1200" dirty="0">
                        <a:solidFill>
                          <a:schemeClr val="tx1"/>
                        </a:solidFill>
                        <a:latin typeface="Montserrat Light" pitchFamily="2" charset="77"/>
                        <a:ea typeface="+mn-ea"/>
                        <a:cs typeface="+mn-cs"/>
                      </a:endParaRP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s-MX" sz="1400" b="0" i="0" kern="1200" dirty="0">
                          <a:latin typeface="Montserrat Light" pitchFamily="2" charset="77"/>
                        </a:rPr>
                        <a:t>0%</a:t>
                      </a:r>
                      <a:endParaRPr lang="es-MX" sz="1400" b="0" i="0" kern="1200" dirty="0">
                        <a:solidFill>
                          <a:schemeClr val="tx1"/>
                        </a:solidFill>
                        <a:latin typeface="Montserrat Light" pitchFamily="2" charset="77"/>
                        <a:ea typeface="+mn-ea"/>
                        <a:cs typeface="+mn-cs"/>
                      </a:endParaRPr>
                    </a:p>
                  </a:txBody>
                  <a:tcPr anchor="ctr"/>
                </a:tc>
                <a:extLst>
                  <a:ext uri="{0D108BD9-81ED-4DB2-BD59-A6C34878D82A}">
                    <a16:rowId xmlns:a16="http://schemas.microsoft.com/office/drawing/2014/main" val="40294752"/>
                  </a:ext>
                </a:extLst>
              </a:tr>
              <a:tr h="272105">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s-MX" sz="1400" b="1" i="0" dirty="0">
                          <a:solidFill>
                            <a:srgbClr val="396559"/>
                          </a:solidFill>
                          <a:latin typeface="Montserrat SemiBold" pitchFamily="2" charset="77"/>
                        </a:rPr>
                        <a:t>TOTAL</a:t>
                      </a:r>
                    </a:p>
                  </a:txBody>
                  <a:tcPr anchor="ctr">
                    <a:solidFill>
                      <a:srgbClr val="E0CC9F"/>
                    </a:solidFill>
                  </a:tcPr>
                </a:tc>
                <a:tc>
                  <a:txBody>
                    <a:bodyPr/>
                    <a:lstStyle/>
                    <a:p>
                      <a:pPr algn="ctr" rtl="0" fontAlgn="ctr"/>
                      <a:r>
                        <a:rPr lang="es-MX" sz="1400" b="1" i="0" u="none" strike="noStrike" dirty="0">
                          <a:solidFill>
                            <a:srgbClr val="396559"/>
                          </a:solidFill>
                          <a:effectLst/>
                          <a:latin typeface="Montserrat SemiBold" pitchFamily="2" charset="77"/>
                        </a:rPr>
                        <a:t>51,988 Ha</a:t>
                      </a:r>
                    </a:p>
                  </a:txBody>
                  <a:tcPr marL="9525" marR="9525" marT="9525" marB="0" anchor="ctr">
                    <a:solidFill>
                      <a:srgbClr val="E0CC9F"/>
                    </a:solidFill>
                  </a:tcPr>
                </a:tc>
                <a:tc>
                  <a:txBody>
                    <a:bodyPr/>
                    <a:lstStyle/>
                    <a:p>
                      <a:pPr marL="0" lvl="1" algn="ctr" defTabSz="914377" rtl="0" eaLnBrk="1" fontAlgn="ctr" latinLnBrk="0" hangingPunct="1"/>
                      <a:r>
                        <a:rPr lang="es-MX" sz="1400" b="1" i="0" u="none" strike="noStrike" kern="1200" dirty="0">
                          <a:solidFill>
                            <a:srgbClr val="396559"/>
                          </a:solidFill>
                          <a:effectLst/>
                          <a:latin typeface="Montserrat SemiBold" pitchFamily="2" charset="77"/>
                        </a:rPr>
                        <a:t>62.20%</a:t>
                      </a:r>
                      <a:endParaRPr lang="es-MX" sz="1400" b="1" i="0" u="none" strike="noStrike" kern="1200" dirty="0">
                        <a:solidFill>
                          <a:srgbClr val="396559"/>
                        </a:solidFill>
                        <a:effectLst/>
                        <a:latin typeface="Montserrat SemiBold" pitchFamily="2" charset="77"/>
                        <a:ea typeface="+mn-ea"/>
                        <a:cs typeface="+mn-cs"/>
                      </a:endParaRPr>
                    </a:p>
                  </a:txBody>
                  <a:tcPr marL="9525" marR="9525" marT="9525" marB="0" anchor="ctr">
                    <a:solidFill>
                      <a:srgbClr val="E0CC9F"/>
                    </a:solidFill>
                  </a:tcPr>
                </a:tc>
                <a:tc>
                  <a:txBody>
                    <a:bodyPr/>
                    <a:lstStyle/>
                    <a:p>
                      <a:pPr marL="0" lvl="1" algn="ctr" defTabSz="914377" rtl="0" eaLnBrk="1" fontAlgn="ctr" latinLnBrk="0" hangingPunct="1"/>
                      <a:r>
                        <a:rPr lang="es-MX" sz="1400" b="1" i="0" u="none" strike="noStrike" kern="1200" dirty="0">
                          <a:solidFill>
                            <a:srgbClr val="396559"/>
                          </a:solidFill>
                          <a:effectLst/>
                          <a:latin typeface="Montserrat SemiBold" pitchFamily="2" charset="77"/>
                        </a:rPr>
                        <a:t>15.76%</a:t>
                      </a:r>
                      <a:endParaRPr lang="es-MX" sz="1400" b="1" i="0" u="none" strike="noStrike" kern="1200" dirty="0">
                        <a:solidFill>
                          <a:srgbClr val="396559"/>
                        </a:solidFill>
                        <a:effectLst/>
                        <a:latin typeface="Montserrat SemiBold" pitchFamily="2" charset="77"/>
                        <a:ea typeface="+mn-ea"/>
                        <a:cs typeface="+mn-cs"/>
                      </a:endParaRPr>
                    </a:p>
                  </a:txBody>
                  <a:tcPr marL="9525" marR="9525" marT="9525" marB="0" anchor="ctr">
                    <a:solidFill>
                      <a:srgbClr val="E0CC9F"/>
                    </a:solidFill>
                  </a:tcPr>
                </a:tc>
                <a:extLst>
                  <a:ext uri="{0D108BD9-81ED-4DB2-BD59-A6C34878D82A}">
                    <a16:rowId xmlns:a16="http://schemas.microsoft.com/office/drawing/2014/main" val="653598893"/>
                  </a:ext>
                </a:extLst>
              </a:tr>
            </a:tbl>
          </a:graphicData>
        </a:graphic>
      </p:graphicFrame>
      <p:sp>
        <p:nvSpPr>
          <p:cNvPr id="15" name="object 3">
            <a:extLst>
              <a:ext uri="{FF2B5EF4-FFF2-40B4-BE49-F238E27FC236}">
                <a16:creationId xmlns:a16="http://schemas.microsoft.com/office/drawing/2014/main" id="{013C3730-875E-BF46-B55D-1FFA0180DE4A}"/>
              </a:ext>
            </a:extLst>
          </p:cNvPr>
          <p:cNvSpPr txBox="1">
            <a:spLocks/>
          </p:cNvSpPr>
          <p:nvPr/>
        </p:nvSpPr>
        <p:spPr>
          <a:xfrm>
            <a:off x="660120" y="274526"/>
            <a:ext cx="2910098" cy="6379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53" dirty="0">
                <a:latin typeface="Montserrat Light" pitchFamily="2" charset="77"/>
              </a:rPr>
              <a:t>MAPEO DE LIDAR</a:t>
            </a:r>
          </a:p>
          <a:p>
            <a:pPr marL="9525">
              <a:spcBef>
                <a:spcPts val="75"/>
              </a:spcBef>
            </a:pPr>
            <a:r>
              <a:rPr lang="es-MX" sz="2000" spc="153" dirty="0">
                <a:latin typeface="Montserrat Light" pitchFamily="2" charset="77"/>
              </a:rPr>
              <a:t>PRIMER VUELO </a:t>
            </a:r>
            <a:endParaRPr lang="es-MX" sz="2000" spc="188" dirty="0">
              <a:latin typeface="Euclid Flex Light" panose="020B0300030000000000" pitchFamily="34" charset="77"/>
            </a:endParaRPr>
          </a:p>
        </p:txBody>
      </p:sp>
      <p:sp>
        <p:nvSpPr>
          <p:cNvPr id="16" name="Rectángulo 15">
            <a:extLst>
              <a:ext uri="{FF2B5EF4-FFF2-40B4-BE49-F238E27FC236}">
                <a16:creationId xmlns:a16="http://schemas.microsoft.com/office/drawing/2014/main" id="{073A312E-6835-3F48-95EE-CB4A635F552E}"/>
              </a:ext>
            </a:extLst>
          </p:cNvPr>
          <p:cNvSpPr/>
          <p:nvPr/>
        </p:nvSpPr>
        <p:spPr>
          <a:xfrm>
            <a:off x="4268732" y="647114"/>
            <a:ext cx="5598386" cy="80625"/>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7" name="Imagen 16">
            <a:extLst>
              <a:ext uri="{FF2B5EF4-FFF2-40B4-BE49-F238E27FC236}">
                <a16:creationId xmlns:a16="http://schemas.microsoft.com/office/drawing/2014/main" id="{20D27544-3C2E-144D-B360-0B6299A7FA1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287964" y="91796"/>
            <a:ext cx="957735" cy="726965"/>
          </a:xfrm>
          <a:prstGeom prst="rect">
            <a:avLst/>
          </a:prstGeom>
        </p:spPr>
      </p:pic>
      <p:pic>
        <p:nvPicPr>
          <p:cNvPr id="13" name="Imagen 12">
            <a:extLst>
              <a:ext uri="{FF2B5EF4-FFF2-40B4-BE49-F238E27FC236}">
                <a16:creationId xmlns:a16="http://schemas.microsoft.com/office/drawing/2014/main" id="{F1861FF6-0AB6-D043-A050-07F990C09DE8}"/>
              </a:ext>
            </a:extLst>
          </p:cNvPr>
          <p:cNvPicPr>
            <a:picLocks noChangeAspect="1"/>
          </p:cNvPicPr>
          <p:nvPr/>
        </p:nvPicPr>
        <p:blipFill>
          <a:blip r:embed="rId8">
            <a:lum bright="70000" contrast="-70000"/>
          </a:blip>
          <a:stretch>
            <a:fillRect/>
          </a:stretch>
        </p:blipFill>
        <p:spPr>
          <a:xfrm>
            <a:off x="10557946" y="870256"/>
            <a:ext cx="1407348" cy="5277556"/>
          </a:xfrm>
          <a:prstGeom prst="rect">
            <a:avLst/>
          </a:prstGeom>
        </p:spPr>
      </p:pic>
    </p:spTree>
    <p:extLst>
      <p:ext uri="{BB962C8B-B14F-4D97-AF65-F5344CB8AC3E}">
        <p14:creationId xmlns:p14="http://schemas.microsoft.com/office/powerpoint/2010/main" val="871319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7AFF97D-9D51-F449-9DB6-240D1F7563CA}"/>
              </a:ext>
            </a:extLst>
          </p:cNvPr>
          <p:cNvPicPr>
            <a:picLocks noChangeAspect="1"/>
          </p:cNvPicPr>
          <p:nvPr/>
        </p:nvPicPr>
        <p:blipFill>
          <a:blip r:embed="rId2">
            <a:lum contrast="40000"/>
          </a:blip>
          <a:stretch>
            <a:fillRect/>
          </a:stretch>
        </p:blipFill>
        <p:spPr>
          <a:xfrm>
            <a:off x="11840939" y="0"/>
            <a:ext cx="351061" cy="6858000"/>
          </a:xfrm>
          <a:prstGeom prst="rect">
            <a:avLst/>
          </a:prstGeom>
        </p:spPr>
      </p:pic>
      <p:pic>
        <p:nvPicPr>
          <p:cNvPr id="7" name="Imagen 6">
            <a:extLst>
              <a:ext uri="{FF2B5EF4-FFF2-40B4-BE49-F238E27FC236}">
                <a16:creationId xmlns:a16="http://schemas.microsoft.com/office/drawing/2014/main" id="{A7CDB83C-76E0-A94A-9827-959405E4FDDB}"/>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8639875" y="297417"/>
            <a:ext cx="2229105" cy="610940"/>
          </a:xfrm>
          <a:prstGeom prst="rect">
            <a:avLst/>
          </a:prstGeom>
        </p:spPr>
      </p:pic>
      <p:pic>
        <p:nvPicPr>
          <p:cNvPr id="11" name="Imagen 10">
            <a:extLst>
              <a:ext uri="{FF2B5EF4-FFF2-40B4-BE49-F238E27FC236}">
                <a16:creationId xmlns:a16="http://schemas.microsoft.com/office/drawing/2014/main" id="{A00F85F9-4991-3E43-A2A2-363E898C93D2}"/>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2745" b="97745" l="2930" r="97852"/>
                    </a14:imgEffect>
                  </a14:imgLayer>
                </a14:imgProps>
              </a:ext>
              <a:ext uri="{28A0092B-C50C-407E-A947-70E740481C1C}">
                <a14:useLocalDpi xmlns:a14="http://schemas.microsoft.com/office/drawing/2010/main"/>
              </a:ext>
            </a:extLst>
          </a:blip>
          <a:stretch>
            <a:fillRect/>
          </a:stretch>
        </p:blipFill>
        <p:spPr>
          <a:xfrm>
            <a:off x="10997414" y="157501"/>
            <a:ext cx="1045153" cy="1041070"/>
          </a:xfrm>
          <a:prstGeom prst="rect">
            <a:avLst/>
          </a:prstGeom>
        </p:spPr>
      </p:pic>
      <p:sp>
        <p:nvSpPr>
          <p:cNvPr id="15" name="object 3">
            <a:extLst>
              <a:ext uri="{FF2B5EF4-FFF2-40B4-BE49-F238E27FC236}">
                <a16:creationId xmlns:a16="http://schemas.microsoft.com/office/drawing/2014/main" id="{013C3730-875E-BF46-B55D-1FFA0180DE4A}"/>
              </a:ext>
            </a:extLst>
          </p:cNvPr>
          <p:cNvSpPr txBox="1">
            <a:spLocks/>
          </p:cNvSpPr>
          <p:nvPr/>
        </p:nvSpPr>
        <p:spPr>
          <a:xfrm>
            <a:off x="660120" y="274526"/>
            <a:ext cx="2910098" cy="6379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53" dirty="0">
                <a:latin typeface="Montserrat Light" pitchFamily="2" charset="77"/>
              </a:rPr>
              <a:t>SEGUNDO</a:t>
            </a:r>
          </a:p>
          <a:p>
            <a:pPr marL="9525">
              <a:spcBef>
                <a:spcPts val="75"/>
              </a:spcBef>
            </a:pPr>
            <a:r>
              <a:rPr lang="es-MX" sz="2000" spc="153" dirty="0">
                <a:latin typeface="Montserrat Light" pitchFamily="2" charset="77"/>
              </a:rPr>
              <a:t>VUELO LIDAR </a:t>
            </a:r>
            <a:endParaRPr lang="es-MX" sz="2000" spc="188" dirty="0">
              <a:latin typeface="Euclid Flex Light" panose="020B0300030000000000" pitchFamily="34" charset="77"/>
            </a:endParaRPr>
          </a:p>
        </p:txBody>
      </p:sp>
      <p:sp>
        <p:nvSpPr>
          <p:cNvPr id="16" name="Rectángulo 15">
            <a:extLst>
              <a:ext uri="{FF2B5EF4-FFF2-40B4-BE49-F238E27FC236}">
                <a16:creationId xmlns:a16="http://schemas.microsoft.com/office/drawing/2014/main" id="{073A312E-6835-3F48-95EE-CB4A635F552E}"/>
              </a:ext>
            </a:extLst>
          </p:cNvPr>
          <p:cNvSpPr/>
          <p:nvPr/>
        </p:nvSpPr>
        <p:spPr>
          <a:xfrm>
            <a:off x="3651753" y="772648"/>
            <a:ext cx="4616484" cy="77083"/>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7" name="Imagen 16">
            <a:extLst>
              <a:ext uri="{FF2B5EF4-FFF2-40B4-BE49-F238E27FC236}">
                <a16:creationId xmlns:a16="http://schemas.microsoft.com/office/drawing/2014/main" id="{20D27544-3C2E-144D-B360-0B6299A7FA15}"/>
              </a:ext>
            </a:extLst>
          </p:cNvPr>
          <p:cNvPicPr>
            <a:picLocks noChangeAspect="1"/>
          </p:cNvPicPr>
          <p:nvPr/>
        </p:nvPicPr>
        <p:blipFill rotWithShape="1">
          <a:blip r:embed="rId6" cstate="email">
            <a:extLst>
              <a:ext uri="{BEBA8EAE-BF5A-486C-A8C5-ECC9F3942E4B}">
                <a14:imgProps xmlns:a14="http://schemas.microsoft.com/office/drawing/2010/main">
                  <a14:imgLayer>
                    <a14:imgEffect>
                      <a14:sharpenSoften amount="50000"/>
                    </a14:imgEffect>
                  </a14:imgLayer>
                </a14:imgProps>
              </a:ext>
              <a:ext uri="{28A0092B-C50C-407E-A947-70E740481C1C}">
                <a14:useLocalDpi xmlns:a14="http://schemas.microsoft.com/office/drawing/2010/main"/>
              </a:ext>
            </a:extLst>
          </a:blip>
          <a:srcRect/>
          <a:stretch/>
        </p:blipFill>
        <p:spPr>
          <a:xfrm>
            <a:off x="2710750" y="198788"/>
            <a:ext cx="957735" cy="726965"/>
          </a:xfrm>
          <a:prstGeom prst="rect">
            <a:avLst/>
          </a:prstGeom>
        </p:spPr>
      </p:pic>
      <p:pic>
        <p:nvPicPr>
          <p:cNvPr id="13" name="Imagen 12">
            <a:extLst>
              <a:ext uri="{FF2B5EF4-FFF2-40B4-BE49-F238E27FC236}">
                <a16:creationId xmlns:a16="http://schemas.microsoft.com/office/drawing/2014/main" id="{F1861FF6-0AB6-D043-A050-07F990C09DE8}"/>
              </a:ext>
            </a:extLst>
          </p:cNvPr>
          <p:cNvPicPr>
            <a:picLocks noChangeAspect="1"/>
          </p:cNvPicPr>
          <p:nvPr/>
        </p:nvPicPr>
        <p:blipFill>
          <a:blip r:embed="rId7">
            <a:lum bright="70000" contrast="-70000"/>
          </a:blip>
          <a:stretch>
            <a:fillRect/>
          </a:stretch>
        </p:blipFill>
        <p:spPr>
          <a:xfrm>
            <a:off x="10095601" y="1094114"/>
            <a:ext cx="1407348" cy="5277556"/>
          </a:xfrm>
          <a:prstGeom prst="rect">
            <a:avLst/>
          </a:prstGeom>
        </p:spPr>
      </p:pic>
      <p:sp>
        <p:nvSpPr>
          <p:cNvPr id="12" name="object 3">
            <a:extLst>
              <a:ext uri="{FF2B5EF4-FFF2-40B4-BE49-F238E27FC236}">
                <a16:creationId xmlns:a16="http://schemas.microsoft.com/office/drawing/2014/main" id="{87FCE599-277D-0240-8700-16C68E65F8F0}"/>
              </a:ext>
            </a:extLst>
          </p:cNvPr>
          <p:cNvSpPr txBox="1">
            <a:spLocks/>
          </p:cNvSpPr>
          <p:nvPr/>
        </p:nvSpPr>
        <p:spPr>
          <a:xfrm>
            <a:off x="817606" y="1301703"/>
            <a:ext cx="8831610"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rgbClr val="205340"/>
                </a:solidFill>
                <a:latin typeface="Montserrat SemiBold" pitchFamily="2" charset="77"/>
              </a:rPr>
              <a:t>PROCESAMIENTO  DE LA INFORMACIÓN OBTENIDA POR MEDIO DEL SENSOR LIDAR </a:t>
            </a:r>
          </a:p>
        </p:txBody>
      </p:sp>
      <p:pic>
        <p:nvPicPr>
          <p:cNvPr id="18" name="Imagen 17">
            <a:extLst>
              <a:ext uri="{FF2B5EF4-FFF2-40B4-BE49-F238E27FC236}">
                <a16:creationId xmlns:a16="http://schemas.microsoft.com/office/drawing/2014/main" id="{0F615689-4B90-1049-AFF3-CB0231D3C9F7}"/>
              </a:ext>
            </a:extLst>
          </p:cNvPr>
          <p:cNvPicPr>
            <a:picLocks noChangeAspect="1"/>
          </p:cNvPicPr>
          <p:nvPr/>
        </p:nvPicPr>
        <p:blipFill rotWithShape="1">
          <a:blip r:embed="rId6" cstate="email">
            <a:extLst>
              <a:ext uri="{BEBA8EAE-BF5A-486C-A8C5-ECC9F3942E4B}">
                <a14:imgProps xmlns:a14="http://schemas.microsoft.com/office/drawing/2010/main">
                  <a14:imgLayer>
                    <a14:imgEffect>
                      <a14:sharpenSoften amount="50000"/>
                    </a14:imgEffect>
                  </a14:imgLayer>
                </a14:imgProps>
              </a:ext>
              <a:ext uri="{28A0092B-C50C-407E-A947-70E740481C1C}">
                <a14:useLocalDpi xmlns:a14="http://schemas.microsoft.com/office/drawing/2010/main"/>
              </a:ext>
            </a:extLst>
          </a:blip>
          <a:srcRect/>
          <a:stretch/>
        </p:blipFill>
        <p:spPr>
          <a:xfrm>
            <a:off x="751413" y="1913234"/>
            <a:ext cx="957735" cy="726965"/>
          </a:xfrm>
          <a:prstGeom prst="rect">
            <a:avLst/>
          </a:prstGeom>
        </p:spPr>
      </p:pic>
      <p:sp>
        <p:nvSpPr>
          <p:cNvPr id="19" name="object 3">
            <a:extLst>
              <a:ext uri="{FF2B5EF4-FFF2-40B4-BE49-F238E27FC236}">
                <a16:creationId xmlns:a16="http://schemas.microsoft.com/office/drawing/2014/main" id="{86D592AC-D303-AA4B-A713-E74C215AB5FD}"/>
              </a:ext>
            </a:extLst>
          </p:cNvPr>
          <p:cNvSpPr txBox="1">
            <a:spLocks/>
          </p:cNvSpPr>
          <p:nvPr/>
        </p:nvSpPr>
        <p:spPr>
          <a:xfrm>
            <a:off x="744252" y="2794317"/>
            <a:ext cx="1247546" cy="16350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000" b="1" spc="188" dirty="0">
                <a:solidFill>
                  <a:srgbClr val="205340"/>
                </a:solidFill>
                <a:latin typeface="Montserrat" pitchFamily="2" charset="77"/>
              </a:rPr>
              <a:t>VUELO LIDAR </a:t>
            </a:r>
          </a:p>
        </p:txBody>
      </p:sp>
      <p:pic>
        <p:nvPicPr>
          <p:cNvPr id="2" name="Imagen 1">
            <a:extLst>
              <a:ext uri="{FF2B5EF4-FFF2-40B4-BE49-F238E27FC236}">
                <a16:creationId xmlns:a16="http://schemas.microsoft.com/office/drawing/2014/main" id="{FD82E126-D8EF-3B40-8605-6BE62629597F}"/>
              </a:ext>
            </a:extLst>
          </p:cNvPr>
          <p:cNvPicPr>
            <a:picLocks noChangeAspect="1"/>
          </p:cNvPicPr>
          <p:nvPr/>
        </p:nvPicPr>
        <p:blipFill rotWithShape="1">
          <a:blip r:embed="rId8"/>
          <a:srcRect l="25695" r="25312"/>
          <a:stretch/>
        </p:blipFill>
        <p:spPr>
          <a:xfrm>
            <a:off x="8157559" y="1826541"/>
            <a:ext cx="735418" cy="785374"/>
          </a:xfrm>
          <a:prstGeom prst="rect">
            <a:avLst/>
          </a:prstGeom>
        </p:spPr>
      </p:pic>
      <p:sp>
        <p:nvSpPr>
          <p:cNvPr id="20" name="object 3">
            <a:extLst>
              <a:ext uri="{FF2B5EF4-FFF2-40B4-BE49-F238E27FC236}">
                <a16:creationId xmlns:a16="http://schemas.microsoft.com/office/drawing/2014/main" id="{0155A1F6-B172-A044-9751-819D29C0E7DD}"/>
              </a:ext>
            </a:extLst>
          </p:cNvPr>
          <p:cNvSpPr txBox="1">
            <a:spLocks/>
          </p:cNvSpPr>
          <p:nvPr/>
        </p:nvSpPr>
        <p:spPr>
          <a:xfrm>
            <a:off x="4835712" y="2792714"/>
            <a:ext cx="2536900"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solidFill>
                  <a:srgbClr val="205340"/>
                </a:solidFill>
                <a:latin typeface="Montserrat" pitchFamily="2" charset="77"/>
              </a:rPr>
              <a:t>CONTROL DE CALIDAD DE LA INFORMACIÓN</a:t>
            </a:r>
          </a:p>
        </p:txBody>
      </p:sp>
      <p:pic>
        <p:nvPicPr>
          <p:cNvPr id="5" name="Imagen 4">
            <a:extLst>
              <a:ext uri="{FF2B5EF4-FFF2-40B4-BE49-F238E27FC236}">
                <a16:creationId xmlns:a16="http://schemas.microsoft.com/office/drawing/2014/main" id="{4FD1F251-6461-7148-9E1B-506CCCE30119}"/>
              </a:ext>
            </a:extLst>
          </p:cNvPr>
          <p:cNvPicPr>
            <a:picLocks noChangeAspect="1"/>
          </p:cNvPicPr>
          <p:nvPr/>
        </p:nvPicPr>
        <p:blipFill rotWithShape="1">
          <a:blip r:embed="rId9"/>
          <a:srcRect l="18478" t="21982" r="21799" b="27328"/>
          <a:stretch/>
        </p:blipFill>
        <p:spPr>
          <a:xfrm>
            <a:off x="5706654" y="1831359"/>
            <a:ext cx="860211" cy="775738"/>
          </a:xfrm>
          <a:prstGeom prst="rect">
            <a:avLst/>
          </a:prstGeom>
        </p:spPr>
      </p:pic>
      <p:pic>
        <p:nvPicPr>
          <p:cNvPr id="6" name="Imagen 5">
            <a:extLst>
              <a:ext uri="{FF2B5EF4-FFF2-40B4-BE49-F238E27FC236}">
                <a16:creationId xmlns:a16="http://schemas.microsoft.com/office/drawing/2014/main" id="{07F83413-4BDC-634B-9511-AA2E9BC4B47D}"/>
              </a:ext>
            </a:extLst>
          </p:cNvPr>
          <p:cNvPicPr>
            <a:picLocks noChangeAspect="1"/>
          </p:cNvPicPr>
          <p:nvPr/>
        </p:nvPicPr>
        <p:blipFill>
          <a:blip r:embed="rId10"/>
          <a:stretch>
            <a:fillRect/>
          </a:stretch>
        </p:blipFill>
        <p:spPr>
          <a:xfrm>
            <a:off x="3129301" y="1863060"/>
            <a:ext cx="857787" cy="857787"/>
          </a:xfrm>
          <a:prstGeom prst="rect">
            <a:avLst/>
          </a:prstGeom>
        </p:spPr>
      </p:pic>
      <p:sp>
        <p:nvSpPr>
          <p:cNvPr id="21" name="object 3">
            <a:extLst>
              <a:ext uri="{FF2B5EF4-FFF2-40B4-BE49-F238E27FC236}">
                <a16:creationId xmlns:a16="http://schemas.microsoft.com/office/drawing/2014/main" id="{EB43B1E9-A083-D94E-9EAD-E8357734BE31}"/>
              </a:ext>
            </a:extLst>
          </p:cNvPr>
          <p:cNvSpPr txBox="1">
            <a:spLocks/>
          </p:cNvSpPr>
          <p:nvPr/>
        </p:nvSpPr>
        <p:spPr>
          <a:xfrm>
            <a:off x="2472132" y="2792714"/>
            <a:ext cx="2025843"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solidFill>
                  <a:srgbClr val="205340"/>
                </a:solidFill>
                <a:latin typeface="Montserrat" pitchFamily="2" charset="77"/>
              </a:rPr>
              <a:t>RECOPILACIÓNDE LA INFORMACIÓN </a:t>
            </a:r>
          </a:p>
        </p:txBody>
      </p:sp>
      <p:sp>
        <p:nvSpPr>
          <p:cNvPr id="22" name="object 3">
            <a:extLst>
              <a:ext uri="{FF2B5EF4-FFF2-40B4-BE49-F238E27FC236}">
                <a16:creationId xmlns:a16="http://schemas.microsoft.com/office/drawing/2014/main" id="{E5703C1F-6576-7E47-A9EA-28703E0EE6B6}"/>
              </a:ext>
            </a:extLst>
          </p:cNvPr>
          <p:cNvSpPr txBox="1">
            <a:spLocks/>
          </p:cNvSpPr>
          <p:nvPr/>
        </p:nvSpPr>
        <p:spPr>
          <a:xfrm>
            <a:off x="7512347" y="2787905"/>
            <a:ext cx="2025843"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solidFill>
                  <a:srgbClr val="205340"/>
                </a:solidFill>
                <a:latin typeface="Montserrat" pitchFamily="2" charset="77"/>
              </a:rPr>
              <a:t>PROCESAMIENTO  DE LA INFORMACIÓN </a:t>
            </a:r>
          </a:p>
        </p:txBody>
      </p:sp>
      <p:cxnSp>
        <p:nvCxnSpPr>
          <p:cNvPr id="10" name="Conector recto de flecha 9">
            <a:extLst>
              <a:ext uri="{FF2B5EF4-FFF2-40B4-BE49-F238E27FC236}">
                <a16:creationId xmlns:a16="http://schemas.microsoft.com/office/drawing/2014/main" id="{405B6387-D6A7-AB49-BA43-58A220DA003B}"/>
              </a:ext>
            </a:extLst>
          </p:cNvPr>
          <p:cNvCxnSpPr>
            <a:cxnSpLocks/>
          </p:cNvCxnSpPr>
          <p:nvPr/>
        </p:nvCxnSpPr>
        <p:spPr>
          <a:xfrm>
            <a:off x="2076532" y="2291953"/>
            <a:ext cx="654292" cy="0"/>
          </a:xfrm>
          <a:prstGeom prst="straightConnector1">
            <a:avLst/>
          </a:prstGeom>
          <a:ln w="76200">
            <a:solidFill>
              <a:srgbClr val="205340"/>
            </a:solidFill>
            <a:tailEnd type="triangle"/>
          </a:ln>
        </p:spPr>
        <p:style>
          <a:lnRef idx="1">
            <a:schemeClr val="dk1"/>
          </a:lnRef>
          <a:fillRef idx="0">
            <a:schemeClr val="dk1"/>
          </a:fillRef>
          <a:effectRef idx="0">
            <a:schemeClr val="dk1"/>
          </a:effectRef>
          <a:fontRef idx="minor">
            <a:schemeClr val="tx1"/>
          </a:fontRef>
        </p:style>
      </p:cxnSp>
      <p:cxnSp>
        <p:nvCxnSpPr>
          <p:cNvPr id="26" name="Conector recto de flecha 25">
            <a:extLst>
              <a:ext uri="{FF2B5EF4-FFF2-40B4-BE49-F238E27FC236}">
                <a16:creationId xmlns:a16="http://schemas.microsoft.com/office/drawing/2014/main" id="{B1C71999-4914-2040-B227-845634ADE9A6}"/>
              </a:ext>
            </a:extLst>
          </p:cNvPr>
          <p:cNvCxnSpPr>
            <a:cxnSpLocks/>
          </p:cNvCxnSpPr>
          <p:nvPr/>
        </p:nvCxnSpPr>
        <p:spPr>
          <a:xfrm>
            <a:off x="4421633" y="2291953"/>
            <a:ext cx="654292" cy="0"/>
          </a:xfrm>
          <a:prstGeom prst="straightConnector1">
            <a:avLst/>
          </a:prstGeom>
          <a:ln w="76200">
            <a:solidFill>
              <a:srgbClr val="205340"/>
            </a:solidFill>
            <a:tailEnd type="triangle"/>
          </a:ln>
        </p:spPr>
        <p:style>
          <a:lnRef idx="1">
            <a:schemeClr val="dk1"/>
          </a:lnRef>
          <a:fillRef idx="0">
            <a:schemeClr val="dk1"/>
          </a:fillRef>
          <a:effectRef idx="0">
            <a:schemeClr val="dk1"/>
          </a:effectRef>
          <a:fontRef idx="minor">
            <a:schemeClr val="tx1"/>
          </a:fontRef>
        </p:style>
      </p:cxnSp>
      <p:cxnSp>
        <p:nvCxnSpPr>
          <p:cNvPr id="27" name="Conector recto de flecha 26">
            <a:extLst>
              <a:ext uri="{FF2B5EF4-FFF2-40B4-BE49-F238E27FC236}">
                <a16:creationId xmlns:a16="http://schemas.microsoft.com/office/drawing/2014/main" id="{FAC02B4C-C93C-974B-B06A-F5F49CF4F5C0}"/>
              </a:ext>
            </a:extLst>
          </p:cNvPr>
          <p:cNvCxnSpPr>
            <a:cxnSpLocks/>
          </p:cNvCxnSpPr>
          <p:nvPr/>
        </p:nvCxnSpPr>
        <p:spPr>
          <a:xfrm>
            <a:off x="7179529" y="2261204"/>
            <a:ext cx="654292" cy="0"/>
          </a:xfrm>
          <a:prstGeom prst="straightConnector1">
            <a:avLst/>
          </a:prstGeom>
          <a:ln w="76200">
            <a:solidFill>
              <a:srgbClr val="205340"/>
            </a:solidFill>
            <a:tailEnd type="triangle"/>
          </a:ln>
        </p:spPr>
        <p:style>
          <a:lnRef idx="1">
            <a:schemeClr val="dk1"/>
          </a:lnRef>
          <a:fillRef idx="0">
            <a:schemeClr val="dk1"/>
          </a:fillRef>
          <a:effectRef idx="0">
            <a:schemeClr val="dk1"/>
          </a:effectRef>
          <a:fontRef idx="minor">
            <a:schemeClr val="tx1"/>
          </a:fontRef>
        </p:style>
      </p:cxnSp>
      <p:sp>
        <p:nvSpPr>
          <p:cNvPr id="28" name="object 3">
            <a:extLst>
              <a:ext uri="{FF2B5EF4-FFF2-40B4-BE49-F238E27FC236}">
                <a16:creationId xmlns:a16="http://schemas.microsoft.com/office/drawing/2014/main" id="{E34F4087-8175-494A-A79A-04C70ADA91C5}"/>
              </a:ext>
            </a:extLst>
          </p:cNvPr>
          <p:cNvSpPr txBox="1">
            <a:spLocks/>
          </p:cNvSpPr>
          <p:nvPr/>
        </p:nvSpPr>
        <p:spPr>
          <a:xfrm>
            <a:off x="555177" y="3349009"/>
            <a:ext cx="1999386" cy="576440"/>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rgbClr val="205340"/>
                </a:solidFill>
                <a:latin typeface="Montserrat" pitchFamily="2" charset="77"/>
              </a:rPr>
              <a:t>INICIO DE VUELO  </a:t>
            </a:r>
            <a:r>
              <a:rPr lang="es-MX" sz="1200" b="1" spc="188" dirty="0">
                <a:latin typeface="Montserrat Medium" pitchFamily="2" charset="77"/>
              </a:rPr>
              <a:t>6/OCT/2022</a:t>
            </a:r>
          </a:p>
          <a:p>
            <a:pPr marL="9525">
              <a:spcBef>
                <a:spcPts val="75"/>
              </a:spcBef>
            </a:pPr>
            <a:endParaRPr lang="es-MX" sz="1200" spc="188" dirty="0">
              <a:latin typeface="Euclid Flex Light" panose="020B0300030000000000" pitchFamily="34" charset="77"/>
            </a:endParaRPr>
          </a:p>
        </p:txBody>
      </p:sp>
      <p:sp>
        <p:nvSpPr>
          <p:cNvPr id="29" name="object 3">
            <a:extLst>
              <a:ext uri="{FF2B5EF4-FFF2-40B4-BE49-F238E27FC236}">
                <a16:creationId xmlns:a16="http://schemas.microsoft.com/office/drawing/2014/main" id="{59AB2E45-6916-A64C-BAD9-253360799111}"/>
              </a:ext>
            </a:extLst>
          </p:cNvPr>
          <p:cNvSpPr txBox="1">
            <a:spLocks/>
          </p:cNvSpPr>
          <p:nvPr/>
        </p:nvSpPr>
        <p:spPr>
          <a:xfrm>
            <a:off x="485698" y="4871633"/>
            <a:ext cx="1809701" cy="39177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88" dirty="0">
                <a:solidFill>
                  <a:schemeClr val="tx1"/>
                </a:solidFill>
                <a:latin typeface="Montserrat ExtraBold" pitchFamily="2" charset="77"/>
              </a:rPr>
              <a:t>DÍAS DE VUELO </a:t>
            </a:r>
          </a:p>
          <a:p>
            <a:pPr marL="9525">
              <a:spcBef>
                <a:spcPts val="75"/>
              </a:spcBef>
            </a:pPr>
            <a:endParaRPr lang="es-MX" sz="1200" b="1" spc="188" dirty="0">
              <a:solidFill>
                <a:schemeClr val="tx1"/>
              </a:solidFill>
              <a:latin typeface="Montserrat ExtraBold" pitchFamily="2" charset="77"/>
            </a:endParaRPr>
          </a:p>
        </p:txBody>
      </p:sp>
      <p:sp>
        <p:nvSpPr>
          <p:cNvPr id="31" name="Elipse 30">
            <a:extLst>
              <a:ext uri="{FF2B5EF4-FFF2-40B4-BE49-F238E27FC236}">
                <a16:creationId xmlns:a16="http://schemas.microsoft.com/office/drawing/2014/main" id="{D398AAFB-AA55-EF44-A0F2-EA0C56B59BA5}"/>
              </a:ext>
            </a:extLst>
          </p:cNvPr>
          <p:cNvSpPr/>
          <p:nvPr/>
        </p:nvSpPr>
        <p:spPr>
          <a:xfrm>
            <a:off x="856242" y="4022730"/>
            <a:ext cx="657169" cy="666896"/>
          </a:xfrm>
          <a:prstGeom prst="ellipse">
            <a:avLst/>
          </a:prstGeom>
          <a:solidFill>
            <a:srgbClr val="E0CC9F"/>
          </a:solidFill>
          <a:ln>
            <a:solidFill>
              <a:srgbClr val="E0CC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0" name="object 3">
            <a:extLst>
              <a:ext uri="{FF2B5EF4-FFF2-40B4-BE49-F238E27FC236}">
                <a16:creationId xmlns:a16="http://schemas.microsoft.com/office/drawing/2014/main" id="{FBE0C6A5-82DC-BA44-B1AA-1D5C096E2E4D}"/>
              </a:ext>
            </a:extLst>
          </p:cNvPr>
          <p:cNvSpPr txBox="1">
            <a:spLocks/>
          </p:cNvSpPr>
          <p:nvPr/>
        </p:nvSpPr>
        <p:spPr>
          <a:xfrm>
            <a:off x="878856" y="4168691"/>
            <a:ext cx="611943" cy="76110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400" b="1" spc="188" dirty="0">
                <a:solidFill>
                  <a:srgbClr val="205340"/>
                </a:solidFill>
                <a:latin typeface="Montserrat Black" pitchFamily="2" charset="77"/>
              </a:rPr>
              <a:t>4</a:t>
            </a:r>
          </a:p>
          <a:p>
            <a:pPr marL="9525">
              <a:spcBef>
                <a:spcPts val="75"/>
              </a:spcBef>
            </a:pPr>
            <a:endParaRPr lang="es-MX" sz="2400" b="1" spc="188" dirty="0">
              <a:solidFill>
                <a:srgbClr val="205340"/>
              </a:solidFill>
              <a:latin typeface="Montserrat Black" pitchFamily="2" charset="77"/>
            </a:endParaRPr>
          </a:p>
        </p:txBody>
      </p:sp>
      <p:sp>
        <p:nvSpPr>
          <p:cNvPr id="32" name="object 3">
            <a:extLst>
              <a:ext uri="{FF2B5EF4-FFF2-40B4-BE49-F238E27FC236}">
                <a16:creationId xmlns:a16="http://schemas.microsoft.com/office/drawing/2014/main" id="{285FC5F5-4F24-7C44-AD9C-F53E170278B3}"/>
              </a:ext>
            </a:extLst>
          </p:cNvPr>
          <p:cNvSpPr txBox="1">
            <a:spLocks/>
          </p:cNvSpPr>
          <p:nvPr/>
        </p:nvSpPr>
        <p:spPr>
          <a:xfrm>
            <a:off x="562667" y="5302044"/>
            <a:ext cx="1580055" cy="576440"/>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rgbClr val="205340"/>
                </a:solidFill>
                <a:latin typeface="Montserrat Medium" pitchFamily="2" charset="77"/>
              </a:rPr>
              <a:t>FIN DE VUELO  </a:t>
            </a:r>
            <a:r>
              <a:rPr lang="es-MX" sz="1200" b="1" spc="188" dirty="0">
                <a:latin typeface="Montserrat Medium" pitchFamily="2" charset="77"/>
              </a:rPr>
              <a:t>10/OCT/2022</a:t>
            </a:r>
          </a:p>
          <a:p>
            <a:pPr marL="9525">
              <a:spcBef>
                <a:spcPts val="75"/>
              </a:spcBef>
            </a:pPr>
            <a:endParaRPr lang="es-MX" sz="1200" spc="188" dirty="0">
              <a:latin typeface="Euclid Flex Light" panose="020B0300030000000000" pitchFamily="34" charset="77"/>
            </a:endParaRPr>
          </a:p>
        </p:txBody>
      </p:sp>
      <p:sp>
        <p:nvSpPr>
          <p:cNvPr id="33" name="object 3">
            <a:extLst>
              <a:ext uri="{FF2B5EF4-FFF2-40B4-BE49-F238E27FC236}">
                <a16:creationId xmlns:a16="http://schemas.microsoft.com/office/drawing/2014/main" id="{0B4DF173-BCFE-5A48-A0C0-0DF6255D4980}"/>
              </a:ext>
            </a:extLst>
          </p:cNvPr>
          <p:cNvSpPr txBox="1">
            <a:spLocks/>
          </p:cNvSpPr>
          <p:nvPr/>
        </p:nvSpPr>
        <p:spPr>
          <a:xfrm>
            <a:off x="2831210" y="3352339"/>
            <a:ext cx="1980380" cy="76110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rgbClr val="205340"/>
                </a:solidFill>
                <a:latin typeface="Montserrat Medium" pitchFamily="2" charset="77"/>
              </a:rPr>
              <a:t>INICIO DE RECOPILACIÓN   </a:t>
            </a:r>
            <a:r>
              <a:rPr lang="es-MX" sz="1200" b="1" spc="188" dirty="0">
                <a:latin typeface="Montserrat Medium" pitchFamily="2" charset="77"/>
              </a:rPr>
              <a:t>11/OCT/2022</a:t>
            </a:r>
          </a:p>
          <a:p>
            <a:pPr marL="9525">
              <a:spcBef>
                <a:spcPts val="75"/>
              </a:spcBef>
            </a:pPr>
            <a:endParaRPr lang="es-MX" sz="1200" spc="188" dirty="0">
              <a:latin typeface="Euclid Flex Light" panose="020B0300030000000000" pitchFamily="34" charset="77"/>
            </a:endParaRPr>
          </a:p>
        </p:txBody>
      </p:sp>
      <p:sp>
        <p:nvSpPr>
          <p:cNvPr id="34" name="object 3">
            <a:extLst>
              <a:ext uri="{FF2B5EF4-FFF2-40B4-BE49-F238E27FC236}">
                <a16:creationId xmlns:a16="http://schemas.microsoft.com/office/drawing/2014/main" id="{78E6A7B6-22C9-E046-9488-A17BBDFE2842}"/>
              </a:ext>
            </a:extLst>
          </p:cNvPr>
          <p:cNvSpPr txBox="1">
            <a:spLocks/>
          </p:cNvSpPr>
          <p:nvPr/>
        </p:nvSpPr>
        <p:spPr>
          <a:xfrm>
            <a:off x="2710750" y="4848275"/>
            <a:ext cx="1606125" cy="576440"/>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88" dirty="0">
                <a:solidFill>
                  <a:schemeClr val="tx1"/>
                </a:solidFill>
                <a:latin typeface="Montserrat ExtraBold" pitchFamily="2" charset="77"/>
              </a:rPr>
              <a:t>DÍAS DE RECOPILACIÓN  </a:t>
            </a:r>
          </a:p>
          <a:p>
            <a:pPr marL="9525">
              <a:spcBef>
                <a:spcPts val="75"/>
              </a:spcBef>
            </a:pPr>
            <a:endParaRPr lang="es-MX" sz="1200" b="1" spc="188" dirty="0">
              <a:solidFill>
                <a:schemeClr val="tx1"/>
              </a:solidFill>
              <a:latin typeface="Montserrat ExtraBold" pitchFamily="2" charset="77"/>
            </a:endParaRPr>
          </a:p>
        </p:txBody>
      </p:sp>
      <p:sp>
        <p:nvSpPr>
          <p:cNvPr id="35" name="Elipse 34">
            <a:extLst>
              <a:ext uri="{FF2B5EF4-FFF2-40B4-BE49-F238E27FC236}">
                <a16:creationId xmlns:a16="http://schemas.microsoft.com/office/drawing/2014/main" id="{C10D31CF-EF36-0542-8FA0-84F6CC659738}"/>
              </a:ext>
            </a:extLst>
          </p:cNvPr>
          <p:cNvSpPr/>
          <p:nvPr/>
        </p:nvSpPr>
        <p:spPr>
          <a:xfrm>
            <a:off x="2972108" y="4024271"/>
            <a:ext cx="657169" cy="666896"/>
          </a:xfrm>
          <a:prstGeom prst="ellipse">
            <a:avLst/>
          </a:prstGeom>
          <a:solidFill>
            <a:srgbClr val="E0CC9F"/>
          </a:solidFill>
          <a:ln>
            <a:solidFill>
              <a:srgbClr val="E0CC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 name="object 3">
            <a:extLst>
              <a:ext uri="{FF2B5EF4-FFF2-40B4-BE49-F238E27FC236}">
                <a16:creationId xmlns:a16="http://schemas.microsoft.com/office/drawing/2014/main" id="{DAA3AC74-5028-A64C-9F29-391A44DE25F9}"/>
              </a:ext>
            </a:extLst>
          </p:cNvPr>
          <p:cNvSpPr txBox="1">
            <a:spLocks/>
          </p:cNvSpPr>
          <p:nvPr/>
        </p:nvSpPr>
        <p:spPr>
          <a:xfrm>
            <a:off x="2994722" y="4170232"/>
            <a:ext cx="611943" cy="76110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400" b="1" spc="188" dirty="0">
                <a:solidFill>
                  <a:srgbClr val="205340"/>
                </a:solidFill>
                <a:latin typeface="Montserrat Black" pitchFamily="2" charset="77"/>
              </a:rPr>
              <a:t>1</a:t>
            </a:r>
          </a:p>
          <a:p>
            <a:pPr marL="9525">
              <a:spcBef>
                <a:spcPts val="75"/>
              </a:spcBef>
            </a:pPr>
            <a:endParaRPr lang="es-MX" sz="2400" b="1" spc="188" dirty="0">
              <a:solidFill>
                <a:srgbClr val="205340"/>
              </a:solidFill>
              <a:latin typeface="Montserrat Black" pitchFamily="2" charset="77"/>
            </a:endParaRPr>
          </a:p>
        </p:txBody>
      </p:sp>
      <p:sp>
        <p:nvSpPr>
          <p:cNvPr id="37" name="object 3">
            <a:extLst>
              <a:ext uri="{FF2B5EF4-FFF2-40B4-BE49-F238E27FC236}">
                <a16:creationId xmlns:a16="http://schemas.microsoft.com/office/drawing/2014/main" id="{643036EC-1793-AD4B-91A4-908B10971CCA}"/>
              </a:ext>
            </a:extLst>
          </p:cNvPr>
          <p:cNvSpPr txBox="1">
            <a:spLocks/>
          </p:cNvSpPr>
          <p:nvPr/>
        </p:nvSpPr>
        <p:spPr>
          <a:xfrm>
            <a:off x="2831209" y="5291571"/>
            <a:ext cx="2281469" cy="773930"/>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rgbClr val="205340"/>
                </a:solidFill>
                <a:latin typeface="Montserrat Medium" pitchFamily="2" charset="77"/>
              </a:rPr>
              <a:t>FIN DE </a:t>
            </a:r>
          </a:p>
          <a:p>
            <a:pPr marL="9525">
              <a:spcBef>
                <a:spcPts val="75"/>
              </a:spcBef>
            </a:pPr>
            <a:r>
              <a:rPr lang="es-MX" sz="1200" b="1" spc="188" dirty="0">
                <a:solidFill>
                  <a:srgbClr val="205340"/>
                </a:solidFill>
                <a:latin typeface="Montserrat Medium" pitchFamily="2" charset="77"/>
              </a:rPr>
              <a:t>RECOPILACIÓN   </a:t>
            </a:r>
            <a:r>
              <a:rPr lang="es-MX" sz="1200" b="1" spc="188" dirty="0">
                <a:latin typeface="Montserrat Medium" pitchFamily="2" charset="77"/>
              </a:rPr>
              <a:t>11/OCT/2022</a:t>
            </a:r>
          </a:p>
          <a:p>
            <a:pPr marL="9525">
              <a:spcBef>
                <a:spcPts val="75"/>
              </a:spcBef>
            </a:pPr>
            <a:endParaRPr lang="es-MX" sz="1200" spc="188" dirty="0">
              <a:latin typeface="Euclid Flex Light" panose="020B0300030000000000" pitchFamily="34" charset="77"/>
            </a:endParaRPr>
          </a:p>
        </p:txBody>
      </p:sp>
      <p:sp>
        <p:nvSpPr>
          <p:cNvPr id="38" name="object 3">
            <a:extLst>
              <a:ext uri="{FF2B5EF4-FFF2-40B4-BE49-F238E27FC236}">
                <a16:creationId xmlns:a16="http://schemas.microsoft.com/office/drawing/2014/main" id="{5A787F50-11F0-664A-81FC-6D94CA88D768}"/>
              </a:ext>
            </a:extLst>
          </p:cNvPr>
          <p:cNvSpPr txBox="1">
            <a:spLocks/>
          </p:cNvSpPr>
          <p:nvPr/>
        </p:nvSpPr>
        <p:spPr>
          <a:xfrm>
            <a:off x="5416974" y="3295552"/>
            <a:ext cx="1980380" cy="773930"/>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rgbClr val="205340"/>
                </a:solidFill>
                <a:latin typeface="Montserrat" pitchFamily="2" charset="77"/>
              </a:rPr>
              <a:t>INICIO DEL</a:t>
            </a:r>
          </a:p>
          <a:p>
            <a:pPr marL="9525">
              <a:spcBef>
                <a:spcPts val="75"/>
              </a:spcBef>
            </a:pPr>
            <a:r>
              <a:rPr lang="es-MX" sz="1200" b="1" spc="188" dirty="0">
                <a:solidFill>
                  <a:srgbClr val="205340"/>
                </a:solidFill>
                <a:latin typeface="Montserrat" pitchFamily="2" charset="77"/>
              </a:rPr>
              <a:t>FILTRAJE </a:t>
            </a:r>
            <a:r>
              <a:rPr lang="es-MX" sz="1200" b="1" spc="188" dirty="0">
                <a:latin typeface="Montserrat Medium" pitchFamily="2" charset="77"/>
              </a:rPr>
              <a:t>12/OCT/2022</a:t>
            </a:r>
          </a:p>
          <a:p>
            <a:pPr marL="9525">
              <a:spcBef>
                <a:spcPts val="75"/>
              </a:spcBef>
            </a:pPr>
            <a:endParaRPr lang="es-MX" sz="1200" spc="188" dirty="0">
              <a:latin typeface="Euclid Flex Light" panose="020B0300030000000000" pitchFamily="34" charset="77"/>
            </a:endParaRPr>
          </a:p>
        </p:txBody>
      </p:sp>
      <p:sp>
        <p:nvSpPr>
          <p:cNvPr id="39" name="object 3">
            <a:extLst>
              <a:ext uri="{FF2B5EF4-FFF2-40B4-BE49-F238E27FC236}">
                <a16:creationId xmlns:a16="http://schemas.microsoft.com/office/drawing/2014/main" id="{4E94FC86-313C-3844-BA62-E2EF5EEDB25E}"/>
              </a:ext>
            </a:extLst>
          </p:cNvPr>
          <p:cNvSpPr txBox="1">
            <a:spLocks/>
          </p:cNvSpPr>
          <p:nvPr/>
        </p:nvSpPr>
        <p:spPr>
          <a:xfrm>
            <a:off x="4820909" y="4840972"/>
            <a:ext cx="2075439" cy="576440"/>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88" dirty="0">
                <a:solidFill>
                  <a:schemeClr val="tx1"/>
                </a:solidFill>
                <a:latin typeface="Montserrat ExtraBold" pitchFamily="2" charset="77"/>
              </a:rPr>
              <a:t>DÍAS DE CONTROL DE CALIDAD </a:t>
            </a:r>
          </a:p>
          <a:p>
            <a:pPr marL="9525">
              <a:spcBef>
                <a:spcPts val="75"/>
              </a:spcBef>
            </a:pPr>
            <a:endParaRPr lang="es-MX" sz="1200" b="1" spc="188" dirty="0">
              <a:solidFill>
                <a:schemeClr val="tx1"/>
              </a:solidFill>
              <a:latin typeface="Montserrat ExtraBold" pitchFamily="2" charset="77"/>
            </a:endParaRPr>
          </a:p>
        </p:txBody>
      </p:sp>
      <p:sp>
        <p:nvSpPr>
          <p:cNvPr id="40" name="Elipse 39">
            <a:extLst>
              <a:ext uri="{FF2B5EF4-FFF2-40B4-BE49-F238E27FC236}">
                <a16:creationId xmlns:a16="http://schemas.microsoft.com/office/drawing/2014/main" id="{544E1761-3EA5-4A40-8AC2-B7D6969BFC79}"/>
              </a:ext>
            </a:extLst>
          </p:cNvPr>
          <p:cNvSpPr/>
          <p:nvPr/>
        </p:nvSpPr>
        <p:spPr>
          <a:xfrm>
            <a:off x="5557872" y="4019000"/>
            <a:ext cx="657169" cy="666896"/>
          </a:xfrm>
          <a:prstGeom prst="ellipse">
            <a:avLst/>
          </a:prstGeom>
          <a:solidFill>
            <a:srgbClr val="E0CC9F"/>
          </a:solidFill>
          <a:ln>
            <a:solidFill>
              <a:srgbClr val="E0CC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1" name="object 3">
            <a:extLst>
              <a:ext uri="{FF2B5EF4-FFF2-40B4-BE49-F238E27FC236}">
                <a16:creationId xmlns:a16="http://schemas.microsoft.com/office/drawing/2014/main" id="{24A49E8A-EB5F-6546-8FC4-EC07E88695F3}"/>
              </a:ext>
            </a:extLst>
          </p:cNvPr>
          <p:cNvSpPr txBox="1">
            <a:spLocks/>
          </p:cNvSpPr>
          <p:nvPr/>
        </p:nvSpPr>
        <p:spPr>
          <a:xfrm>
            <a:off x="5580486" y="4164961"/>
            <a:ext cx="611943" cy="76110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400" b="1" spc="188" dirty="0">
                <a:solidFill>
                  <a:srgbClr val="205340"/>
                </a:solidFill>
                <a:latin typeface="Montserrat Black" pitchFamily="2" charset="77"/>
              </a:rPr>
              <a:t>1</a:t>
            </a:r>
          </a:p>
          <a:p>
            <a:pPr marL="9525">
              <a:spcBef>
                <a:spcPts val="75"/>
              </a:spcBef>
            </a:pPr>
            <a:endParaRPr lang="es-MX" sz="2400" b="1" spc="188" dirty="0">
              <a:solidFill>
                <a:srgbClr val="205340"/>
              </a:solidFill>
              <a:latin typeface="Montserrat Black" pitchFamily="2" charset="77"/>
            </a:endParaRPr>
          </a:p>
        </p:txBody>
      </p:sp>
      <p:sp>
        <p:nvSpPr>
          <p:cNvPr id="42" name="object 3">
            <a:extLst>
              <a:ext uri="{FF2B5EF4-FFF2-40B4-BE49-F238E27FC236}">
                <a16:creationId xmlns:a16="http://schemas.microsoft.com/office/drawing/2014/main" id="{CEE3C510-DEFB-0F49-BF87-2D1791B646A1}"/>
              </a:ext>
            </a:extLst>
          </p:cNvPr>
          <p:cNvSpPr txBox="1">
            <a:spLocks/>
          </p:cNvSpPr>
          <p:nvPr/>
        </p:nvSpPr>
        <p:spPr>
          <a:xfrm>
            <a:off x="5416973" y="5286300"/>
            <a:ext cx="2281469" cy="78675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rgbClr val="205340"/>
                </a:solidFill>
                <a:latin typeface="Montserrat Medium" pitchFamily="2" charset="77"/>
              </a:rPr>
              <a:t>FIN DEL</a:t>
            </a:r>
          </a:p>
          <a:p>
            <a:pPr marL="9525">
              <a:spcBef>
                <a:spcPts val="75"/>
              </a:spcBef>
            </a:pPr>
            <a:r>
              <a:rPr lang="es-MX" sz="1200" b="1" spc="188" dirty="0">
                <a:solidFill>
                  <a:srgbClr val="205340"/>
                </a:solidFill>
                <a:latin typeface="Montserrat Medium" pitchFamily="2" charset="77"/>
              </a:rPr>
              <a:t>FILTRAJE </a:t>
            </a:r>
          </a:p>
          <a:p>
            <a:pPr marL="9525">
              <a:spcBef>
                <a:spcPts val="75"/>
              </a:spcBef>
            </a:pPr>
            <a:r>
              <a:rPr lang="es-MX" sz="1200" b="1" spc="188" dirty="0">
                <a:latin typeface="Montserrat Medium" pitchFamily="2" charset="77"/>
              </a:rPr>
              <a:t>12/OCT/2022</a:t>
            </a:r>
          </a:p>
          <a:p>
            <a:pPr marL="9525">
              <a:spcBef>
                <a:spcPts val="75"/>
              </a:spcBef>
            </a:pPr>
            <a:endParaRPr lang="es-MX" sz="1200" spc="188" dirty="0">
              <a:latin typeface="Euclid Flex Light" panose="020B0300030000000000" pitchFamily="34" charset="77"/>
            </a:endParaRPr>
          </a:p>
        </p:txBody>
      </p:sp>
      <p:sp>
        <p:nvSpPr>
          <p:cNvPr id="43" name="object 3">
            <a:extLst>
              <a:ext uri="{FF2B5EF4-FFF2-40B4-BE49-F238E27FC236}">
                <a16:creationId xmlns:a16="http://schemas.microsoft.com/office/drawing/2014/main" id="{B2DFDC21-B988-6D48-8478-4B89BE0FCBFC}"/>
              </a:ext>
            </a:extLst>
          </p:cNvPr>
          <p:cNvSpPr txBox="1">
            <a:spLocks/>
          </p:cNvSpPr>
          <p:nvPr/>
        </p:nvSpPr>
        <p:spPr>
          <a:xfrm>
            <a:off x="7838574" y="3253517"/>
            <a:ext cx="1980380" cy="76110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rgbClr val="205340"/>
                </a:solidFill>
                <a:latin typeface="Montserrat" pitchFamily="2" charset="77"/>
              </a:rPr>
              <a:t>INICIO DEL PROCESAMIENTO </a:t>
            </a:r>
            <a:r>
              <a:rPr lang="es-MX" sz="1200" b="1" spc="188" dirty="0">
                <a:latin typeface="Montserrat Medium" pitchFamily="2" charset="77"/>
              </a:rPr>
              <a:t>13/OCT/2022</a:t>
            </a:r>
          </a:p>
          <a:p>
            <a:pPr marL="9525">
              <a:spcBef>
                <a:spcPts val="75"/>
              </a:spcBef>
            </a:pPr>
            <a:endParaRPr lang="es-MX" sz="1200" spc="188" dirty="0">
              <a:latin typeface="Euclid Flex Light" panose="020B0300030000000000" pitchFamily="34" charset="77"/>
            </a:endParaRPr>
          </a:p>
        </p:txBody>
      </p:sp>
      <p:sp>
        <p:nvSpPr>
          <p:cNvPr id="44" name="object 3">
            <a:extLst>
              <a:ext uri="{FF2B5EF4-FFF2-40B4-BE49-F238E27FC236}">
                <a16:creationId xmlns:a16="http://schemas.microsoft.com/office/drawing/2014/main" id="{6CB949E9-D18B-7B49-8378-053C6F2639C2}"/>
              </a:ext>
            </a:extLst>
          </p:cNvPr>
          <p:cNvSpPr txBox="1">
            <a:spLocks/>
          </p:cNvSpPr>
          <p:nvPr/>
        </p:nvSpPr>
        <p:spPr>
          <a:xfrm>
            <a:off x="7193057" y="4840400"/>
            <a:ext cx="2229997" cy="576440"/>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88" dirty="0">
                <a:solidFill>
                  <a:schemeClr val="tx1"/>
                </a:solidFill>
                <a:latin typeface="Montserrat ExtraBold" pitchFamily="2" charset="77"/>
              </a:rPr>
              <a:t>DÍAS DE PROCESAMIENTO  </a:t>
            </a:r>
          </a:p>
          <a:p>
            <a:pPr marL="9525">
              <a:spcBef>
                <a:spcPts val="75"/>
              </a:spcBef>
            </a:pPr>
            <a:endParaRPr lang="es-MX" sz="1200" b="1" spc="188" dirty="0">
              <a:solidFill>
                <a:schemeClr val="tx1"/>
              </a:solidFill>
              <a:latin typeface="Montserrat ExtraBold" pitchFamily="2" charset="77"/>
            </a:endParaRPr>
          </a:p>
        </p:txBody>
      </p:sp>
      <p:sp>
        <p:nvSpPr>
          <p:cNvPr id="45" name="Elipse 44">
            <a:extLst>
              <a:ext uri="{FF2B5EF4-FFF2-40B4-BE49-F238E27FC236}">
                <a16:creationId xmlns:a16="http://schemas.microsoft.com/office/drawing/2014/main" id="{1D98C1ED-955F-D046-8DEE-75632166FAC1}"/>
              </a:ext>
            </a:extLst>
          </p:cNvPr>
          <p:cNvSpPr/>
          <p:nvPr/>
        </p:nvSpPr>
        <p:spPr>
          <a:xfrm>
            <a:off x="7979472" y="4028481"/>
            <a:ext cx="657169" cy="666896"/>
          </a:xfrm>
          <a:prstGeom prst="ellipse">
            <a:avLst/>
          </a:prstGeom>
          <a:solidFill>
            <a:srgbClr val="E0CC9F"/>
          </a:solidFill>
          <a:ln>
            <a:solidFill>
              <a:srgbClr val="E0CC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6" name="object 3">
            <a:extLst>
              <a:ext uri="{FF2B5EF4-FFF2-40B4-BE49-F238E27FC236}">
                <a16:creationId xmlns:a16="http://schemas.microsoft.com/office/drawing/2014/main" id="{487AF09F-CE32-6D48-915C-3D3EEB7FF0AB}"/>
              </a:ext>
            </a:extLst>
          </p:cNvPr>
          <p:cNvSpPr txBox="1">
            <a:spLocks/>
          </p:cNvSpPr>
          <p:nvPr/>
        </p:nvSpPr>
        <p:spPr>
          <a:xfrm>
            <a:off x="8002086" y="4174442"/>
            <a:ext cx="611943" cy="76110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400" b="1" spc="188" dirty="0">
                <a:solidFill>
                  <a:srgbClr val="205340"/>
                </a:solidFill>
                <a:latin typeface="Montserrat Black" pitchFamily="2" charset="77"/>
              </a:rPr>
              <a:t>2</a:t>
            </a:r>
          </a:p>
          <a:p>
            <a:pPr marL="9525">
              <a:spcBef>
                <a:spcPts val="75"/>
              </a:spcBef>
            </a:pPr>
            <a:endParaRPr lang="es-MX" sz="2400" b="1" spc="188" dirty="0">
              <a:solidFill>
                <a:srgbClr val="205340"/>
              </a:solidFill>
              <a:latin typeface="Montserrat Black" pitchFamily="2" charset="77"/>
            </a:endParaRPr>
          </a:p>
        </p:txBody>
      </p:sp>
      <p:sp>
        <p:nvSpPr>
          <p:cNvPr id="47" name="object 3">
            <a:extLst>
              <a:ext uri="{FF2B5EF4-FFF2-40B4-BE49-F238E27FC236}">
                <a16:creationId xmlns:a16="http://schemas.microsoft.com/office/drawing/2014/main" id="{1D57429B-7602-3D44-A0C4-908937066D7B}"/>
              </a:ext>
            </a:extLst>
          </p:cNvPr>
          <p:cNvSpPr txBox="1">
            <a:spLocks/>
          </p:cNvSpPr>
          <p:nvPr/>
        </p:nvSpPr>
        <p:spPr>
          <a:xfrm>
            <a:off x="7838573" y="5282902"/>
            <a:ext cx="2281469" cy="76110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rgbClr val="205340"/>
                </a:solidFill>
                <a:latin typeface="Montserrat Medium" pitchFamily="2" charset="77"/>
              </a:rPr>
              <a:t>FIN DEL PROCESAMIENTO    </a:t>
            </a:r>
            <a:r>
              <a:rPr lang="es-MX" sz="1200" b="1" spc="188" dirty="0">
                <a:solidFill>
                  <a:srgbClr val="AD2B35"/>
                </a:solidFill>
                <a:latin typeface="Montserrat Medium" pitchFamily="2" charset="77"/>
              </a:rPr>
              <a:t>15/OCT/2022</a:t>
            </a:r>
          </a:p>
          <a:p>
            <a:pPr marL="9525">
              <a:spcBef>
                <a:spcPts val="75"/>
              </a:spcBef>
            </a:pPr>
            <a:endParaRPr lang="es-MX" sz="1200" spc="188" dirty="0">
              <a:latin typeface="Euclid Flex Light" panose="020B0300030000000000" pitchFamily="34" charset="77"/>
            </a:endParaRPr>
          </a:p>
        </p:txBody>
      </p:sp>
      <p:sp>
        <p:nvSpPr>
          <p:cNvPr id="62" name="object 3">
            <a:extLst>
              <a:ext uri="{FF2B5EF4-FFF2-40B4-BE49-F238E27FC236}">
                <a16:creationId xmlns:a16="http://schemas.microsoft.com/office/drawing/2014/main" id="{201BC15B-5FCF-C146-AAF5-2D9D3986D911}"/>
              </a:ext>
            </a:extLst>
          </p:cNvPr>
          <p:cNvSpPr txBox="1">
            <a:spLocks/>
          </p:cNvSpPr>
          <p:nvPr/>
        </p:nvSpPr>
        <p:spPr>
          <a:xfrm>
            <a:off x="7824293" y="5859342"/>
            <a:ext cx="1247546" cy="62517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solidFill>
                  <a:srgbClr val="AD2B35"/>
                </a:solidFill>
                <a:latin typeface="Montserrat" pitchFamily="2" charset="77"/>
              </a:rPr>
              <a:t>FECHA TENTATIVA DE ENTREGABLE   </a:t>
            </a:r>
          </a:p>
        </p:txBody>
      </p:sp>
      <p:sp>
        <p:nvSpPr>
          <p:cNvPr id="65" name="object 3">
            <a:extLst>
              <a:ext uri="{FF2B5EF4-FFF2-40B4-BE49-F238E27FC236}">
                <a16:creationId xmlns:a16="http://schemas.microsoft.com/office/drawing/2014/main" id="{3E24130D-7C68-BB40-8784-970F63E11C5E}"/>
              </a:ext>
            </a:extLst>
          </p:cNvPr>
          <p:cNvSpPr txBox="1">
            <a:spLocks/>
          </p:cNvSpPr>
          <p:nvPr/>
        </p:nvSpPr>
        <p:spPr>
          <a:xfrm>
            <a:off x="562667" y="5739080"/>
            <a:ext cx="3975107"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Nueva data </a:t>
            </a:r>
          </a:p>
        </p:txBody>
      </p:sp>
      <p:sp>
        <p:nvSpPr>
          <p:cNvPr id="66" name="object 3">
            <a:extLst>
              <a:ext uri="{FF2B5EF4-FFF2-40B4-BE49-F238E27FC236}">
                <a16:creationId xmlns:a16="http://schemas.microsoft.com/office/drawing/2014/main" id="{BB6EADB0-D32F-814C-A441-566D769F39F5}"/>
              </a:ext>
            </a:extLst>
          </p:cNvPr>
          <p:cNvSpPr txBox="1">
            <a:spLocks/>
          </p:cNvSpPr>
          <p:nvPr/>
        </p:nvSpPr>
        <p:spPr>
          <a:xfrm>
            <a:off x="2819197" y="5891119"/>
            <a:ext cx="3975107"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Nueva data </a:t>
            </a:r>
          </a:p>
        </p:txBody>
      </p:sp>
      <p:sp>
        <p:nvSpPr>
          <p:cNvPr id="67" name="object 3">
            <a:extLst>
              <a:ext uri="{FF2B5EF4-FFF2-40B4-BE49-F238E27FC236}">
                <a16:creationId xmlns:a16="http://schemas.microsoft.com/office/drawing/2014/main" id="{2E12EFA5-45C8-EE49-9B1B-DCCDE450C38A}"/>
              </a:ext>
            </a:extLst>
          </p:cNvPr>
          <p:cNvSpPr txBox="1">
            <a:spLocks/>
          </p:cNvSpPr>
          <p:nvPr/>
        </p:nvSpPr>
        <p:spPr>
          <a:xfrm>
            <a:off x="5364161" y="5898128"/>
            <a:ext cx="3975107"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Nueva data </a:t>
            </a:r>
          </a:p>
        </p:txBody>
      </p:sp>
      <p:sp>
        <p:nvSpPr>
          <p:cNvPr id="68" name="object 3">
            <a:extLst>
              <a:ext uri="{FF2B5EF4-FFF2-40B4-BE49-F238E27FC236}">
                <a16:creationId xmlns:a16="http://schemas.microsoft.com/office/drawing/2014/main" id="{03C7D3C2-BB3A-DF44-954C-1BCDA6B05095}"/>
              </a:ext>
            </a:extLst>
          </p:cNvPr>
          <p:cNvSpPr txBox="1">
            <a:spLocks/>
          </p:cNvSpPr>
          <p:nvPr/>
        </p:nvSpPr>
        <p:spPr>
          <a:xfrm>
            <a:off x="7877831" y="6469347"/>
            <a:ext cx="3975107"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Nueva data </a:t>
            </a:r>
          </a:p>
        </p:txBody>
      </p:sp>
      <p:sp>
        <p:nvSpPr>
          <p:cNvPr id="69" name="object 3">
            <a:extLst>
              <a:ext uri="{FF2B5EF4-FFF2-40B4-BE49-F238E27FC236}">
                <a16:creationId xmlns:a16="http://schemas.microsoft.com/office/drawing/2014/main" id="{116D9084-4A82-FC4F-BAB9-0BC59872F2C2}"/>
              </a:ext>
            </a:extLst>
          </p:cNvPr>
          <p:cNvSpPr txBox="1">
            <a:spLocks/>
          </p:cNvSpPr>
          <p:nvPr/>
        </p:nvSpPr>
        <p:spPr>
          <a:xfrm>
            <a:off x="8892977" y="4074768"/>
            <a:ext cx="3975107" cy="663643"/>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000" b="1" spc="188" dirty="0">
                <a:solidFill>
                  <a:schemeClr val="tx1"/>
                </a:solidFill>
                <a:latin typeface="Montserrat Light" pitchFamily="2" charset="77"/>
              </a:rPr>
              <a:t>FUENTE</a:t>
            </a:r>
            <a:r>
              <a:rPr lang="es-MX" sz="1000" spc="188" dirty="0">
                <a:solidFill>
                  <a:schemeClr val="tx1"/>
                </a:solidFill>
                <a:latin typeface="Montserrat Light" pitchFamily="2" charset="77"/>
              </a:rPr>
              <a:t>: Data obtenida del </a:t>
            </a:r>
          </a:p>
          <a:p>
            <a:pPr marL="9525">
              <a:spcBef>
                <a:spcPts val="75"/>
              </a:spcBef>
            </a:pPr>
            <a:r>
              <a:rPr lang="es-MX" sz="1000" spc="188" dirty="0">
                <a:solidFill>
                  <a:schemeClr val="tx1"/>
                </a:solidFill>
                <a:latin typeface="Montserrat Light" pitchFamily="2" charset="77"/>
              </a:rPr>
              <a:t>Reporte 06-10-22 levantamiento </a:t>
            </a:r>
          </a:p>
          <a:p>
            <a:pPr marL="9525">
              <a:spcBef>
                <a:spcPts val="75"/>
              </a:spcBef>
            </a:pPr>
            <a:r>
              <a:rPr lang="es-MX" sz="1000" spc="188" dirty="0">
                <a:solidFill>
                  <a:schemeClr val="tx1"/>
                </a:solidFill>
                <a:latin typeface="Montserrat Light" pitchFamily="2" charset="77"/>
              </a:rPr>
              <a:t>Lidar T6 el día 6 de octubre 2022</a:t>
            </a:r>
          </a:p>
          <a:p>
            <a:pPr marL="9525">
              <a:spcBef>
                <a:spcPts val="75"/>
              </a:spcBef>
            </a:pPr>
            <a:endParaRPr lang="es-MX" sz="1000" spc="188" dirty="0">
              <a:solidFill>
                <a:schemeClr val="tx1"/>
              </a:solidFill>
              <a:latin typeface="Montserrat Light" pitchFamily="2" charset="77"/>
            </a:endParaRPr>
          </a:p>
        </p:txBody>
      </p:sp>
    </p:spTree>
    <p:extLst>
      <p:ext uri="{BB962C8B-B14F-4D97-AF65-F5344CB8AC3E}">
        <p14:creationId xmlns:p14="http://schemas.microsoft.com/office/powerpoint/2010/main" val="2722503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n 29">
            <a:extLst>
              <a:ext uri="{FF2B5EF4-FFF2-40B4-BE49-F238E27FC236}">
                <a16:creationId xmlns:a16="http://schemas.microsoft.com/office/drawing/2014/main" id="{9917F3C5-770D-3443-9FF3-259F76C34AFC}"/>
              </a:ext>
            </a:extLst>
          </p:cNvPr>
          <p:cNvPicPr>
            <a:picLocks noChangeAspect="1"/>
          </p:cNvPicPr>
          <p:nvPr/>
        </p:nvPicPr>
        <p:blipFill>
          <a:blip r:embed="rId3">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4908" y="0"/>
            <a:ext cx="10776857" cy="6858000"/>
          </a:xfrm>
          <a:prstGeom prst="rect">
            <a:avLst/>
          </a:prstGeom>
        </p:spPr>
      </p:pic>
      <p:sp>
        <p:nvSpPr>
          <p:cNvPr id="3" name="Rectángulo 2">
            <a:extLst>
              <a:ext uri="{FF2B5EF4-FFF2-40B4-BE49-F238E27FC236}">
                <a16:creationId xmlns:a16="http://schemas.microsoft.com/office/drawing/2014/main" id="{D1383069-9926-B345-8CEE-F8D1B7825A05}"/>
              </a:ext>
            </a:extLst>
          </p:cNvPr>
          <p:cNvSpPr/>
          <p:nvPr/>
        </p:nvSpPr>
        <p:spPr>
          <a:xfrm>
            <a:off x="1238102" y="482583"/>
            <a:ext cx="3708067" cy="923330"/>
          </a:xfrm>
          <a:prstGeom prst="rect">
            <a:avLst/>
          </a:prstGeom>
          <a:noFill/>
        </p:spPr>
        <p:txBody>
          <a:bodyPr wrap="none" lIns="91440" tIns="45720" rIns="91440" bIns="45720">
            <a:spAutoFit/>
          </a:bodyPr>
          <a:lstStyle/>
          <a:p>
            <a:pPr algn="ctr"/>
            <a:r>
              <a:rPr lang="es-ES" sz="5400" b="0" cap="none" spc="0" dirty="0">
                <a:ln w="0"/>
                <a:solidFill>
                  <a:srgbClr val="205340"/>
                </a:solidFill>
                <a:effectLst>
                  <a:outerShdw blurRad="38100" dist="19050" dir="2700000" algn="tl" rotWithShape="0">
                    <a:schemeClr val="dk1">
                      <a:alpha val="40000"/>
                    </a:schemeClr>
                  </a:outerShdw>
                </a:effectLst>
                <a:latin typeface="Euclid Flex" panose="020B0500030000000000" pitchFamily="34" charset="77"/>
              </a:rPr>
              <a:t>Contenido</a:t>
            </a:r>
            <a:r>
              <a:rPr lang="es-ES" sz="5400" b="0" cap="none" spc="0" dirty="0">
                <a:ln w="0"/>
                <a:solidFill>
                  <a:srgbClr val="396559"/>
                </a:solidFill>
                <a:effectLst>
                  <a:outerShdw blurRad="38100" dist="19050" dir="2700000" algn="tl" rotWithShape="0">
                    <a:schemeClr val="dk1">
                      <a:alpha val="40000"/>
                    </a:schemeClr>
                  </a:outerShdw>
                </a:effectLst>
                <a:latin typeface="Euclid Flex" panose="020B0500030000000000" pitchFamily="34" charset="77"/>
              </a:rPr>
              <a:t> </a:t>
            </a:r>
          </a:p>
        </p:txBody>
      </p:sp>
      <p:pic>
        <p:nvPicPr>
          <p:cNvPr id="5" name="Imagen 4">
            <a:extLst>
              <a:ext uri="{FF2B5EF4-FFF2-40B4-BE49-F238E27FC236}">
                <a16:creationId xmlns:a16="http://schemas.microsoft.com/office/drawing/2014/main" id="{C44FB6C9-1EEA-E54C-8F87-01E59F1281F2}"/>
              </a:ext>
            </a:extLst>
          </p:cNvPr>
          <p:cNvPicPr>
            <a:picLocks noChangeAspect="1"/>
          </p:cNvPicPr>
          <p:nvPr/>
        </p:nvPicPr>
        <p:blipFill>
          <a:blip r:embed="rId4">
            <a:lum contrast="40000"/>
          </a:blip>
          <a:stretch>
            <a:fillRect/>
          </a:stretch>
        </p:blipFill>
        <p:spPr>
          <a:xfrm>
            <a:off x="10348698" y="0"/>
            <a:ext cx="1843302" cy="6858000"/>
          </a:xfrm>
          <a:prstGeom prst="rect">
            <a:avLst/>
          </a:prstGeom>
        </p:spPr>
      </p:pic>
      <p:sp>
        <p:nvSpPr>
          <p:cNvPr id="8" name="Rectángulo 7">
            <a:extLst>
              <a:ext uri="{FF2B5EF4-FFF2-40B4-BE49-F238E27FC236}">
                <a16:creationId xmlns:a16="http://schemas.microsoft.com/office/drawing/2014/main" id="{E6061ABA-6659-9848-A92A-EEB97B56D524}"/>
              </a:ext>
            </a:extLst>
          </p:cNvPr>
          <p:cNvSpPr/>
          <p:nvPr/>
        </p:nvSpPr>
        <p:spPr>
          <a:xfrm>
            <a:off x="1632119" y="2201391"/>
            <a:ext cx="2481770" cy="338554"/>
          </a:xfrm>
          <a:prstGeom prst="rect">
            <a:avLst/>
          </a:prstGeom>
          <a:noFill/>
        </p:spPr>
        <p:txBody>
          <a:bodyPr wrap="none" lIns="91440" tIns="45720" rIns="91440" bIns="45720">
            <a:spAutoFit/>
          </a:bodyPr>
          <a:lstStyle/>
          <a:p>
            <a:pPr algn="ctr"/>
            <a:r>
              <a:rPr lang="es-ES" sz="1600" b="1"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Mapeo Vuelo </a:t>
            </a:r>
            <a:r>
              <a:rPr lang="es-ES" sz="1600" b="1" dirty="0" err="1">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LíDAR</a:t>
            </a:r>
            <a:r>
              <a:rPr lang="es-ES" sz="1600" b="1"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 .</a:t>
            </a:r>
            <a:r>
              <a:rPr lang="es-ES" sz="1600" b="1" cap="none" spc="0"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 </a:t>
            </a:r>
          </a:p>
        </p:txBody>
      </p:sp>
      <p:sp>
        <p:nvSpPr>
          <p:cNvPr id="11" name="Rectángulo 10">
            <a:extLst>
              <a:ext uri="{FF2B5EF4-FFF2-40B4-BE49-F238E27FC236}">
                <a16:creationId xmlns:a16="http://schemas.microsoft.com/office/drawing/2014/main" id="{1D1E19E0-30E8-194C-9299-3294B210D3EB}"/>
              </a:ext>
            </a:extLst>
          </p:cNvPr>
          <p:cNvSpPr/>
          <p:nvPr/>
        </p:nvSpPr>
        <p:spPr>
          <a:xfrm>
            <a:off x="1627538" y="2548776"/>
            <a:ext cx="1595309" cy="338554"/>
          </a:xfrm>
          <a:prstGeom prst="rect">
            <a:avLst/>
          </a:prstGeom>
          <a:noFill/>
        </p:spPr>
        <p:txBody>
          <a:bodyPr wrap="none" lIns="91440" tIns="45720" rIns="91440" bIns="45720">
            <a:spAutoFit/>
          </a:bodyPr>
          <a:lstStyle/>
          <a:p>
            <a:pPr algn="ctr"/>
            <a:r>
              <a:rPr lang="es-ES" sz="1600" b="1"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Topográfico</a:t>
            </a:r>
            <a:r>
              <a:rPr lang="es-ES" sz="1600" b="1" cap="none" spc="0"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 </a:t>
            </a:r>
          </a:p>
        </p:txBody>
      </p:sp>
      <p:sp>
        <p:nvSpPr>
          <p:cNvPr id="12" name="Rectángulo 11">
            <a:extLst>
              <a:ext uri="{FF2B5EF4-FFF2-40B4-BE49-F238E27FC236}">
                <a16:creationId xmlns:a16="http://schemas.microsoft.com/office/drawing/2014/main" id="{5FD64BB8-6BF0-9D4E-8205-7C419AFF0058}"/>
              </a:ext>
            </a:extLst>
          </p:cNvPr>
          <p:cNvSpPr/>
          <p:nvPr/>
        </p:nvSpPr>
        <p:spPr>
          <a:xfrm>
            <a:off x="1605705" y="2872431"/>
            <a:ext cx="3711273" cy="338554"/>
          </a:xfrm>
          <a:prstGeom prst="rect">
            <a:avLst/>
          </a:prstGeom>
          <a:noFill/>
        </p:spPr>
        <p:txBody>
          <a:bodyPr wrap="none" lIns="91440" tIns="45720" rIns="91440" bIns="45720">
            <a:spAutoFit/>
          </a:bodyPr>
          <a:lstStyle/>
          <a:p>
            <a:pPr algn="ctr"/>
            <a:r>
              <a:rPr lang="es-ES" sz="1600" b="1" cap="none" spc="0"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Geológico, Geofísico, Geotécnico</a:t>
            </a:r>
          </a:p>
        </p:txBody>
      </p:sp>
      <p:sp>
        <p:nvSpPr>
          <p:cNvPr id="14" name="Rectángulo 13">
            <a:extLst>
              <a:ext uri="{FF2B5EF4-FFF2-40B4-BE49-F238E27FC236}">
                <a16:creationId xmlns:a16="http://schemas.microsoft.com/office/drawing/2014/main" id="{59BF83C7-AD24-7E4A-AD66-6D8503CBFCE1}"/>
              </a:ext>
            </a:extLst>
          </p:cNvPr>
          <p:cNvSpPr/>
          <p:nvPr/>
        </p:nvSpPr>
        <p:spPr>
          <a:xfrm>
            <a:off x="1626672" y="3835326"/>
            <a:ext cx="1539204" cy="338554"/>
          </a:xfrm>
          <a:prstGeom prst="rect">
            <a:avLst/>
          </a:prstGeom>
          <a:noFill/>
        </p:spPr>
        <p:txBody>
          <a:bodyPr wrap="none" lIns="91440" tIns="45720" rIns="91440" bIns="45720">
            <a:spAutoFit/>
          </a:bodyPr>
          <a:lstStyle/>
          <a:p>
            <a:pPr algn="ctr"/>
            <a:r>
              <a:rPr lang="es-ES" sz="1600" b="1"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Estructuras.</a:t>
            </a:r>
            <a:r>
              <a:rPr lang="es-ES" sz="1600" b="1" cap="none" spc="0"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 </a:t>
            </a:r>
          </a:p>
        </p:txBody>
      </p:sp>
      <p:sp>
        <p:nvSpPr>
          <p:cNvPr id="15" name="Rectángulo 14">
            <a:extLst>
              <a:ext uri="{FF2B5EF4-FFF2-40B4-BE49-F238E27FC236}">
                <a16:creationId xmlns:a16="http://schemas.microsoft.com/office/drawing/2014/main" id="{65D26A57-C677-6246-BC19-12AAD505EE96}"/>
              </a:ext>
            </a:extLst>
          </p:cNvPr>
          <p:cNvSpPr/>
          <p:nvPr/>
        </p:nvSpPr>
        <p:spPr>
          <a:xfrm>
            <a:off x="1591879" y="4239738"/>
            <a:ext cx="2077813" cy="338554"/>
          </a:xfrm>
          <a:prstGeom prst="rect">
            <a:avLst/>
          </a:prstGeom>
          <a:noFill/>
        </p:spPr>
        <p:txBody>
          <a:bodyPr wrap="none" lIns="91440" tIns="45720" rIns="91440" bIns="45720">
            <a:spAutoFit/>
          </a:bodyPr>
          <a:lstStyle/>
          <a:p>
            <a:pPr algn="ctr"/>
            <a:r>
              <a:rPr lang="es-ES" sz="1600" b="1"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Plataforma y Vía.</a:t>
            </a:r>
            <a:r>
              <a:rPr lang="es-ES" sz="1600" b="1" cap="none" spc="0"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 </a:t>
            </a:r>
          </a:p>
        </p:txBody>
      </p:sp>
      <p:sp>
        <p:nvSpPr>
          <p:cNvPr id="16" name="Rectángulo 15">
            <a:extLst>
              <a:ext uri="{FF2B5EF4-FFF2-40B4-BE49-F238E27FC236}">
                <a16:creationId xmlns:a16="http://schemas.microsoft.com/office/drawing/2014/main" id="{D8D8F716-FF72-044B-91DE-F47472460EB5}"/>
              </a:ext>
            </a:extLst>
          </p:cNvPr>
          <p:cNvSpPr/>
          <p:nvPr/>
        </p:nvSpPr>
        <p:spPr>
          <a:xfrm>
            <a:off x="6092504" y="2528982"/>
            <a:ext cx="2682145" cy="584775"/>
          </a:xfrm>
          <a:prstGeom prst="rect">
            <a:avLst/>
          </a:prstGeom>
          <a:noFill/>
        </p:spPr>
        <p:txBody>
          <a:bodyPr wrap="none" lIns="91440" tIns="45720" rIns="91440" bIns="45720">
            <a:spAutoFit/>
          </a:bodyPr>
          <a:lstStyle/>
          <a:p>
            <a:r>
              <a:rPr lang="es-ES" sz="1600" b="1"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Estaciones y Paraderos</a:t>
            </a:r>
          </a:p>
          <a:p>
            <a:r>
              <a:rPr lang="es-ES" sz="1600" b="1"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Ante Proyecto.</a:t>
            </a:r>
            <a:r>
              <a:rPr lang="es-ES" sz="1600" b="1" cap="none" spc="0"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 </a:t>
            </a:r>
          </a:p>
        </p:txBody>
      </p:sp>
      <p:sp>
        <p:nvSpPr>
          <p:cNvPr id="20" name="Rectángulo 19">
            <a:extLst>
              <a:ext uri="{FF2B5EF4-FFF2-40B4-BE49-F238E27FC236}">
                <a16:creationId xmlns:a16="http://schemas.microsoft.com/office/drawing/2014/main" id="{160A5D3B-5DD0-424C-BF40-FA7A373679EB}"/>
              </a:ext>
            </a:extLst>
          </p:cNvPr>
          <p:cNvSpPr/>
          <p:nvPr/>
        </p:nvSpPr>
        <p:spPr>
          <a:xfrm>
            <a:off x="1238102" y="1753281"/>
            <a:ext cx="304892" cy="461665"/>
          </a:xfrm>
          <a:prstGeom prst="rect">
            <a:avLst/>
          </a:prstGeom>
          <a:noFill/>
        </p:spPr>
        <p:txBody>
          <a:bodyPr wrap="none" lIns="91440" tIns="45720" rIns="91440" bIns="45720">
            <a:spAutoFit/>
          </a:bodyPr>
          <a:lstStyle/>
          <a:p>
            <a:pPr algn="ctr"/>
            <a:r>
              <a:rPr lang="es-ES" sz="2400" b="1" cap="none" spc="0"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1</a:t>
            </a:r>
          </a:p>
        </p:txBody>
      </p:sp>
      <p:sp>
        <p:nvSpPr>
          <p:cNvPr id="21" name="Rectángulo 20">
            <a:extLst>
              <a:ext uri="{FF2B5EF4-FFF2-40B4-BE49-F238E27FC236}">
                <a16:creationId xmlns:a16="http://schemas.microsoft.com/office/drawing/2014/main" id="{6B8FABF9-FCBD-BE42-B3CA-E8E17CDAAAC7}"/>
              </a:ext>
            </a:extLst>
          </p:cNvPr>
          <p:cNvSpPr/>
          <p:nvPr/>
        </p:nvSpPr>
        <p:spPr>
          <a:xfrm>
            <a:off x="1206623" y="2110289"/>
            <a:ext cx="367408" cy="461665"/>
          </a:xfrm>
          <a:prstGeom prst="rect">
            <a:avLst/>
          </a:prstGeom>
          <a:noFill/>
        </p:spPr>
        <p:txBody>
          <a:bodyPr wrap="none" lIns="91440" tIns="45720" rIns="91440" bIns="45720">
            <a:spAutoFit/>
          </a:bodyPr>
          <a:lstStyle/>
          <a:p>
            <a:pPr algn="ctr"/>
            <a:r>
              <a:rPr lang="es-ES" sz="2400" b="1" cap="none" spc="0"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2</a:t>
            </a:r>
          </a:p>
        </p:txBody>
      </p:sp>
      <p:sp>
        <p:nvSpPr>
          <p:cNvPr id="22" name="Rectángulo 21">
            <a:extLst>
              <a:ext uri="{FF2B5EF4-FFF2-40B4-BE49-F238E27FC236}">
                <a16:creationId xmlns:a16="http://schemas.microsoft.com/office/drawing/2014/main" id="{A89EA033-F48D-044B-B4F4-C18E3514787F}"/>
              </a:ext>
            </a:extLst>
          </p:cNvPr>
          <p:cNvSpPr/>
          <p:nvPr/>
        </p:nvSpPr>
        <p:spPr>
          <a:xfrm>
            <a:off x="1221301" y="2440027"/>
            <a:ext cx="367408" cy="461665"/>
          </a:xfrm>
          <a:prstGeom prst="rect">
            <a:avLst/>
          </a:prstGeom>
          <a:noFill/>
        </p:spPr>
        <p:txBody>
          <a:bodyPr wrap="none" lIns="91440" tIns="45720" rIns="91440" bIns="45720">
            <a:spAutoFit/>
          </a:bodyPr>
          <a:lstStyle/>
          <a:p>
            <a:pPr algn="ctr"/>
            <a:r>
              <a:rPr lang="es-ES" sz="2400" b="1"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3</a:t>
            </a:r>
            <a:endParaRPr lang="es-ES" sz="2400" b="1" cap="none" spc="0"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endParaRPr>
          </a:p>
        </p:txBody>
      </p:sp>
      <p:sp>
        <p:nvSpPr>
          <p:cNvPr id="23" name="Rectángulo 22">
            <a:extLst>
              <a:ext uri="{FF2B5EF4-FFF2-40B4-BE49-F238E27FC236}">
                <a16:creationId xmlns:a16="http://schemas.microsoft.com/office/drawing/2014/main" id="{E6AC45A5-C584-234F-A9C8-618DA35A1DF1}"/>
              </a:ext>
            </a:extLst>
          </p:cNvPr>
          <p:cNvSpPr/>
          <p:nvPr/>
        </p:nvSpPr>
        <p:spPr>
          <a:xfrm>
            <a:off x="1187734" y="2774594"/>
            <a:ext cx="396262" cy="461665"/>
          </a:xfrm>
          <a:prstGeom prst="rect">
            <a:avLst/>
          </a:prstGeom>
          <a:noFill/>
        </p:spPr>
        <p:txBody>
          <a:bodyPr wrap="none" lIns="91440" tIns="45720" rIns="91440" bIns="45720">
            <a:spAutoFit/>
          </a:bodyPr>
          <a:lstStyle/>
          <a:p>
            <a:pPr algn="ctr"/>
            <a:r>
              <a:rPr lang="es-ES" sz="2400" b="1" cap="none" spc="0"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4</a:t>
            </a:r>
          </a:p>
        </p:txBody>
      </p:sp>
      <p:sp>
        <p:nvSpPr>
          <p:cNvPr id="24" name="Rectángulo 23">
            <a:extLst>
              <a:ext uri="{FF2B5EF4-FFF2-40B4-BE49-F238E27FC236}">
                <a16:creationId xmlns:a16="http://schemas.microsoft.com/office/drawing/2014/main" id="{1169AD8E-C512-FC43-BBD5-D1EDEE706DDA}"/>
              </a:ext>
            </a:extLst>
          </p:cNvPr>
          <p:cNvSpPr/>
          <p:nvPr/>
        </p:nvSpPr>
        <p:spPr>
          <a:xfrm>
            <a:off x="1192906" y="3088679"/>
            <a:ext cx="367408" cy="461665"/>
          </a:xfrm>
          <a:prstGeom prst="rect">
            <a:avLst/>
          </a:prstGeom>
          <a:noFill/>
        </p:spPr>
        <p:txBody>
          <a:bodyPr wrap="none" lIns="91440" tIns="45720" rIns="91440" bIns="45720">
            <a:spAutoFit/>
          </a:bodyPr>
          <a:lstStyle/>
          <a:p>
            <a:pPr algn="ctr"/>
            <a:r>
              <a:rPr lang="es-ES" sz="2400" b="1" cap="none" spc="0"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5</a:t>
            </a:r>
          </a:p>
        </p:txBody>
      </p:sp>
      <p:sp>
        <p:nvSpPr>
          <p:cNvPr id="26" name="Rectángulo 25">
            <a:extLst>
              <a:ext uri="{FF2B5EF4-FFF2-40B4-BE49-F238E27FC236}">
                <a16:creationId xmlns:a16="http://schemas.microsoft.com/office/drawing/2014/main" id="{BC739F2F-40F2-1A46-9F34-1711145DAFCC}"/>
              </a:ext>
            </a:extLst>
          </p:cNvPr>
          <p:cNvSpPr/>
          <p:nvPr/>
        </p:nvSpPr>
        <p:spPr>
          <a:xfrm>
            <a:off x="1186493" y="3393295"/>
            <a:ext cx="380233" cy="461665"/>
          </a:xfrm>
          <a:prstGeom prst="rect">
            <a:avLst/>
          </a:prstGeom>
          <a:noFill/>
        </p:spPr>
        <p:txBody>
          <a:bodyPr wrap="none" lIns="91440" tIns="45720" rIns="91440" bIns="45720">
            <a:spAutoFit/>
          </a:bodyPr>
          <a:lstStyle/>
          <a:p>
            <a:pPr algn="ctr"/>
            <a:r>
              <a:rPr lang="es-ES" sz="2400" b="1" cap="none" spc="0"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6</a:t>
            </a:r>
          </a:p>
        </p:txBody>
      </p:sp>
      <p:pic>
        <p:nvPicPr>
          <p:cNvPr id="27" name="Imagen 26">
            <a:extLst>
              <a:ext uri="{FF2B5EF4-FFF2-40B4-BE49-F238E27FC236}">
                <a16:creationId xmlns:a16="http://schemas.microsoft.com/office/drawing/2014/main" id="{9C667E0A-A179-0F48-8874-532626202D83}"/>
              </a:ext>
            </a:extLst>
          </p:cNvPr>
          <p:cNvPicPr>
            <a:picLocks noChangeAspect="1"/>
          </p:cNvPicPr>
          <p:nvPr/>
        </p:nvPicPr>
        <p:blipFill>
          <a:blip r:embed="rId5">
            <a:lum bright="-40000" contrast="-40000"/>
            <a:extLst>
              <a:ext uri="{28A0092B-C50C-407E-A947-70E740481C1C}">
                <a14:useLocalDpi xmlns:a14="http://schemas.microsoft.com/office/drawing/2010/main"/>
              </a:ext>
            </a:extLst>
          </a:blip>
          <a:stretch>
            <a:fillRect/>
          </a:stretch>
        </p:blipFill>
        <p:spPr>
          <a:xfrm>
            <a:off x="358486" y="5842342"/>
            <a:ext cx="2229105" cy="610940"/>
          </a:xfrm>
          <a:prstGeom prst="rect">
            <a:avLst/>
          </a:prstGeom>
        </p:spPr>
      </p:pic>
      <p:pic>
        <p:nvPicPr>
          <p:cNvPr id="28" name="Imagen 27">
            <a:extLst>
              <a:ext uri="{FF2B5EF4-FFF2-40B4-BE49-F238E27FC236}">
                <a16:creationId xmlns:a16="http://schemas.microsoft.com/office/drawing/2014/main" id="{DE03D5EA-E162-294E-8912-98F01C3B8755}"/>
              </a:ext>
            </a:extLst>
          </p:cNvPr>
          <p:cNvPicPr/>
          <p:nvPr/>
        </p:nvPicPr>
        <p:blipFill>
          <a:blip r:embed="rId6" cstate="email">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8507219" y="4182695"/>
            <a:ext cx="3375550" cy="1604177"/>
          </a:xfrm>
          <a:prstGeom prst="rect">
            <a:avLst/>
          </a:prstGeom>
        </p:spPr>
      </p:pic>
      <p:sp>
        <p:nvSpPr>
          <p:cNvPr id="29" name="Rectángulo 28">
            <a:extLst>
              <a:ext uri="{FF2B5EF4-FFF2-40B4-BE49-F238E27FC236}">
                <a16:creationId xmlns:a16="http://schemas.microsoft.com/office/drawing/2014/main" id="{DB325A4C-6CB8-4249-A2F3-30B27A6DC4A2}"/>
              </a:ext>
            </a:extLst>
          </p:cNvPr>
          <p:cNvSpPr/>
          <p:nvPr/>
        </p:nvSpPr>
        <p:spPr>
          <a:xfrm>
            <a:off x="7987154" y="5865597"/>
            <a:ext cx="2361544" cy="707886"/>
          </a:xfrm>
          <a:prstGeom prst="rect">
            <a:avLst/>
          </a:prstGeom>
          <a:noFill/>
        </p:spPr>
        <p:txBody>
          <a:bodyPr wrap="none" lIns="91440" tIns="45720" rIns="91440" bIns="45720">
            <a:spAutoFit/>
          </a:bodyPr>
          <a:lstStyle/>
          <a:p>
            <a:pPr algn="ctr"/>
            <a:r>
              <a:rPr lang="es-ES" sz="1200" cap="none" spc="0" dirty="0">
                <a:ln w="0"/>
                <a:solidFill>
                  <a:schemeClr val="accent4">
                    <a:lumMod val="50000"/>
                  </a:schemeClr>
                </a:solidFill>
                <a:effectLst>
                  <a:outerShdw blurRad="38100" dist="19050" dir="2700000" algn="tl" rotWithShape="0">
                    <a:schemeClr val="dk1">
                      <a:alpha val="40000"/>
                    </a:schemeClr>
                  </a:outerShdw>
                </a:effectLst>
                <a:latin typeface="Arial Rounded MT Bold" panose="020F0704030504030204" pitchFamily="34" charset="77"/>
              </a:rPr>
              <a:t>2022</a:t>
            </a:r>
          </a:p>
          <a:p>
            <a:pPr algn="ctr"/>
            <a:r>
              <a:rPr lang="es-ES" sz="80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AÑO DE</a:t>
            </a:r>
          </a:p>
          <a:p>
            <a:pPr algn="ctr"/>
            <a:r>
              <a:rPr lang="es-ES" sz="1200" cap="none" spc="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RICARDO FLORES MAGÓN </a:t>
            </a:r>
          </a:p>
          <a:p>
            <a:pPr algn="ctr"/>
            <a:r>
              <a:rPr lang="es-ES" sz="80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PRECURSOR DE LA REVOLUCIÓN MEXICANA </a:t>
            </a:r>
            <a:endParaRPr lang="es-ES" sz="800" cap="none" spc="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endParaRPr>
          </a:p>
        </p:txBody>
      </p:sp>
      <p:sp>
        <p:nvSpPr>
          <p:cNvPr id="36" name="Rectángulo 35">
            <a:extLst>
              <a:ext uri="{FF2B5EF4-FFF2-40B4-BE49-F238E27FC236}">
                <a16:creationId xmlns:a16="http://schemas.microsoft.com/office/drawing/2014/main" id="{DAEB5CD8-9747-8F4A-925D-2373B30B567A}"/>
              </a:ext>
            </a:extLst>
          </p:cNvPr>
          <p:cNvSpPr/>
          <p:nvPr/>
        </p:nvSpPr>
        <p:spPr>
          <a:xfrm>
            <a:off x="6096618" y="3486147"/>
            <a:ext cx="3097323" cy="584775"/>
          </a:xfrm>
          <a:prstGeom prst="rect">
            <a:avLst/>
          </a:prstGeom>
          <a:noFill/>
        </p:spPr>
        <p:txBody>
          <a:bodyPr wrap="none" lIns="91440" tIns="45720" rIns="91440" bIns="45720">
            <a:spAutoFit/>
          </a:bodyPr>
          <a:lstStyle/>
          <a:p>
            <a:pPr algn="ctr"/>
            <a:r>
              <a:rPr lang="es-ES" sz="1600" b="1"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Prospección y Salvamento </a:t>
            </a:r>
          </a:p>
          <a:p>
            <a:r>
              <a:rPr lang="es-ES" sz="1600" b="1"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Arqueológico .</a:t>
            </a:r>
            <a:r>
              <a:rPr lang="es-ES" sz="1600" b="1" cap="none" spc="0"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 </a:t>
            </a:r>
          </a:p>
        </p:txBody>
      </p:sp>
      <p:sp>
        <p:nvSpPr>
          <p:cNvPr id="37" name="Rectángulo 36">
            <a:extLst>
              <a:ext uri="{FF2B5EF4-FFF2-40B4-BE49-F238E27FC236}">
                <a16:creationId xmlns:a16="http://schemas.microsoft.com/office/drawing/2014/main" id="{017EB1A9-A333-3C44-BE63-C284C700FED2}"/>
              </a:ext>
            </a:extLst>
          </p:cNvPr>
          <p:cNvSpPr/>
          <p:nvPr/>
        </p:nvSpPr>
        <p:spPr>
          <a:xfrm>
            <a:off x="1205880" y="4145624"/>
            <a:ext cx="388248" cy="461665"/>
          </a:xfrm>
          <a:prstGeom prst="rect">
            <a:avLst/>
          </a:prstGeom>
          <a:noFill/>
        </p:spPr>
        <p:txBody>
          <a:bodyPr wrap="none" lIns="91440" tIns="45720" rIns="91440" bIns="45720">
            <a:spAutoFit/>
          </a:bodyPr>
          <a:lstStyle/>
          <a:p>
            <a:pPr algn="ctr"/>
            <a:r>
              <a:rPr lang="es-ES" sz="2400" b="1"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8</a:t>
            </a:r>
            <a:endParaRPr lang="es-ES" sz="2400" b="1" cap="none" spc="0"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endParaRPr>
          </a:p>
        </p:txBody>
      </p:sp>
      <p:pic>
        <p:nvPicPr>
          <p:cNvPr id="4" name="Imagen 3">
            <a:extLst>
              <a:ext uri="{FF2B5EF4-FFF2-40B4-BE49-F238E27FC236}">
                <a16:creationId xmlns:a16="http://schemas.microsoft.com/office/drawing/2014/main" id="{51DFF5F9-8B18-C94D-8364-12C504386A03}"/>
              </a:ext>
            </a:extLst>
          </p:cNvPr>
          <p:cNvPicPr>
            <a:picLocks noChangeAspect="1"/>
          </p:cNvPicPr>
          <p:nvPr/>
        </p:nvPicPr>
        <p:blipFill>
          <a:blip r:embed="rId8">
            <a:lum bright="70000" contrast="-70000"/>
          </a:blip>
          <a:stretch>
            <a:fillRect/>
          </a:stretch>
        </p:blipFill>
        <p:spPr>
          <a:xfrm>
            <a:off x="10607611" y="754517"/>
            <a:ext cx="1407348" cy="5277556"/>
          </a:xfrm>
          <a:prstGeom prst="rect">
            <a:avLst/>
          </a:prstGeom>
        </p:spPr>
      </p:pic>
      <p:sp>
        <p:nvSpPr>
          <p:cNvPr id="31" name="Rectángulo 30">
            <a:extLst>
              <a:ext uri="{FF2B5EF4-FFF2-40B4-BE49-F238E27FC236}">
                <a16:creationId xmlns:a16="http://schemas.microsoft.com/office/drawing/2014/main" id="{B9A4319A-3481-A043-9E89-1EE5939D579E}"/>
              </a:ext>
            </a:extLst>
          </p:cNvPr>
          <p:cNvSpPr/>
          <p:nvPr/>
        </p:nvSpPr>
        <p:spPr>
          <a:xfrm>
            <a:off x="1627688" y="3186811"/>
            <a:ext cx="2653290" cy="338554"/>
          </a:xfrm>
          <a:prstGeom prst="rect">
            <a:avLst/>
          </a:prstGeom>
          <a:noFill/>
        </p:spPr>
        <p:txBody>
          <a:bodyPr wrap="none" lIns="91440" tIns="45720" rIns="91440" bIns="45720">
            <a:spAutoFit/>
          </a:bodyPr>
          <a:lstStyle/>
          <a:p>
            <a:pPr algn="ctr"/>
            <a:r>
              <a:rPr lang="es-ES" sz="1600" b="1"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Bancos de Materiales .</a:t>
            </a:r>
            <a:r>
              <a:rPr lang="es-ES" sz="1600" b="1" cap="none" spc="0"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 </a:t>
            </a:r>
          </a:p>
        </p:txBody>
      </p:sp>
      <p:sp>
        <p:nvSpPr>
          <p:cNvPr id="33" name="Rectángulo 32">
            <a:extLst>
              <a:ext uri="{FF2B5EF4-FFF2-40B4-BE49-F238E27FC236}">
                <a16:creationId xmlns:a16="http://schemas.microsoft.com/office/drawing/2014/main" id="{847A6996-C03A-504C-9AF2-D20020E68AD1}"/>
              </a:ext>
            </a:extLst>
          </p:cNvPr>
          <p:cNvSpPr/>
          <p:nvPr/>
        </p:nvSpPr>
        <p:spPr>
          <a:xfrm>
            <a:off x="5638428" y="1729428"/>
            <a:ext cx="380232" cy="461665"/>
          </a:xfrm>
          <a:prstGeom prst="rect">
            <a:avLst/>
          </a:prstGeom>
          <a:noFill/>
        </p:spPr>
        <p:txBody>
          <a:bodyPr wrap="none" lIns="91440" tIns="45720" rIns="91440" bIns="45720">
            <a:spAutoFit/>
          </a:bodyPr>
          <a:lstStyle/>
          <a:p>
            <a:pPr algn="ctr"/>
            <a:r>
              <a:rPr lang="es-ES" sz="2400" b="1" cap="none" spc="0"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9</a:t>
            </a:r>
          </a:p>
        </p:txBody>
      </p:sp>
      <p:pic>
        <p:nvPicPr>
          <p:cNvPr id="34" name="Imagen 33">
            <a:extLst>
              <a:ext uri="{FF2B5EF4-FFF2-40B4-BE49-F238E27FC236}">
                <a16:creationId xmlns:a16="http://schemas.microsoft.com/office/drawing/2014/main" id="{CDDE159E-F341-984F-99D2-AF5A4805BB1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120" b="47526" l="8667" r="75200"/>
                    </a14:imgEffect>
                  </a14:imgLayer>
                </a14:imgProps>
              </a:ext>
            </a:extLst>
          </a:blip>
          <a:srcRect l="10141" t="10141" r="24725" b="52488"/>
          <a:stretch/>
        </p:blipFill>
        <p:spPr>
          <a:xfrm>
            <a:off x="2742905" y="5501329"/>
            <a:ext cx="1172167" cy="1196212"/>
          </a:xfrm>
          <a:prstGeom prst="rect">
            <a:avLst/>
          </a:prstGeom>
        </p:spPr>
      </p:pic>
      <p:sp>
        <p:nvSpPr>
          <p:cNvPr id="38" name="Rectángulo 37">
            <a:extLst>
              <a:ext uri="{FF2B5EF4-FFF2-40B4-BE49-F238E27FC236}">
                <a16:creationId xmlns:a16="http://schemas.microsoft.com/office/drawing/2014/main" id="{86936683-5D2A-1541-A364-280FF15D72D4}"/>
              </a:ext>
            </a:extLst>
          </p:cNvPr>
          <p:cNvSpPr/>
          <p:nvPr/>
        </p:nvSpPr>
        <p:spPr>
          <a:xfrm>
            <a:off x="5579719" y="2414884"/>
            <a:ext cx="513282" cy="461665"/>
          </a:xfrm>
          <a:prstGeom prst="rect">
            <a:avLst/>
          </a:prstGeom>
          <a:noFill/>
        </p:spPr>
        <p:txBody>
          <a:bodyPr wrap="none" lIns="91440" tIns="45720" rIns="91440" bIns="45720">
            <a:spAutoFit/>
          </a:bodyPr>
          <a:lstStyle/>
          <a:p>
            <a:pPr algn="ctr"/>
            <a:r>
              <a:rPr lang="es-ES" sz="2400" b="1"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10</a:t>
            </a:r>
            <a:endParaRPr lang="es-ES" sz="2400" b="1" cap="none" spc="0"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endParaRPr>
          </a:p>
        </p:txBody>
      </p:sp>
      <p:sp>
        <p:nvSpPr>
          <p:cNvPr id="39" name="Rectángulo 38">
            <a:extLst>
              <a:ext uri="{FF2B5EF4-FFF2-40B4-BE49-F238E27FC236}">
                <a16:creationId xmlns:a16="http://schemas.microsoft.com/office/drawing/2014/main" id="{3ED7FC2D-7DCB-F046-ADA5-0F37A04BB3C0}"/>
              </a:ext>
            </a:extLst>
          </p:cNvPr>
          <p:cNvSpPr/>
          <p:nvPr/>
        </p:nvSpPr>
        <p:spPr>
          <a:xfrm>
            <a:off x="6092504" y="3173585"/>
            <a:ext cx="1479892" cy="338554"/>
          </a:xfrm>
          <a:prstGeom prst="rect">
            <a:avLst/>
          </a:prstGeom>
          <a:noFill/>
        </p:spPr>
        <p:txBody>
          <a:bodyPr wrap="none" lIns="91440" tIns="45720" rIns="91440" bIns="45720">
            <a:spAutoFit/>
          </a:bodyPr>
          <a:lstStyle/>
          <a:p>
            <a:pPr algn="ctr"/>
            <a:r>
              <a:rPr lang="es-ES" sz="1600" b="1"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Ambiental .</a:t>
            </a:r>
            <a:r>
              <a:rPr lang="es-ES" sz="1600" b="1" cap="none" spc="0"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 </a:t>
            </a:r>
          </a:p>
        </p:txBody>
      </p:sp>
      <p:sp>
        <p:nvSpPr>
          <p:cNvPr id="40" name="Rectángulo 39">
            <a:extLst>
              <a:ext uri="{FF2B5EF4-FFF2-40B4-BE49-F238E27FC236}">
                <a16:creationId xmlns:a16="http://schemas.microsoft.com/office/drawing/2014/main" id="{C3339715-66B9-F14E-9E98-AA6D22930154}"/>
              </a:ext>
            </a:extLst>
          </p:cNvPr>
          <p:cNvSpPr/>
          <p:nvPr/>
        </p:nvSpPr>
        <p:spPr>
          <a:xfrm>
            <a:off x="5590931" y="3398026"/>
            <a:ext cx="490858" cy="461665"/>
          </a:xfrm>
          <a:prstGeom prst="rect">
            <a:avLst/>
          </a:prstGeom>
          <a:noFill/>
        </p:spPr>
        <p:txBody>
          <a:bodyPr wrap="square" lIns="91440" tIns="45720" rIns="91440" bIns="45720">
            <a:spAutoFit/>
          </a:bodyPr>
          <a:lstStyle/>
          <a:p>
            <a:pPr algn="ctr"/>
            <a:r>
              <a:rPr lang="es-ES" sz="2400" b="1"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12</a:t>
            </a:r>
            <a:endParaRPr lang="es-ES" sz="2400" b="1" cap="none" spc="0"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endParaRPr>
          </a:p>
        </p:txBody>
      </p:sp>
      <p:sp>
        <p:nvSpPr>
          <p:cNvPr id="41" name="Rectángulo 40">
            <a:extLst>
              <a:ext uri="{FF2B5EF4-FFF2-40B4-BE49-F238E27FC236}">
                <a16:creationId xmlns:a16="http://schemas.microsoft.com/office/drawing/2014/main" id="{F2DA9955-446E-C14B-9D4E-0E9A642815E7}"/>
              </a:ext>
            </a:extLst>
          </p:cNvPr>
          <p:cNvSpPr/>
          <p:nvPr/>
        </p:nvSpPr>
        <p:spPr>
          <a:xfrm>
            <a:off x="6077944" y="4209773"/>
            <a:ext cx="2560316" cy="584775"/>
          </a:xfrm>
          <a:prstGeom prst="rect">
            <a:avLst/>
          </a:prstGeom>
          <a:noFill/>
        </p:spPr>
        <p:txBody>
          <a:bodyPr wrap="none" lIns="91440" tIns="45720" rIns="91440" bIns="45720">
            <a:spAutoFit/>
          </a:bodyPr>
          <a:lstStyle/>
          <a:p>
            <a:r>
              <a:rPr lang="es-ES" sz="1600" b="1"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Avance de Brecha </a:t>
            </a:r>
          </a:p>
          <a:p>
            <a:r>
              <a:rPr lang="es-ES" sz="1600" b="1"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Manual y maquinaria.</a:t>
            </a:r>
            <a:r>
              <a:rPr lang="es-ES" sz="1600" b="1" cap="none" spc="0"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 </a:t>
            </a:r>
          </a:p>
        </p:txBody>
      </p:sp>
      <p:sp>
        <p:nvSpPr>
          <p:cNvPr id="47" name="Rectángulo 46">
            <a:extLst>
              <a:ext uri="{FF2B5EF4-FFF2-40B4-BE49-F238E27FC236}">
                <a16:creationId xmlns:a16="http://schemas.microsoft.com/office/drawing/2014/main" id="{6EF7D420-015A-9E48-AABB-4925A8ACE893}"/>
              </a:ext>
            </a:extLst>
          </p:cNvPr>
          <p:cNvSpPr/>
          <p:nvPr/>
        </p:nvSpPr>
        <p:spPr>
          <a:xfrm>
            <a:off x="1619295" y="3484415"/>
            <a:ext cx="2507418" cy="338554"/>
          </a:xfrm>
          <a:prstGeom prst="rect">
            <a:avLst/>
          </a:prstGeom>
          <a:noFill/>
        </p:spPr>
        <p:txBody>
          <a:bodyPr wrap="none" lIns="91440" tIns="45720" rIns="91440" bIns="45720">
            <a:spAutoFit/>
          </a:bodyPr>
          <a:lstStyle/>
          <a:p>
            <a:pPr algn="ctr"/>
            <a:r>
              <a:rPr lang="es-ES" sz="1600" b="1"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Hidrología y Drenaje.</a:t>
            </a:r>
            <a:r>
              <a:rPr lang="es-ES" sz="1600" b="1" cap="none" spc="0"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 </a:t>
            </a:r>
          </a:p>
        </p:txBody>
      </p:sp>
      <p:sp>
        <p:nvSpPr>
          <p:cNvPr id="58" name="Rectángulo 57">
            <a:extLst>
              <a:ext uri="{FF2B5EF4-FFF2-40B4-BE49-F238E27FC236}">
                <a16:creationId xmlns:a16="http://schemas.microsoft.com/office/drawing/2014/main" id="{04E6ABBA-DC3D-BA41-A8F4-53A48505CFF0}"/>
              </a:ext>
            </a:extLst>
          </p:cNvPr>
          <p:cNvSpPr/>
          <p:nvPr/>
        </p:nvSpPr>
        <p:spPr>
          <a:xfrm>
            <a:off x="5604399" y="3070764"/>
            <a:ext cx="425117" cy="461665"/>
          </a:xfrm>
          <a:prstGeom prst="rect">
            <a:avLst/>
          </a:prstGeom>
          <a:noFill/>
        </p:spPr>
        <p:txBody>
          <a:bodyPr wrap="none" lIns="91440" tIns="45720" rIns="91440" bIns="45720">
            <a:spAutoFit/>
          </a:bodyPr>
          <a:lstStyle/>
          <a:p>
            <a:pPr algn="ctr"/>
            <a:r>
              <a:rPr lang="es-ES" sz="2400" b="1"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11</a:t>
            </a:r>
            <a:endParaRPr lang="es-ES" sz="2400" b="1" cap="none" spc="0"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endParaRPr>
          </a:p>
        </p:txBody>
      </p:sp>
      <p:sp>
        <p:nvSpPr>
          <p:cNvPr id="59" name="Rectángulo 58">
            <a:extLst>
              <a:ext uri="{FF2B5EF4-FFF2-40B4-BE49-F238E27FC236}">
                <a16:creationId xmlns:a16="http://schemas.microsoft.com/office/drawing/2014/main" id="{14A7DCF5-4B41-4A42-BF81-9E77A06454BE}"/>
              </a:ext>
            </a:extLst>
          </p:cNvPr>
          <p:cNvSpPr/>
          <p:nvPr/>
        </p:nvSpPr>
        <p:spPr>
          <a:xfrm>
            <a:off x="6093001" y="1832408"/>
            <a:ext cx="2276585" cy="584775"/>
          </a:xfrm>
          <a:prstGeom prst="rect">
            <a:avLst/>
          </a:prstGeom>
          <a:noFill/>
        </p:spPr>
        <p:txBody>
          <a:bodyPr wrap="none" lIns="91440" tIns="45720" rIns="91440" bIns="45720">
            <a:spAutoFit/>
          </a:bodyPr>
          <a:lstStyle/>
          <a:p>
            <a:r>
              <a:rPr lang="es-ES" sz="1600" b="1" cap="none" spc="0"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Proyecto Ejecutivo </a:t>
            </a:r>
          </a:p>
          <a:p>
            <a:r>
              <a:rPr lang="es-ES" sz="1600" b="1" cap="none" spc="0"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de </a:t>
            </a:r>
            <a:r>
              <a:rPr lang="es-ES" sz="1600" b="1"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T</a:t>
            </a:r>
            <a:r>
              <a:rPr lang="es-ES" sz="1600" b="1" cap="none" spc="0"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razo </a:t>
            </a:r>
          </a:p>
        </p:txBody>
      </p:sp>
      <p:sp>
        <p:nvSpPr>
          <p:cNvPr id="35" name="Rectángulo 34">
            <a:extLst>
              <a:ext uri="{FF2B5EF4-FFF2-40B4-BE49-F238E27FC236}">
                <a16:creationId xmlns:a16="http://schemas.microsoft.com/office/drawing/2014/main" id="{4BAE4E4D-A15F-E24F-B45F-B08C08B362DA}"/>
              </a:ext>
            </a:extLst>
          </p:cNvPr>
          <p:cNvSpPr/>
          <p:nvPr/>
        </p:nvSpPr>
        <p:spPr>
          <a:xfrm>
            <a:off x="1627538" y="1844544"/>
            <a:ext cx="2196435" cy="338554"/>
          </a:xfrm>
          <a:prstGeom prst="rect">
            <a:avLst/>
          </a:prstGeom>
          <a:noFill/>
        </p:spPr>
        <p:txBody>
          <a:bodyPr wrap="none" lIns="91440" tIns="45720" rIns="91440" bIns="45720">
            <a:spAutoFit/>
          </a:bodyPr>
          <a:lstStyle/>
          <a:p>
            <a:pPr algn="ctr"/>
            <a:r>
              <a:rPr lang="es-ES" sz="1600" b="1" cap="none" spc="0"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Liberación de DDV</a:t>
            </a:r>
          </a:p>
        </p:txBody>
      </p:sp>
      <p:sp>
        <p:nvSpPr>
          <p:cNvPr id="52" name="Rectángulo 51">
            <a:extLst>
              <a:ext uri="{FF2B5EF4-FFF2-40B4-BE49-F238E27FC236}">
                <a16:creationId xmlns:a16="http://schemas.microsoft.com/office/drawing/2014/main" id="{EB4755E0-347D-F840-AA88-7F9D71600FAE}"/>
              </a:ext>
            </a:extLst>
          </p:cNvPr>
          <p:cNvSpPr/>
          <p:nvPr/>
        </p:nvSpPr>
        <p:spPr>
          <a:xfrm>
            <a:off x="1205478" y="3735757"/>
            <a:ext cx="375424" cy="461665"/>
          </a:xfrm>
          <a:prstGeom prst="rect">
            <a:avLst/>
          </a:prstGeom>
          <a:noFill/>
        </p:spPr>
        <p:txBody>
          <a:bodyPr wrap="none" lIns="91440" tIns="45720" rIns="91440" bIns="45720">
            <a:spAutoFit/>
          </a:bodyPr>
          <a:lstStyle/>
          <a:p>
            <a:pPr algn="ctr"/>
            <a:r>
              <a:rPr lang="es-ES" sz="2400" b="1" cap="none" spc="0"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7</a:t>
            </a:r>
          </a:p>
        </p:txBody>
      </p:sp>
      <p:sp>
        <p:nvSpPr>
          <p:cNvPr id="53" name="Rectángulo 52">
            <a:extLst>
              <a:ext uri="{FF2B5EF4-FFF2-40B4-BE49-F238E27FC236}">
                <a16:creationId xmlns:a16="http://schemas.microsoft.com/office/drawing/2014/main" id="{386A4C18-B339-7A4A-BB52-B639BBC7F93F}"/>
              </a:ext>
            </a:extLst>
          </p:cNvPr>
          <p:cNvSpPr/>
          <p:nvPr/>
        </p:nvSpPr>
        <p:spPr>
          <a:xfrm>
            <a:off x="5590310" y="4126234"/>
            <a:ext cx="487634" cy="461665"/>
          </a:xfrm>
          <a:prstGeom prst="rect">
            <a:avLst/>
          </a:prstGeom>
          <a:noFill/>
        </p:spPr>
        <p:txBody>
          <a:bodyPr wrap="none" lIns="91440" tIns="45720" rIns="91440" bIns="45720">
            <a:spAutoFit/>
          </a:bodyPr>
          <a:lstStyle/>
          <a:p>
            <a:pPr algn="ctr"/>
            <a:r>
              <a:rPr lang="es-ES" sz="2400" b="1"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13</a:t>
            </a:r>
            <a:endParaRPr lang="es-ES" sz="2400" b="1" cap="none" spc="0"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endParaRPr>
          </a:p>
        </p:txBody>
      </p:sp>
      <p:sp>
        <p:nvSpPr>
          <p:cNvPr id="42" name="Rectángulo 41">
            <a:extLst>
              <a:ext uri="{FF2B5EF4-FFF2-40B4-BE49-F238E27FC236}">
                <a16:creationId xmlns:a16="http://schemas.microsoft.com/office/drawing/2014/main" id="{090C761A-035E-5B46-A8CF-FA13D04DD07E}"/>
              </a:ext>
            </a:extLst>
          </p:cNvPr>
          <p:cNvSpPr/>
          <p:nvPr/>
        </p:nvSpPr>
        <p:spPr>
          <a:xfrm>
            <a:off x="6067353" y="4995915"/>
            <a:ext cx="1999265" cy="584775"/>
          </a:xfrm>
          <a:prstGeom prst="rect">
            <a:avLst/>
          </a:prstGeom>
          <a:noFill/>
        </p:spPr>
        <p:txBody>
          <a:bodyPr wrap="none" lIns="91440" tIns="45720" rIns="91440" bIns="45720">
            <a:spAutoFit/>
          </a:bodyPr>
          <a:lstStyle/>
          <a:p>
            <a:r>
              <a:rPr lang="es-ES" sz="1600" b="1"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Identificación de</a:t>
            </a:r>
          </a:p>
          <a:p>
            <a:r>
              <a:rPr lang="es-ES" sz="1600" b="1"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Elementos   </a:t>
            </a:r>
          </a:p>
        </p:txBody>
      </p:sp>
      <p:sp>
        <p:nvSpPr>
          <p:cNvPr id="43" name="Rectángulo 42">
            <a:extLst>
              <a:ext uri="{FF2B5EF4-FFF2-40B4-BE49-F238E27FC236}">
                <a16:creationId xmlns:a16="http://schemas.microsoft.com/office/drawing/2014/main" id="{331A1996-F836-7145-A497-E50C16BEC250}"/>
              </a:ext>
            </a:extLst>
          </p:cNvPr>
          <p:cNvSpPr/>
          <p:nvPr/>
        </p:nvSpPr>
        <p:spPr>
          <a:xfrm>
            <a:off x="5565292" y="4912376"/>
            <a:ext cx="516488" cy="461665"/>
          </a:xfrm>
          <a:prstGeom prst="rect">
            <a:avLst/>
          </a:prstGeom>
          <a:noFill/>
        </p:spPr>
        <p:txBody>
          <a:bodyPr wrap="none" lIns="91440" tIns="45720" rIns="91440" bIns="45720">
            <a:spAutoFit/>
          </a:bodyPr>
          <a:lstStyle/>
          <a:p>
            <a:pPr algn="ctr"/>
            <a:r>
              <a:rPr lang="es-ES" sz="2400" b="1"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rPr>
              <a:t>14</a:t>
            </a:r>
            <a:endParaRPr lang="es-ES" sz="2400" b="1" cap="none" spc="0" dirty="0">
              <a:ln w="0"/>
              <a:solidFill>
                <a:schemeClr val="accent4">
                  <a:lumMod val="50000"/>
                </a:schemeClr>
              </a:solidFill>
              <a:effectLst>
                <a:outerShdw blurRad="38100" dist="19050" dir="2700000" algn="tl" rotWithShape="0">
                  <a:schemeClr val="dk1">
                    <a:alpha val="40000"/>
                  </a:schemeClr>
                </a:outerShdw>
              </a:effectLst>
              <a:latin typeface="Montserrat" pitchFamily="2" charset="77"/>
            </a:endParaRPr>
          </a:p>
        </p:txBody>
      </p:sp>
    </p:spTree>
    <p:extLst>
      <p:ext uri="{BB962C8B-B14F-4D97-AF65-F5344CB8AC3E}">
        <p14:creationId xmlns:p14="http://schemas.microsoft.com/office/powerpoint/2010/main" val="2930677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7AFF97D-9D51-F449-9DB6-240D1F7563CA}"/>
              </a:ext>
            </a:extLst>
          </p:cNvPr>
          <p:cNvPicPr>
            <a:picLocks noChangeAspect="1"/>
          </p:cNvPicPr>
          <p:nvPr/>
        </p:nvPicPr>
        <p:blipFill>
          <a:blip r:embed="rId2">
            <a:lum contrast="40000"/>
          </a:blip>
          <a:stretch>
            <a:fillRect/>
          </a:stretch>
        </p:blipFill>
        <p:spPr>
          <a:xfrm>
            <a:off x="11840939" y="0"/>
            <a:ext cx="351061" cy="6858000"/>
          </a:xfrm>
          <a:prstGeom prst="rect">
            <a:avLst/>
          </a:prstGeom>
        </p:spPr>
      </p:pic>
      <p:pic>
        <p:nvPicPr>
          <p:cNvPr id="7" name="Imagen 6">
            <a:extLst>
              <a:ext uri="{FF2B5EF4-FFF2-40B4-BE49-F238E27FC236}">
                <a16:creationId xmlns:a16="http://schemas.microsoft.com/office/drawing/2014/main" id="{A7CDB83C-76E0-A94A-9827-959405E4FDDB}"/>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8639875" y="297417"/>
            <a:ext cx="2229105" cy="610940"/>
          </a:xfrm>
          <a:prstGeom prst="rect">
            <a:avLst/>
          </a:prstGeom>
        </p:spPr>
      </p:pic>
      <p:pic>
        <p:nvPicPr>
          <p:cNvPr id="11" name="Imagen 10">
            <a:extLst>
              <a:ext uri="{FF2B5EF4-FFF2-40B4-BE49-F238E27FC236}">
                <a16:creationId xmlns:a16="http://schemas.microsoft.com/office/drawing/2014/main" id="{A00F85F9-4991-3E43-A2A2-363E898C93D2}"/>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2745" b="97745" l="2930" r="97852"/>
                    </a14:imgEffect>
                  </a14:imgLayer>
                </a14:imgProps>
              </a:ext>
              <a:ext uri="{28A0092B-C50C-407E-A947-70E740481C1C}">
                <a14:useLocalDpi xmlns:a14="http://schemas.microsoft.com/office/drawing/2010/main"/>
              </a:ext>
            </a:extLst>
          </a:blip>
          <a:stretch>
            <a:fillRect/>
          </a:stretch>
        </p:blipFill>
        <p:spPr>
          <a:xfrm>
            <a:off x="10997414" y="157501"/>
            <a:ext cx="1045153" cy="1041070"/>
          </a:xfrm>
          <a:prstGeom prst="rect">
            <a:avLst/>
          </a:prstGeom>
        </p:spPr>
      </p:pic>
      <p:sp>
        <p:nvSpPr>
          <p:cNvPr id="15" name="object 3">
            <a:extLst>
              <a:ext uri="{FF2B5EF4-FFF2-40B4-BE49-F238E27FC236}">
                <a16:creationId xmlns:a16="http://schemas.microsoft.com/office/drawing/2014/main" id="{013C3730-875E-BF46-B55D-1FFA0180DE4A}"/>
              </a:ext>
            </a:extLst>
          </p:cNvPr>
          <p:cNvSpPr txBox="1">
            <a:spLocks/>
          </p:cNvSpPr>
          <p:nvPr/>
        </p:nvSpPr>
        <p:spPr>
          <a:xfrm>
            <a:off x="660120" y="274526"/>
            <a:ext cx="2910098" cy="6379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53" dirty="0">
                <a:latin typeface="Montserrat Light" pitchFamily="2" charset="77"/>
              </a:rPr>
              <a:t>SEGUNDO</a:t>
            </a:r>
          </a:p>
          <a:p>
            <a:pPr marL="9525">
              <a:spcBef>
                <a:spcPts val="75"/>
              </a:spcBef>
            </a:pPr>
            <a:r>
              <a:rPr lang="es-MX" sz="2000" spc="153" dirty="0">
                <a:latin typeface="Montserrat Light" pitchFamily="2" charset="77"/>
              </a:rPr>
              <a:t>VUELO LIDAR </a:t>
            </a:r>
            <a:endParaRPr lang="es-MX" sz="2000" spc="188" dirty="0">
              <a:latin typeface="Euclid Flex Light" panose="020B0300030000000000" pitchFamily="34" charset="77"/>
            </a:endParaRPr>
          </a:p>
        </p:txBody>
      </p:sp>
      <p:sp>
        <p:nvSpPr>
          <p:cNvPr id="16" name="Rectángulo 15">
            <a:extLst>
              <a:ext uri="{FF2B5EF4-FFF2-40B4-BE49-F238E27FC236}">
                <a16:creationId xmlns:a16="http://schemas.microsoft.com/office/drawing/2014/main" id="{073A312E-6835-3F48-95EE-CB4A635F552E}"/>
              </a:ext>
            </a:extLst>
          </p:cNvPr>
          <p:cNvSpPr/>
          <p:nvPr/>
        </p:nvSpPr>
        <p:spPr>
          <a:xfrm>
            <a:off x="3651753" y="772648"/>
            <a:ext cx="4616484" cy="77083"/>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7" name="Imagen 16">
            <a:extLst>
              <a:ext uri="{FF2B5EF4-FFF2-40B4-BE49-F238E27FC236}">
                <a16:creationId xmlns:a16="http://schemas.microsoft.com/office/drawing/2014/main" id="{20D27544-3C2E-144D-B360-0B6299A7FA15}"/>
              </a:ext>
            </a:extLst>
          </p:cNvPr>
          <p:cNvPicPr>
            <a:picLocks noChangeAspect="1"/>
          </p:cNvPicPr>
          <p:nvPr/>
        </p:nvPicPr>
        <p:blipFill rotWithShape="1">
          <a:blip r:embed="rId6" cstate="email">
            <a:extLst>
              <a:ext uri="{BEBA8EAE-BF5A-486C-A8C5-ECC9F3942E4B}">
                <a14:imgProps xmlns:a14="http://schemas.microsoft.com/office/drawing/2010/main">
                  <a14:imgLayer>
                    <a14:imgEffect>
                      <a14:sharpenSoften amount="50000"/>
                    </a14:imgEffect>
                  </a14:imgLayer>
                </a14:imgProps>
              </a:ext>
              <a:ext uri="{28A0092B-C50C-407E-A947-70E740481C1C}">
                <a14:useLocalDpi xmlns:a14="http://schemas.microsoft.com/office/drawing/2010/main"/>
              </a:ext>
            </a:extLst>
          </a:blip>
          <a:srcRect/>
          <a:stretch/>
        </p:blipFill>
        <p:spPr>
          <a:xfrm>
            <a:off x="2710750" y="198788"/>
            <a:ext cx="957735" cy="726965"/>
          </a:xfrm>
          <a:prstGeom prst="rect">
            <a:avLst/>
          </a:prstGeom>
        </p:spPr>
      </p:pic>
      <p:sp>
        <p:nvSpPr>
          <p:cNvPr id="12" name="object 3">
            <a:extLst>
              <a:ext uri="{FF2B5EF4-FFF2-40B4-BE49-F238E27FC236}">
                <a16:creationId xmlns:a16="http://schemas.microsoft.com/office/drawing/2014/main" id="{87FCE599-277D-0240-8700-16C68E65F8F0}"/>
              </a:ext>
            </a:extLst>
          </p:cNvPr>
          <p:cNvSpPr txBox="1">
            <a:spLocks/>
          </p:cNvSpPr>
          <p:nvPr/>
        </p:nvSpPr>
        <p:spPr>
          <a:xfrm>
            <a:off x="817606" y="1929188"/>
            <a:ext cx="8831610"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rgbClr val="205340"/>
                </a:solidFill>
                <a:latin typeface="Montserrat SemiBold" pitchFamily="2" charset="77"/>
              </a:rPr>
              <a:t>PROCESAMIENTO  DE LA INFORMACIÓN OBTENIDA POR MEDIO DEL SENSOR LIDAR </a:t>
            </a:r>
          </a:p>
        </p:txBody>
      </p:sp>
      <p:pic>
        <p:nvPicPr>
          <p:cNvPr id="48" name="Imagen 47">
            <a:extLst>
              <a:ext uri="{FF2B5EF4-FFF2-40B4-BE49-F238E27FC236}">
                <a16:creationId xmlns:a16="http://schemas.microsoft.com/office/drawing/2014/main" id="{E5AAE937-F427-214D-AF62-8748442DBE86}"/>
              </a:ext>
            </a:extLst>
          </p:cNvPr>
          <p:cNvPicPr>
            <a:picLocks noChangeAspect="1"/>
          </p:cNvPicPr>
          <p:nvPr/>
        </p:nvPicPr>
        <p:blipFill rotWithShape="1">
          <a:blip r:embed="rId7"/>
          <a:srcRect t="18424"/>
          <a:stretch/>
        </p:blipFill>
        <p:spPr>
          <a:xfrm>
            <a:off x="817606" y="2432601"/>
            <a:ext cx="1036308" cy="2109645"/>
          </a:xfrm>
          <a:prstGeom prst="rect">
            <a:avLst/>
          </a:prstGeom>
        </p:spPr>
      </p:pic>
      <p:pic>
        <p:nvPicPr>
          <p:cNvPr id="49" name="Imagen 48">
            <a:extLst>
              <a:ext uri="{FF2B5EF4-FFF2-40B4-BE49-F238E27FC236}">
                <a16:creationId xmlns:a16="http://schemas.microsoft.com/office/drawing/2014/main" id="{BB913E0E-829D-3E41-9645-52146160C78F}"/>
              </a:ext>
            </a:extLst>
          </p:cNvPr>
          <p:cNvPicPr>
            <a:picLocks noChangeAspect="1"/>
          </p:cNvPicPr>
          <p:nvPr/>
        </p:nvPicPr>
        <p:blipFill rotWithShape="1">
          <a:blip r:embed="rId8"/>
          <a:srcRect l="13958"/>
          <a:stretch/>
        </p:blipFill>
        <p:spPr>
          <a:xfrm>
            <a:off x="1989659" y="2432601"/>
            <a:ext cx="3161117" cy="2109645"/>
          </a:xfrm>
          <a:prstGeom prst="rect">
            <a:avLst/>
          </a:prstGeom>
        </p:spPr>
      </p:pic>
      <p:pic>
        <p:nvPicPr>
          <p:cNvPr id="50" name="Imagen 49">
            <a:extLst>
              <a:ext uri="{FF2B5EF4-FFF2-40B4-BE49-F238E27FC236}">
                <a16:creationId xmlns:a16="http://schemas.microsoft.com/office/drawing/2014/main" id="{F6498D75-9E26-5C4C-8C56-3D51AB3B30A9}"/>
              </a:ext>
            </a:extLst>
          </p:cNvPr>
          <p:cNvPicPr>
            <a:picLocks noChangeAspect="1"/>
          </p:cNvPicPr>
          <p:nvPr/>
        </p:nvPicPr>
        <p:blipFill rotWithShape="1">
          <a:blip r:embed="rId9"/>
          <a:srcRect t="6232"/>
          <a:stretch/>
        </p:blipFill>
        <p:spPr>
          <a:xfrm>
            <a:off x="8302281" y="2432600"/>
            <a:ext cx="3018862" cy="2109645"/>
          </a:xfrm>
          <a:prstGeom prst="rect">
            <a:avLst/>
          </a:prstGeom>
        </p:spPr>
      </p:pic>
      <p:pic>
        <p:nvPicPr>
          <p:cNvPr id="51" name="Imagen 50">
            <a:extLst>
              <a:ext uri="{FF2B5EF4-FFF2-40B4-BE49-F238E27FC236}">
                <a16:creationId xmlns:a16="http://schemas.microsoft.com/office/drawing/2014/main" id="{56062535-5AC3-414B-AE08-454CE391D55A}"/>
              </a:ext>
            </a:extLst>
          </p:cNvPr>
          <p:cNvPicPr>
            <a:picLocks noChangeAspect="1"/>
          </p:cNvPicPr>
          <p:nvPr/>
        </p:nvPicPr>
        <p:blipFill rotWithShape="1">
          <a:blip r:embed="rId10"/>
          <a:srcRect t="25285"/>
          <a:stretch/>
        </p:blipFill>
        <p:spPr>
          <a:xfrm>
            <a:off x="5274393" y="2432601"/>
            <a:ext cx="2904271" cy="2109645"/>
          </a:xfrm>
          <a:prstGeom prst="rect">
            <a:avLst/>
          </a:prstGeom>
        </p:spPr>
      </p:pic>
      <p:pic>
        <p:nvPicPr>
          <p:cNvPr id="13" name="Imagen 12">
            <a:extLst>
              <a:ext uri="{FF2B5EF4-FFF2-40B4-BE49-F238E27FC236}">
                <a16:creationId xmlns:a16="http://schemas.microsoft.com/office/drawing/2014/main" id="{F1861FF6-0AB6-D043-A050-07F990C09DE8}"/>
              </a:ext>
            </a:extLst>
          </p:cNvPr>
          <p:cNvPicPr>
            <a:picLocks noChangeAspect="1"/>
          </p:cNvPicPr>
          <p:nvPr/>
        </p:nvPicPr>
        <p:blipFill>
          <a:blip r:embed="rId11">
            <a:lum bright="70000" contrast="-70000"/>
          </a:blip>
          <a:stretch>
            <a:fillRect/>
          </a:stretch>
        </p:blipFill>
        <p:spPr>
          <a:xfrm>
            <a:off x="10095601" y="1094114"/>
            <a:ext cx="1407348" cy="5277556"/>
          </a:xfrm>
          <a:prstGeom prst="rect">
            <a:avLst/>
          </a:prstGeom>
        </p:spPr>
      </p:pic>
      <p:sp>
        <p:nvSpPr>
          <p:cNvPr id="52" name="object 3">
            <a:extLst>
              <a:ext uri="{FF2B5EF4-FFF2-40B4-BE49-F238E27FC236}">
                <a16:creationId xmlns:a16="http://schemas.microsoft.com/office/drawing/2014/main" id="{AAD9475B-FC2E-3442-BFC9-0229F444CC96}"/>
              </a:ext>
            </a:extLst>
          </p:cNvPr>
          <p:cNvSpPr txBox="1">
            <a:spLocks/>
          </p:cNvSpPr>
          <p:nvPr/>
        </p:nvSpPr>
        <p:spPr>
          <a:xfrm>
            <a:off x="817606" y="4633265"/>
            <a:ext cx="948860" cy="39177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rgbClr val="205340"/>
                </a:solidFill>
                <a:latin typeface="Montserrat SemiBold" pitchFamily="2" charset="77"/>
              </a:rPr>
              <a:t>NUBE DE</a:t>
            </a:r>
          </a:p>
          <a:p>
            <a:pPr marL="9525">
              <a:spcBef>
                <a:spcPts val="75"/>
              </a:spcBef>
            </a:pPr>
            <a:r>
              <a:rPr lang="es-MX" sz="1200" b="1" spc="188" dirty="0">
                <a:solidFill>
                  <a:srgbClr val="205340"/>
                </a:solidFill>
                <a:latin typeface="Montserrat SemiBold" pitchFamily="2" charset="77"/>
              </a:rPr>
              <a:t>PUNTOS </a:t>
            </a:r>
          </a:p>
        </p:txBody>
      </p:sp>
      <p:sp>
        <p:nvSpPr>
          <p:cNvPr id="53" name="object 3">
            <a:extLst>
              <a:ext uri="{FF2B5EF4-FFF2-40B4-BE49-F238E27FC236}">
                <a16:creationId xmlns:a16="http://schemas.microsoft.com/office/drawing/2014/main" id="{BC711B52-2E37-5047-B11B-A345C4A91D5D}"/>
              </a:ext>
            </a:extLst>
          </p:cNvPr>
          <p:cNvSpPr txBox="1">
            <a:spLocks/>
          </p:cNvSpPr>
          <p:nvPr/>
        </p:nvSpPr>
        <p:spPr>
          <a:xfrm>
            <a:off x="2104456" y="4633265"/>
            <a:ext cx="1455330" cy="56361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rgbClr val="205340"/>
                </a:solidFill>
                <a:latin typeface="Montserrat SemiBold" pitchFamily="2" charset="77"/>
              </a:rPr>
              <a:t>NUBE DE PUNTOS CLASIFÍCADA  </a:t>
            </a:r>
          </a:p>
        </p:txBody>
      </p:sp>
      <p:sp>
        <p:nvSpPr>
          <p:cNvPr id="54" name="object 3">
            <a:extLst>
              <a:ext uri="{FF2B5EF4-FFF2-40B4-BE49-F238E27FC236}">
                <a16:creationId xmlns:a16="http://schemas.microsoft.com/office/drawing/2014/main" id="{B40046F7-5F94-144A-BB36-E61453551F84}"/>
              </a:ext>
            </a:extLst>
          </p:cNvPr>
          <p:cNvSpPr txBox="1">
            <a:spLocks/>
          </p:cNvSpPr>
          <p:nvPr/>
        </p:nvSpPr>
        <p:spPr>
          <a:xfrm>
            <a:off x="5353106" y="4633265"/>
            <a:ext cx="1455330"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rgbClr val="205340"/>
                </a:solidFill>
                <a:latin typeface="Montserrat SemiBold" pitchFamily="2" charset="77"/>
              </a:rPr>
              <a:t>TIN</a:t>
            </a:r>
          </a:p>
        </p:txBody>
      </p:sp>
      <p:sp>
        <p:nvSpPr>
          <p:cNvPr id="55" name="object 3">
            <a:extLst>
              <a:ext uri="{FF2B5EF4-FFF2-40B4-BE49-F238E27FC236}">
                <a16:creationId xmlns:a16="http://schemas.microsoft.com/office/drawing/2014/main" id="{57218BFE-A766-3642-8EA3-C40F7FFBA5FA}"/>
              </a:ext>
            </a:extLst>
          </p:cNvPr>
          <p:cNvSpPr txBox="1">
            <a:spLocks/>
          </p:cNvSpPr>
          <p:nvPr/>
        </p:nvSpPr>
        <p:spPr>
          <a:xfrm>
            <a:off x="8471276" y="4619854"/>
            <a:ext cx="1455330"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rgbClr val="205340"/>
                </a:solidFill>
                <a:latin typeface="Montserrat SemiBold" pitchFamily="2" charset="77"/>
              </a:rPr>
              <a:t>TIN TO DEM</a:t>
            </a:r>
          </a:p>
        </p:txBody>
      </p:sp>
    </p:spTree>
    <p:extLst>
      <p:ext uri="{BB962C8B-B14F-4D97-AF65-F5344CB8AC3E}">
        <p14:creationId xmlns:p14="http://schemas.microsoft.com/office/powerpoint/2010/main" val="1246426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7AFF97D-9D51-F449-9DB6-240D1F7563CA}"/>
              </a:ext>
            </a:extLst>
          </p:cNvPr>
          <p:cNvPicPr>
            <a:picLocks noChangeAspect="1"/>
          </p:cNvPicPr>
          <p:nvPr/>
        </p:nvPicPr>
        <p:blipFill>
          <a:blip r:embed="rId2">
            <a:lum contrast="40000"/>
          </a:blip>
          <a:stretch>
            <a:fillRect/>
          </a:stretch>
        </p:blipFill>
        <p:spPr>
          <a:xfrm>
            <a:off x="11840939" y="0"/>
            <a:ext cx="351061" cy="6858000"/>
          </a:xfrm>
          <a:prstGeom prst="rect">
            <a:avLst/>
          </a:prstGeom>
        </p:spPr>
      </p:pic>
      <p:pic>
        <p:nvPicPr>
          <p:cNvPr id="7" name="Imagen 6">
            <a:extLst>
              <a:ext uri="{FF2B5EF4-FFF2-40B4-BE49-F238E27FC236}">
                <a16:creationId xmlns:a16="http://schemas.microsoft.com/office/drawing/2014/main" id="{A7CDB83C-76E0-A94A-9827-959405E4FDDB}"/>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8639875" y="297417"/>
            <a:ext cx="2229105" cy="610940"/>
          </a:xfrm>
          <a:prstGeom prst="rect">
            <a:avLst/>
          </a:prstGeom>
        </p:spPr>
      </p:pic>
      <p:pic>
        <p:nvPicPr>
          <p:cNvPr id="11" name="Imagen 10">
            <a:extLst>
              <a:ext uri="{FF2B5EF4-FFF2-40B4-BE49-F238E27FC236}">
                <a16:creationId xmlns:a16="http://schemas.microsoft.com/office/drawing/2014/main" id="{A00F85F9-4991-3E43-A2A2-363E898C93D2}"/>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2745" b="97745" l="2930" r="97852"/>
                    </a14:imgEffect>
                  </a14:imgLayer>
                </a14:imgProps>
              </a:ext>
              <a:ext uri="{28A0092B-C50C-407E-A947-70E740481C1C}">
                <a14:useLocalDpi xmlns:a14="http://schemas.microsoft.com/office/drawing/2010/main"/>
              </a:ext>
            </a:extLst>
          </a:blip>
          <a:stretch>
            <a:fillRect/>
          </a:stretch>
        </p:blipFill>
        <p:spPr>
          <a:xfrm>
            <a:off x="10997414" y="157501"/>
            <a:ext cx="1045153" cy="1041070"/>
          </a:xfrm>
          <a:prstGeom prst="rect">
            <a:avLst/>
          </a:prstGeom>
        </p:spPr>
      </p:pic>
      <p:sp>
        <p:nvSpPr>
          <p:cNvPr id="15" name="object 3">
            <a:extLst>
              <a:ext uri="{FF2B5EF4-FFF2-40B4-BE49-F238E27FC236}">
                <a16:creationId xmlns:a16="http://schemas.microsoft.com/office/drawing/2014/main" id="{013C3730-875E-BF46-B55D-1FFA0180DE4A}"/>
              </a:ext>
            </a:extLst>
          </p:cNvPr>
          <p:cNvSpPr txBox="1">
            <a:spLocks/>
          </p:cNvSpPr>
          <p:nvPr/>
        </p:nvSpPr>
        <p:spPr>
          <a:xfrm>
            <a:off x="660120" y="274526"/>
            <a:ext cx="2910098" cy="6379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53" dirty="0">
                <a:latin typeface="Montserrat Light" pitchFamily="2" charset="77"/>
              </a:rPr>
              <a:t>SEGUNDO</a:t>
            </a:r>
          </a:p>
          <a:p>
            <a:pPr marL="9525">
              <a:spcBef>
                <a:spcPts val="75"/>
              </a:spcBef>
            </a:pPr>
            <a:r>
              <a:rPr lang="es-MX" sz="2000" spc="153" dirty="0">
                <a:latin typeface="Montserrat Light" pitchFamily="2" charset="77"/>
              </a:rPr>
              <a:t>VUELO LIDAR </a:t>
            </a:r>
            <a:endParaRPr lang="es-MX" sz="2000" spc="188" dirty="0">
              <a:latin typeface="Euclid Flex Light" panose="020B0300030000000000" pitchFamily="34" charset="77"/>
            </a:endParaRPr>
          </a:p>
        </p:txBody>
      </p:sp>
      <p:sp>
        <p:nvSpPr>
          <p:cNvPr id="16" name="Rectángulo 15">
            <a:extLst>
              <a:ext uri="{FF2B5EF4-FFF2-40B4-BE49-F238E27FC236}">
                <a16:creationId xmlns:a16="http://schemas.microsoft.com/office/drawing/2014/main" id="{073A312E-6835-3F48-95EE-CB4A635F552E}"/>
              </a:ext>
            </a:extLst>
          </p:cNvPr>
          <p:cNvSpPr/>
          <p:nvPr/>
        </p:nvSpPr>
        <p:spPr>
          <a:xfrm>
            <a:off x="3651753" y="804012"/>
            <a:ext cx="4616484" cy="45719"/>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7" name="Imagen 16">
            <a:extLst>
              <a:ext uri="{FF2B5EF4-FFF2-40B4-BE49-F238E27FC236}">
                <a16:creationId xmlns:a16="http://schemas.microsoft.com/office/drawing/2014/main" id="{20D27544-3C2E-144D-B360-0B6299A7FA15}"/>
              </a:ext>
            </a:extLst>
          </p:cNvPr>
          <p:cNvPicPr>
            <a:picLocks noChangeAspect="1"/>
          </p:cNvPicPr>
          <p:nvPr/>
        </p:nvPicPr>
        <p:blipFill rotWithShape="1">
          <a:blip r:embed="rId6" cstate="email">
            <a:extLst>
              <a:ext uri="{BEBA8EAE-BF5A-486C-A8C5-ECC9F3942E4B}">
                <a14:imgProps xmlns:a14="http://schemas.microsoft.com/office/drawing/2010/main">
                  <a14:imgLayer>
                    <a14:imgEffect>
                      <a14:sharpenSoften amount="50000"/>
                    </a14:imgEffect>
                  </a14:imgLayer>
                </a14:imgProps>
              </a:ext>
              <a:ext uri="{28A0092B-C50C-407E-A947-70E740481C1C}">
                <a14:useLocalDpi xmlns:a14="http://schemas.microsoft.com/office/drawing/2010/main"/>
              </a:ext>
            </a:extLst>
          </a:blip>
          <a:srcRect/>
          <a:stretch/>
        </p:blipFill>
        <p:spPr>
          <a:xfrm>
            <a:off x="2710750" y="198788"/>
            <a:ext cx="957735" cy="726965"/>
          </a:xfrm>
          <a:prstGeom prst="rect">
            <a:avLst/>
          </a:prstGeom>
        </p:spPr>
      </p:pic>
      <p:pic>
        <p:nvPicPr>
          <p:cNvPr id="13" name="Imagen 12">
            <a:extLst>
              <a:ext uri="{FF2B5EF4-FFF2-40B4-BE49-F238E27FC236}">
                <a16:creationId xmlns:a16="http://schemas.microsoft.com/office/drawing/2014/main" id="{F1861FF6-0AB6-D043-A050-07F990C09DE8}"/>
              </a:ext>
            </a:extLst>
          </p:cNvPr>
          <p:cNvPicPr>
            <a:picLocks noChangeAspect="1"/>
          </p:cNvPicPr>
          <p:nvPr/>
        </p:nvPicPr>
        <p:blipFill>
          <a:blip r:embed="rId7">
            <a:lum bright="70000" contrast="-70000"/>
          </a:blip>
          <a:stretch>
            <a:fillRect/>
          </a:stretch>
        </p:blipFill>
        <p:spPr>
          <a:xfrm>
            <a:off x="10369374" y="1179721"/>
            <a:ext cx="1407348" cy="5277556"/>
          </a:xfrm>
          <a:prstGeom prst="rect">
            <a:avLst/>
          </a:prstGeom>
        </p:spPr>
      </p:pic>
      <p:pic>
        <p:nvPicPr>
          <p:cNvPr id="48" name="Imagen 47">
            <a:extLst>
              <a:ext uri="{FF2B5EF4-FFF2-40B4-BE49-F238E27FC236}">
                <a16:creationId xmlns:a16="http://schemas.microsoft.com/office/drawing/2014/main" id="{289B7399-907A-A84C-A226-8F340D659F07}"/>
              </a:ext>
            </a:extLst>
          </p:cNvPr>
          <p:cNvPicPr>
            <a:picLocks noChangeAspect="1"/>
          </p:cNvPicPr>
          <p:nvPr/>
        </p:nvPicPr>
        <p:blipFill>
          <a:blip r:embed="rId8"/>
          <a:stretch>
            <a:fillRect/>
          </a:stretch>
        </p:blipFill>
        <p:spPr>
          <a:xfrm>
            <a:off x="689454" y="1098696"/>
            <a:ext cx="4100214" cy="5741362"/>
          </a:xfrm>
          <a:prstGeom prst="rect">
            <a:avLst/>
          </a:prstGeom>
        </p:spPr>
      </p:pic>
      <p:cxnSp>
        <p:nvCxnSpPr>
          <p:cNvPr id="49" name="Conector recto 48">
            <a:extLst>
              <a:ext uri="{FF2B5EF4-FFF2-40B4-BE49-F238E27FC236}">
                <a16:creationId xmlns:a16="http://schemas.microsoft.com/office/drawing/2014/main" id="{5BEFFA1E-3E1D-D54C-A41F-E240EA83EDC2}"/>
              </a:ext>
            </a:extLst>
          </p:cNvPr>
          <p:cNvCxnSpPr>
            <a:cxnSpLocks/>
          </p:cNvCxnSpPr>
          <p:nvPr/>
        </p:nvCxnSpPr>
        <p:spPr>
          <a:xfrm>
            <a:off x="3643235" y="1177591"/>
            <a:ext cx="2033172" cy="0"/>
          </a:xfrm>
          <a:prstGeom prst="line">
            <a:avLst/>
          </a:prstGeom>
          <a:ln w="28575">
            <a:solidFill>
              <a:srgbClr val="E0CC9F"/>
            </a:solidFill>
          </a:ln>
        </p:spPr>
        <p:style>
          <a:lnRef idx="1">
            <a:schemeClr val="accent1"/>
          </a:lnRef>
          <a:fillRef idx="0">
            <a:schemeClr val="accent1"/>
          </a:fillRef>
          <a:effectRef idx="0">
            <a:schemeClr val="accent1"/>
          </a:effectRef>
          <a:fontRef idx="minor">
            <a:schemeClr val="tx1"/>
          </a:fontRef>
        </p:style>
      </p:cxnSp>
      <p:cxnSp>
        <p:nvCxnSpPr>
          <p:cNvPr id="50" name="Conector recto 49">
            <a:extLst>
              <a:ext uri="{FF2B5EF4-FFF2-40B4-BE49-F238E27FC236}">
                <a16:creationId xmlns:a16="http://schemas.microsoft.com/office/drawing/2014/main" id="{B1106ADE-AC21-9A4C-A2A1-F39295EDDC28}"/>
              </a:ext>
            </a:extLst>
          </p:cNvPr>
          <p:cNvCxnSpPr>
            <a:cxnSpLocks/>
          </p:cNvCxnSpPr>
          <p:nvPr/>
        </p:nvCxnSpPr>
        <p:spPr>
          <a:xfrm>
            <a:off x="1514035" y="6703377"/>
            <a:ext cx="4162372" cy="0"/>
          </a:xfrm>
          <a:prstGeom prst="line">
            <a:avLst/>
          </a:prstGeom>
          <a:ln w="28575">
            <a:solidFill>
              <a:srgbClr val="E0CC9F"/>
            </a:solidFill>
          </a:ln>
        </p:spPr>
        <p:style>
          <a:lnRef idx="1">
            <a:schemeClr val="accent1"/>
          </a:lnRef>
          <a:fillRef idx="0">
            <a:schemeClr val="accent1"/>
          </a:fillRef>
          <a:effectRef idx="0">
            <a:schemeClr val="accent1"/>
          </a:effectRef>
          <a:fontRef idx="minor">
            <a:schemeClr val="tx1"/>
          </a:fontRef>
        </p:style>
      </p:cxnSp>
      <p:pic>
        <p:nvPicPr>
          <p:cNvPr id="58" name="Imagen 57">
            <a:extLst>
              <a:ext uri="{FF2B5EF4-FFF2-40B4-BE49-F238E27FC236}">
                <a16:creationId xmlns:a16="http://schemas.microsoft.com/office/drawing/2014/main" id="{46FBBE37-5E75-DA49-AF4A-3A8FC49491B0}"/>
              </a:ext>
            </a:extLst>
          </p:cNvPr>
          <p:cNvPicPr>
            <a:picLocks noChangeAspect="1"/>
          </p:cNvPicPr>
          <p:nvPr/>
        </p:nvPicPr>
        <p:blipFill rotWithShape="1">
          <a:blip r:embed="rId6" cstate="email">
            <a:extLst>
              <a:ext uri="{BEBA8EAE-BF5A-486C-A8C5-ECC9F3942E4B}">
                <a14:imgProps xmlns:a14="http://schemas.microsoft.com/office/drawing/2010/main">
                  <a14:imgLayer>
                    <a14:imgEffect>
                      <a14:sharpenSoften amount="50000"/>
                    </a14:imgEffect>
                  </a14:imgLayer>
                </a14:imgProps>
              </a:ext>
              <a:ext uri="{28A0092B-C50C-407E-A947-70E740481C1C}">
                <a14:useLocalDpi xmlns:a14="http://schemas.microsoft.com/office/drawing/2010/main"/>
              </a:ext>
            </a:extLst>
          </a:blip>
          <a:srcRect/>
          <a:stretch/>
        </p:blipFill>
        <p:spPr>
          <a:xfrm>
            <a:off x="5864821" y="2887280"/>
            <a:ext cx="686045" cy="520740"/>
          </a:xfrm>
          <a:prstGeom prst="rect">
            <a:avLst/>
          </a:prstGeom>
        </p:spPr>
      </p:pic>
      <p:pic>
        <p:nvPicPr>
          <p:cNvPr id="59" name="Imagen 58">
            <a:extLst>
              <a:ext uri="{FF2B5EF4-FFF2-40B4-BE49-F238E27FC236}">
                <a16:creationId xmlns:a16="http://schemas.microsoft.com/office/drawing/2014/main" id="{720F6A47-6967-6449-B10D-A1F6776107B5}"/>
              </a:ext>
            </a:extLst>
          </p:cNvPr>
          <p:cNvPicPr>
            <a:picLocks noChangeAspect="1"/>
          </p:cNvPicPr>
          <p:nvPr/>
        </p:nvPicPr>
        <p:blipFill rotWithShape="1">
          <a:blip r:embed="rId6" cstate="email">
            <a:extLst>
              <a:ext uri="{BEBA8EAE-BF5A-486C-A8C5-ECC9F3942E4B}">
                <a14:imgProps xmlns:a14="http://schemas.microsoft.com/office/drawing/2010/main">
                  <a14:imgLayer>
                    <a14:imgEffect>
                      <a14:sharpenSoften amount="50000"/>
                    </a14:imgEffect>
                  </a14:imgLayer>
                </a14:imgProps>
              </a:ext>
              <a:ext uri="{28A0092B-C50C-407E-A947-70E740481C1C}">
                <a14:useLocalDpi xmlns:a14="http://schemas.microsoft.com/office/drawing/2010/main"/>
              </a:ext>
            </a:extLst>
          </a:blip>
          <a:srcRect/>
          <a:stretch/>
        </p:blipFill>
        <p:spPr>
          <a:xfrm>
            <a:off x="6955359" y="4270906"/>
            <a:ext cx="686045" cy="520740"/>
          </a:xfrm>
          <a:prstGeom prst="rect">
            <a:avLst/>
          </a:prstGeom>
        </p:spPr>
      </p:pic>
      <p:sp>
        <p:nvSpPr>
          <p:cNvPr id="60" name="object 3">
            <a:extLst>
              <a:ext uri="{FF2B5EF4-FFF2-40B4-BE49-F238E27FC236}">
                <a16:creationId xmlns:a16="http://schemas.microsoft.com/office/drawing/2014/main" id="{3C5D65BD-2EB0-D44C-BF2F-1EAED43D8B38}"/>
              </a:ext>
            </a:extLst>
          </p:cNvPr>
          <p:cNvSpPr txBox="1">
            <a:spLocks/>
          </p:cNvSpPr>
          <p:nvPr/>
        </p:nvSpPr>
        <p:spPr>
          <a:xfrm>
            <a:off x="8493217" y="3445888"/>
            <a:ext cx="2323721" cy="78675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rgbClr val="205340"/>
                </a:solidFill>
                <a:latin typeface="Montserrat SemiBold" pitchFamily="2" charset="77"/>
              </a:rPr>
              <a:t>ENTREGABLE</a:t>
            </a:r>
          </a:p>
          <a:p>
            <a:pPr marL="9525">
              <a:spcBef>
                <a:spcPts val="75"/>
              </a:spcBef>
            </a:pPr>
            <a:r>
              <a:rPr lang="es-MX" sz="1200" b="1" spc="188" dirty="0">
                <a:solidFill>
                  <a:srgbClr val="205340"/>
                </a:solidFill>
                <a:latin typeface="Montserrat SemiBold" pitchFamily="2" charset="77"/>
              </a:rPr>
              <a:t>FECHA COMPROMISO </a:t>
            </a:r>
          </a:p>
          <a:p>
            <a:pPr marL="9525">
              <a:spcBef>
                <a:spcPts val="75"/>
              </a:spcBef>
            </a:pPr>
            <a:r>
              <a:rPr lang="es-MX" sz="1200" b="1" spc="188" dirty="0">
                <a:solidFill>
                  <a:srgbClr val="205340"/>
                </a:solidFill>
                <a:latin typeface="Montserrat SemiBold" pitchFamily="2" charset="77"/>
              </a:rPr>
              <a:t>1 SEMANA </a:t>
            </a:r>
          </a:p>
          <a:p>
            <a:pPr marL="9525">
              <a:spcBef>
                <a:spcPts val="75"/>
              </a:spcBef>
            </a:pPr>
            <a:r>
              <a:rPr lang="es-MX" sz="1200" b="1" spc="188" dirty="0">
                <a:solidFill>
                  <a:srgbClr val="205340"/>
                </a:solidFill>
                <a:latin typeface="Montserrat SemiBold" pitchFamily="2" charset="77"/>
              </a:rPr>
              <a:t> </a:t>
            </a:r>
          </a:p>
        </p:txBody>
      </p:sp>
      <p:cxnSp>
        <p:nvCxnSpPr>
          <p:cNvPr id="65" name="Conector recto 64">
            <a:extLst>
              <a:ext uri="{FF2B5EF4-FFF2-40B4-BE49-F238E27FC236}">
                <a16:creationId xmlns:a16="http://schemas.microsoft.com/office/drawing/2014/main" id="{DFCA0C86-2F93-9342-A576-6A6C6CFEE2D5}"/>
              </a:ext>
            </a:extLst>
          </p:cNvPr>
          <p:cNvCxnSpPr>
            <a:cxnSpLocks/>
          </p:cNvCxnSpPr>
          <p:nvPr/>
        </p:nvCxnSpPr>
        <p:spPr>
          <a:xfrm>
            <a:off x="5676407" y="1177591"/>
            <a:ext cx="0" cy="5525786"/>
          </a:xfrm>
          <a:prstGeom prst="line">
            <a:avLst/>
          </a:prstGeom>
          <a:ln w="28575">
            <a:solidFill>
              <a:srgbClr val="E0CC9F"/>
            </a:solidFill>
          </a:ln>
        </p:spPr>
        <p:style>
          <a:lnRef idx="1">
            <a:schemeClr val="accent1"/>
          </a:lnRef>
          <a:fillRef idx="0">
            <a:schemeClr val="accent1"/>
          </a:fillRef>
          <a:effectRef idx="0">
            <a:schemeClr val="accent1"/>
          </a:effectRef>
          <a:fontRef idx="minor">
            <a:schemeClr val="tx1"/>
          </a:fontRef>
        </p:style>
      </p:cxnSp>
      <p:pic>
        <p:nvPicPr>
          <p:cNvPr id="76" name="Imagen 75">
            <a:extLst>
              <a:ext uri="{FF2B5EF4-FFF2-40B4-BE49-F238E27FC236}">
                <a16:creationId xmlns:a16="http://schemas.microsoft.com/office/drawing/2014/main" id="{FC12D4C9-716A-B54A-B0B7-CC5CCCACE10D}"/>
              </a:ext>
            </a:extLst>
          </p:cNvPr>
          <p:cNvPicPr>
            <a:picLocks noChangeAspect="1"/>
          </p:cNvPicPr>
          <p:nvPr/>
        </p:nvPicPr>
        <p:blipFill>
          <a:blip r:embed="rId9"/>
          <a:stretch>
            <a:fillRect/>
          </a:stretch>
        </p:blipFill>
        <p:spPr>
          <a:xfrm>
            <a:off x="8394921" y="2581007"/>
            <a:ext cx="883383" cy="883383"/>
          </a:xfrm>
          <a:prstGeom prst="rect">
            <a:avLst/>
          </a:prstGeom>
        </p:spPr>
      </p:pic>
      <p:sp>
        <p:nvSpPr>
          <p:cNvPr id="81" name="Elipse 80">
            <a:extLst>
              <a:ext uri="{FF2B5EF4-FFF2-40B4-BE49-F238E27FC236}">
                <a16:creationId xmlns:a16="http://schemas.microsoft.com/office/drawing/2014/main" id="{537997A7-6FDD-4F43-9813-6FE30BDB3A47}"/>
              </a:ext>
            </a:extLst>
          </p:cNvPr>
          <p:cNvSpPr/>
          <p:nvPr/>
        </p:nvSpPr>
        <p:spPr>
          <a:xfrm>
            <a:off x="3484582" y="1049579"/>
            <a:ext cx="215140" cy="218324"/>
          </a:xfrm>
          <a:prstGeom prst="ellipse">
            <a:avLst/>
          </a:prstGeom>
          <a:solidFill>
            <a:srgbClr val="E0CC9F"/>
          </a:solidFill>
          <a:ln>
            <a:solidFill>
              <a:srgbClr val="E0CC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3" name="Elipse 82">
            <a:extLst>
              <a:ext uri="{FF2B5EF4-FFF2-40B4-BE49-F238E27FC236}">
                <a16:creationId xmlns:a16="http://schemas.microsoft.com/office/drawing/2014/main" id="{1711D4B3-C844-534A-B1AD-9E632C848DB3}"/>
              </a:ext>
            </a:extLst>
          </p:cNvPr>
          <p:cNvSpPr/>
          <p:nvPr/>
        </p:nvSpPr>
        <p:spPr>
          <a:xfrm>
            <a:off x="1349152" y="6594215"/>
            <a:ext cx="215140" cy="218324"/>
          </a:xfrm>
          <a:prstGeom prst="ellipse">
            <a:avLst/>
          </a:prstGeom>
          <a:solidFill>
            <a:srgbClr val="E0CC9F"/>
          </a:solidFill>
          <a:ln>
            <a:solidFill>
              <a:srgbClr val="E0CC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7" name="object 3">
            <a:extLst>
              <a:ext uri="{FF2B5EF4-FFF2-40B4-BE49-F238E27FC236}">
                <a16:creationId xmlns:a16="http://schemas.microsoft.com/office/drawing/2014/main" id="{273F0CF1-63B8-8D43-BF94-BF04755AAB37}"/>
              </a:ext>
            </a:extLst>
          </p:cNvPr>
          <p:cNvSpPr txBox="1">
            <a:spLocks/>
          </p:cNvSpPr>
          <p:nvPr/>
        </p:nvSpPr>
        <p:spPr>
          <a:xfrm>
            <a:off x="8491069" y="4069759"/>
            <a:ext cx="3975107"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Nueva data </a:t>
            </a:r>
          </a:p>
        </p:txBody>
      </p:sp>
      <p:sp>
        <p:nvSpPr>
          <p:cNvPr id="89" name="object 3">
            <a:extLst>
              <a:ext uri="{FF2B5EF4-FFF2-40B4-BE49-F238E27FC236}">
                <a16:creationId xmlns:a16="http://schemas.microsoft.com/office/drawing/2014/main" id="{D84ECEF1-DBEC-C345-A69D-689F051F1706}"/>
              </a:ext>
            </a:extLst>
          </p:cNvPr>
          <p:cNvSpPr txBox="1">
            <a:spLocks/>
          </p:cNvSpPr>
          <p:nvPr/>
        </p:nvSpPr>
        <p:spPr>
          <a:xfrm>
            <a:off x="9085494" y="6081828"/>
            <a:ext cx="3975107" cy="663643"/>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000" b="1" spc="188" dirty="0">
                <a:solidFill>
                  <a:schemeClr val="tx1"/>
                </a:solidFill>
                <a:latin typeface="Montserrat Light" pitchFamily="2" charset="77"/>
              </a:rPr>
              <a:t>FUENTE</a:t>
            </a:r>
            <a:r>
              <a:rPr lang="es-MX" sz="1000" spc="188" dirty="0">
                <a:solidFill>
                  <a:schemeClr val="tx1"/>
                </a:solidFill>
                <a:latin typeface="Montserrat Light" pitchFamily="2" charset="77"/>
              </a:rPr>
              <a:t>: Data obtenida del </a:t>
            </a:r>
          </a:p>
          <a:p>
            <a:pPr marL="9525">
              <a:spcBef>
                <a:spcPts val="75"/>
              </a:spcBef>
            </a:pPr>
            <a:r>
              <a:rPr lang="es-MX" sz="1000" spc="188" dirty="0">
                <a:solidFill>
                  <a:schemeClr val="tx1"/>
                </a:solidFill>
                <a:latin typeface="Montserrat Light" pitchFamily="2" charset="77"/>
              </a:rPr>
              <a:t>Reporte 06-10-22 levantamiento </a:t>
            </a:r>
          </a:p>
          <a:p>
            <a:pPr marL="9525">
              <a:spcBef>
                <a:spcPts val="75"/>
              </a:spcBef>
            </a:pPr>
            <a:r>
              <a:rPr lang="es-MX" sz="1000" spc="188" dirty="0">
                <a:solidFill>
                  <a:schemeClr val="tx1"/>
                </a:solidFill>
                <a:latin typeface="Montserrat Light" pitchFamily="2" charset="77"/>
              </a:rPr>
              <a:t>Lidar T6 el día 6 de octubre 2022</a:t>
            </a:r>
          </a:p>
          <a:p>
            <a:pPr marL="9525">
              <a:spcBef>
                <a:spcPts val="75"/>
              </a:spcBef>
            </a:pPr>
            <a:endParaRPr lang="es-MX" sz="1000" spc="188" dirty="0">
              <a:solidFill>
                <a:schemeClr val="tx1"/>
              </a:solidFill>
              <a:latin typeface="Montserrat Light" pitchFamily="2" charset="77"/>
            </a:endParaRPr>
          </a:p>
        </p:txBody>
      </p:sp>
      <p:sp>
        <p:nvSpPr>
          <p:cNvPr id="93" name="Elipse 92">
            <a:extLst>
              <a:ext uri="{FF2B5EF4-FFF2-40B4-BE49-F238E27FC236}">
                <a16:creationId xmlns:a16="http://schemas.microsoft.com/office/drawing/2014/main" id="{F8B55BC3-EDE4-334C-86A5-1606F6738C32}"/>
              </a:ext>
            </a:extLst>
          </p:cNvPr>
          <p:cNvSpPr/>
          <p:nvPr/>
        </p:nvSpPr>
        <p:spPr>
          <a:xfrm>
            <a:off x="6147900" y="3399342"/>
            <a:ext cx="867403" cy="880242"/>
          </a:xfrm>
          <a:prstGeom prst="ellipse">
            <a:avLst/>
          </a:prstGeom>
          <a:solidFill>
            <a:srgbClr val="E0CC9F"/>
          </a:solidFill>
          <a:ln>
            <a:solidFill>
              <a:srgbClr val="E0CC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4" name="object 3">
            <a:extLst>
              <a:ext uri="{FF2B5EF4-FFF2-40B4-BE49-F238E27FC236}">
                <a16:creationId xmlns:a16="http://schemas.microsoft.com/office/drawing/2014/main" id="{0252F4DA-4AEC-7D46-B98C-52328B95EE66}"/>
              </a:ext>
            </a:extLst>
          </p:cNvPr>
          <p:cNvSpPr txBox="1">
            <a:spLocks/>
          </p:cNvSpPr>
          <p:nvPr/>
        </p:nvSpPr>
        <p:spPr>
          <a:xfrm>
            <a:off x="6197808" y="3460890"/>
            <a:ext cx="807709" cy="137665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4400" b="1" spc="188" dirty="0">
                <a:solidFill>
                  <a:srgbClr val="205340"/>
                </a:solidFill>
                <a:latin typeface="Montserrat Black" pitchFamily="2" charset="77"/>
              </a:rPr>
              <a:t>4</a:t>
            </a:r>
          </a:p>
          <a:p>
            <a:pPr marL="9525">
              <a:spcBef>
                <a:spcPts val="75"/>
              </a:spcBef>
            </a:pPr>
            <a:endParaRPr lang="es-MX" sz="4400" b="1" spc="188" dirty="0">
              <a:solidFill>
                <a:srgbClr val="205340"/>
              </a:solidFill>
              <a:latin typeface="Montserrat Black" pitchFamily="2" charset="77"/>
            </a:endParaRPr>
          </a:p>
        </p:txBody>
      </p:sp>
      <p:sp>
        <p:nvSpPr>
          <p:cNvPr id="96" name="object 3">
            <a:extLst>
              <a:ext uri="{FF2B5EF4-FFF2-40B4-BE49-F238E27FC236}">
                <a16:creationId xmlns:a16="http://schemas.microsoft.com/office/drawing/2014/main" id="{1073A0D6-DC1D-3740-A783-98898DEB2B9B}"/>
              </a:ext>
            </a:extLst>
          </p:cNvPr>
          <p:cNvSpPr txBox="1">
            <a:spLocks/>
          </p:cNvSpPr>
          <p:nvPr/>
        </p:nvSpPr>
        <p:spPr>
          <a:xfrm>
            <a:off x="5941448" y="4791646"/>
            <a:ext cx="2323721" cy="94577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rgbClr val="205340"/>
                </a:solidFill>
                <a:latin typeface="Montserrat SemiBold" pitchFamily="2" charset="77"/>
              </a:rPr>
              <a:t>SE REALIZARÁN CUATRO VUELOS PARA LA RECOLECCIÓN DE DATOS DEL TRAMO   </a:t>
            </a:r>
          </a:p>
          <a:p>
            <a:pPr marL="9525">
              <a:spcBef>
                <a:spcPts val="75"/>
              </a:spcBef>
            </a:pPr>
            <a:r>
              <a:rPr lang="es-MX" sz="1200" b="1" spc="188" dirty="0">
                <a:solidFill>
                  <a:srgbClr val="205340"/>
                </a:solidFill>
                <a:latin typeface="Montserrat SemiBold" pitchFamily="2" charset="77"/>
              </a:rPr>
              <a:t> </a:t>
            </a:r>
          </a:p>
        </p:txBody>
      </p:sp>
    </p:spTree>
    <p:extLst>
      <p:ext uri="{BB962C8B-B14F-4D97-AF65-F5344CB8AC3E}">
        <p14:creationId xmlns:p14="http://schemas.microsoft.com/office/powerpoint/2010/main" val="3452594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7AFF97D-9D51-F449-9DB6-240D1F7563CA}"/>
              </a:ext>
            </a:extLst>
          </p:cNvPr>
          <p:cNvPicPr>
            <a:picLocks noChangeAspect="1"/>
          </p:cNvPicPr>
          <p:nvPr/>
        </p:nvPicPr>
        <p:blipFill>
          <a:blip r:embed="rId2">
            <a:lum contrast="40000"/>
          </a:blip>
          <a:stretch>
            <a:fillRect/>
          </a:stretch>
        </p:blipFill>
        <p:spPr>
          <a:xfrm>
            <a:off x="11840939" y="0"/>
            <a:ext cx="351061" cy="6858000"/>
          </a:xfrm>
          <a:prstGeom prst="rect">
            <a:avLst/>
          </a:prstGeom>
        </p:spPr>
      </p:pic>
      <p:pic>
        <p:nvPicPr>
          <p:cNvPr id="7" name="Imagen 6">
            <a:extLst>
              <a:ext uri="{FF2B5EF4-FFF2-40B4-BE49-F238E27FC236}">
                <a16:creationId xmlns:a16="http://schemas.microsoft.com/office/drawing/2014/main" id="{A7CDB83C-76E0-A94A-9827-959405E4FDDB}"/>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8639875" y="297417"/>
            <a:ext cx="2229105" cy="610940"/>
          </a:xfrm>
          <a:prstGeom prst="rect">
            <a:avLst/>
          </a:prstGeom>
        </p:spPr>
      </p:pic>
      <p:pic>
        <p:nvPicPr>
          <p:cNvPr id="11" name="Imagen 10">
            <a:extLst>
              <a:ext uri="{FF2B5EF4-FFF2-40B4-BE49-F238E27FC236}">
                <a16:creationId xmlns:a16="http://schemas.microsoft.com/office/drawing/2014/main" id="{A00F85F9-4991-3E43-A2A2-363E898C93D2}"/>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2745" b="97745" l="2930" r="97852"/>
                    </a14:imgEffect>
                  </a14:imgLayer>
                </a14:imgProps>
              </a:ext>
              <a:ext uri="{28A0092B-C50C-407E-A947-70E740481C1C}">
                <a14:useLocalDpi xmlns:a14="http://schemas.microsoft.com/office/drawing/2010/main"/>
              </a:ext>
            </a:extLst>
          </a:blip>
          <a:stretch>
            <a:fillRect/>
          </a:stretch>
        </p:blipFill>
        <p:spPr>
          <a:xfrm>
            <a:off x="10997414" y="157501"/>
            <a:ext cx="1045153" cy="1041070"/>
          </a:xfrm>
          <a:prstGeom prst="rect">
            <a:avLst/>
          </a:prstGeom>
        </p:spPr>
      </p:pic>
      <p:sp>
        <p:nvSpPr>
          <p:cNvPr id="15" name="object 3">
            <a:extLst>
              <a:ext uri="{FF2B5EF4-FFF2-40B4-BE49-F238E27FC236}">
                <a16:creationId xmlns:a16="http://schemas.microsoft.com/office/drawing/2014/main" id="{013C3730-875E-BF46-B55D-1FFA0180DE4A}"/>
              </a:ext>
            </a:extLst>
          </p:cNvPr>
          <p:cNvSpPr txBox="1">
            <a:spLocks/>
          </p:cNvSpPr>
          <p:nvPr/>
        </p:nvSpPr>
        <p:spPr>
          <a:xfrm>
            <a:off x="660120" y="274526"/>
            <a:ext cx="2910098" cy="6379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53" dirty="0">
                <a:latin typeface="Montserrat Light" pitchFamily="2" charset="77"/>
              </a:rPr>
              <a:t>SEGUNDO</a:t>
            </a:r>
          </a:p>
          <a:p>
            <a:pPr marL="9525">
              <a:spcBef>
                <a:spcPts val="75"/>
              </a:spcBef>
            </a:pPr>
            <a:r>
              <a:rPr lang="es-MX" sz="2000" spc="153" dirty="0">
                <a:latin typeface="Montserrat Light" pitchFamily="2" charset="77"/>
              </a:rPr>
              <a:t>VUELO LIDAR </a:t>
            </a:r>
            <a:endParaRPr lang="es-MX" sz="2000" spc="188" dirty="0">
              <a:latin typeface="Euclid Flex Light" panose="020B0300030000000000" pitchFamily="34" charset="77"/>
            </a:endParaRPr>
          </a:p>
        </p:txBody>
      </p:sp>
      <p:sp>
        <p:nvSpPr>
          <p:cNvPr id="16" name="Rectángulo 15">
            <a:extLst>
              <a:ext uri="{FF2B5EF4-FFF2-40B4-BE49-F238E27FC236}">
                <a16:creationId xmlns:a16="http://schemas.microsoft.com/office/drawing/2014/main" id="{073A312E-6835-3F48-95EE-CB4A635F552E}"/>
              </a:ext>
            </a:extLst>
          </p:cNvPr>
          <p:cNvSpPr/>
          <p:nvPr/>
        </p:nvSpPr>
        <p:spPr>
          <a:xfrm>
            <a:off x="3651753" y="795130"/>
            <a:ext cx="4616484" cy="54601"/>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7" name="Imagen 16">
            <a:extLst>
              <a:ext uri="{FF2B5EF4-FFF2-40B4-BE49-F238E27FC236}">
                <a16:creationId xmlns:a16="http://schemas.microsoft.com/office/drawing/2014/main" id="{20D27544-3C2E-144D-B360-0B6299A7FA15}"/>
              </a:ext>
            </a:extLst>
          </p:cNvPr>
          <p:cNvPicPr>
            <a:picLocks noChangeAspect="1"/>
          </p:cNvPicPr>
          <p:nvPr/>
        </p:nvPicPr>
        <p:blipFill rotWithShape="1">
          <a:blip r:embed="rId6" cstate="email">
            <a:extLst>
              <a:ext uri="{BEBA8EAE-BF5A-486C-A8C5-ECC9F3942E4B}">
                <a14:imgProps xmlns:a14="http://schemas.microsoft.com/office/drawing/2010/main">
                  <a14:imgLayer>
                    <a14:imgEffect>
                      <a14:sharpenSoften amount="50000"/>
                    </a14:imgEffect>
                  </a14:imgLayer>
                </a14:imgProps>
              </a:ext>
              <a:ext uri="{28A0092B-C50C-407E-A947-70E740481C1C}">
                <a14:useLocalDpi xmlns:a14="http://schemas.microsoft.com/office/drawing/2010/main"/>
              </a:ext>
            </a:extLst>
          </a:blip>
          <a:srcRect/>
          <a:stretch/>
        </p:blipFill>
        <p:spPr>
          <a:xfrm>
            <a:off x="2710750" y="198788"/>
            <a:ext cx="957735" cy="726965"/>
          </a:xfrm>
          <a:prstGeom prst="rect">
            <a:avLst/>
          </a:prstGeom>
        </p:spPr>
      </p:pic>
      <p:graphicFrame>
        <p:nvGraphicFramePr>
          <p:cNvPr id="49" name="Tabla 3">
            <a:extLst>
              <a:ext uri="{FF2B5EF4-FFF2-40B4-BE49-F238E27FC236}">
                <a16:creationId xmlns:a16="http://schemas.microsoft.com/office/drawing/2014/main" id="{E8D87A16-F154-BB48-B0BA-AA931781BC7E}"/>
              </a:ext>
            </a:extLst>
          </p:cNvPr>
          <p:cNvGraphicFramePr>
            <a:graphicFrameLocks noGrp="1"/>
          </p:cNvGraphicFramePr>
          <p:nvPr>
            <p:extLst>
              <p:ext uri="{D42A27DB-BD31-4B8C-83A1-F6EECF244321}">
                <p14:modId xmlns:p14="http://schemas.microsoft.com/office/powerpoint/2010/main" val="2328414289"/>
              </p:ext>
            </p:extLst>
          </p:nvPr>
        </p:nvGraphicFramePr>
        <p:xfrm>
          <a:off x="263545" y="1446073"/>
          <a:ext cx="11392899" cy="4648304"/>
        </p:xfrm>
        <a:graphic>
          <a:graphicData uri="http://schemas.openxmlformats.org/drawingml/2006/table">
            <a:tbl>
              <a:tblPr firstRow="1" bandRow="1">
                <a:tableStyleId>{5C22544A-7EE6-4342-B048-85BDC9FD1C3A}</a:tableStyleId>
              </a:tblPr>
              <a:tblGrid>
                <a:gridCol w="574045">
                  <a:extLst>
                    <a:ext uri="{9D8B030D-6E8A-4147-A177-3AD203B41FA5}">
                      <a16:colId xmlns:a16="http://schemas.microsoft.com/office/drawing/2014/main" val="2191007078"/>
                    </a:ext>
                  </a:extLst>
                </a:gridCol>
                <a:gridCol w="574045">
                  <a:extLst>
                    <a:ext uri="{9D8B030D-6E8A-4147-A177-3AD203B41FA5}">
                      <a16:colId xmlns:a16="http://schemas.microsoft.com/office/drawing/2014/main" val="768894147"/>
                    </a:ext>
                  </a:extLst>
                </a:gridCol>
                <a:gridCol w="1033031">
                  <a:extLst>
                    <a:ext uri="{9D8B030D-6E8A-4147-A177-3AD203B41FA5}">
                      <a16:colId xmlns:a16="http://schemas.microsoft.com/office/drawing/2014/main" val="3323893767"/>
                    </a:ext>
                  </a:extLst>
                </a:gridCol>
                <a:gridCol w="1292306">
                  <a:extLst>
                    <a:ext uri="{9D8B030D-6E8A-4147-A177-3AD203B41FA5}">
                      <a16:colId xmlns:a16="http://schemas.microsoft.com/office/drawing/2014/main" val="2860853984"/>
                    </a:ext>
                  </a:extLst>
                </a:gridCol>
                <a:gridCol w="856613">
                  <a:extLst>
                    <a:ext uri="{9D8B030D-6E8A-4147-A177-3AD203B41FA5}">
                      <a16:colId xmlns:a16="http://schemas.microsoft.com/office/drawing/2014/main" val="2501998293"/>
                    </a:ext>
                  </a:extLst>
                </a:gridCol>
                <a:gridCol w="1083364">
                  <a:extLst>
                    <a:ext uri="{9D8B030D-6E8A-4147-A177-3AD203B41FA5}">
                      <a16:colId xmlns:a16="http://schemas.microsoft.com/office/drawing/2014/main" val="1207283575"/>
                    </a:ext>
                  </a:extLst>
                </a:gridCol>
                <a:gridCol w="703375">
                  <a:extLst>
                    <a:ext uri="{9D8B030D-6E8A-4147-A177-3AD203B41FA5}">
                      <a16:colId xmlns:a16="http://schemas.microsoft.com/office/drawing/2014/main" val="3894809043"/>
                    </a:ext>
                  </a:extLst>
                </a:gridCol>
                <a:gridCol w="984104">
                  <a:extLst>
                    <a:ext uri="{9D8B030D-6E8A-4147-A177-3AD203B41FA5}">
                      <a16:colId xmlns:a16="http://schemas.microsoft.com/office/drawing/2014/main" val="2339840744"/>
                    </a:ext>
                  </a:extLst>
                </a:gridCol>
                <a:gridCol w="479647">
                  <a:extLst>
                    <a:ext uri="{9D8B030D-6E8A-4147-A177-3AD203B41FA5}">
                      <a16:colId xmlns:a16="http://schemas.microsoft.com/office/drawing/2014/main" val="3490143100"/>
                    </a:ext>
                  </a:extLst>
                </a:gridCol>
                <a:gridCol w="510797">
                  <a:extLst>
                    <a:ext uri="{9D8B030D-6E8A-4147-A177-3AD203B41FA5}">
                      <a16:colId xmlns:a16="http://schemas.microsoft.com/office/drawing/2014/main" val="1089445011"/>
                    </a:ext>
                  </a:extLst>
                </a:gridCol>
                <a:gridCol w="825393">
                  <a:extLst>
                    <a:ext uri="{9D8B030D-6E8A-4147-A177-3AD203B41FA5}">
                      <a16:colId xmlns:a16="http://schemas.microsoft.com/office/drawing/2014/main" val="1729717707"/>
                    </a:ext>
                  </a:extLst>
                </a:gridCol>
                <a:gridCol w="825393">
                  <a:extLst>
                    <a:ext uri="{9D8B030D-6E8A-4147-A177-3AD203B41FA5}">
                      <a16:colId xmlns:a16="http://schemas.microsoft.com/office/drawing/2014/main" val="1882754157"/>
                    </a:ext>
                  </a:extLst>
                </a:gridCol>
                <a:gridCol w="825393">
                  <a:extLst>
                    <a:ext uri="{9D8B030D-6E8A-4147-A177-3AD203B41FA5}">
                      <a16:colId xmlns:a16="http://schemas.microsoft.com/office/drawing/2014/main" val="4130373729"/>
                    </a:ext>
                  </a:extLst>
                </a:gridCol>
                <a:gridCol w="825393">
                  <a:extLst>
                    <a:ext uri="{9D8B030D-6E8A-4147-A177-3AD203B41FA5}">
                      <a16:colId xmlns:a16="http://schemas.microsoft.com/office/drawing/2014/main" val="1448276428"/>
                    </a:ext>
                  </a:extLst>
                </a:gridCol>
              </a:tblGrid>
              <a:tr h="341624">
                <a:tc>
                  <a:txBody>
                    <a:bodyPr/>
                    <a:lstStyle/>
                    <a:p>
                      <a:pPr marL="0" algn="ctr" defTabSz="914400" rtl="0" eaLnBrk="1" latinLnBrk="0" hangingPunct="1"/>
                      <a:r>
                        <a:rPr lang="es-MX" sz="800" b="1" kern="1200" dirty="0">
                          <a:solidFill>
                            <a:schemeClr val="lt1"/>
                          </a:solidFill>
                          <a:latin typeface="Montserrat" pitchFamily="2" charset="77"/>
                          <a:ea typeface="+mn-ea"/>
                          <a:cs typeface="+mn-cs"/>
                        </a:rPr>
                        <a:t>DIA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5340"/>
                    </a:solidFill>
                  </a:tcPr>
                </a:tc>
                <a:tc>
                  <a:txBody>
                    <a:bodyPr/>
                    <a:lstStyle/>
                    <a:p>
                      <a:pPr marL="0" algn="ctr" defTabSz="914400" rtl="0" eaLnBrk="1" latinLnBrk="0" hangingPunct="1"/>
                      <a:r>
                        <a:rPr lang="es-ES" sz="800" b="1" kern="1200" dirty="0">
                          <a:solidFill>
                            <a:schemeClr val="lt1"/>
                          </a:solidFill>
                          <a:latin typeface="Montserrat" pitchFamily="2" charset="77"/>
                          <a:ea typeface="+mn-ea"/>
                          <a:cs typeface="+mn-cs"/>
                        </a:rPr>
                        <a:t>VUELO</a:t>
                      </a:r>
                      <a:endParaRPr lang="es-MX" sz="800" b="1" kern="1200" dirty="0">
                        <a:solidFill>
                          <a:schemeClr val="lt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5340"/>
                    </a:solidFill>
                  </a:tcPr>
                </a:tc>
                <a:tc>
                  <a:txBody>
                    <a:bodyPr/>
                    <a:lstStyle/>
                    <a:p>
                      <a:pPr marL="0" algn="ctr" defTabSz="914400" rtl="0" eaLnBrk="1" latinLnBrk="0" hangingPunct="1"/>
                      <a:r>
                        <a:rPr lang="es-ES" sz="800" b="1" kern="1200" dirty="0">
                          <a:solidFill>
                            <a:schemeClr val="lt1"/>
                          </a:solidFill>
                          <a:latin typeface="Montserrat" pitchFamily="2" charset="77"/>
                          <a:ea typeface="+mn-ea"/>
                          <a:cs typeface="+mn-cs"/>
                        </a:rPr>
                        <a:t>KILOMETRAJE</a:t>
                      </a:r>
                      <a:endParaRPr lang="es-MX" sz="800" b="1" kern="1200" dirty="0">
                        <a:solidFill>
                          <a:schemeClr val="lt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5340"/>
                    </a:solidFill>
                  </a:tcPr>
                </a:tc>
                <a:tc>
                  <a:txBody>
                    <a:bodyPr/>
                    <a:lstStyle/>
                    <a:p>
                      <a:pPr marL="0" algn="ctr" defTabSz="914400" rtl="0" eaLnBrk="1" latinLnBrk="0" hangingPunct="1"/>
                      <a:r>
                        <a:rPr lang="es-MX" sz="800" b="1" kern="1200" dirty="0">
                          <a:solidFill>
                            <a:schemeClr val="lt1"/>
                          </a:solidFill>
                          <a:latin typeface="Montserrat" pitchFamily="2" charset="77"/>
                          <a:ea typeface="+mn-ea"/>
                          <a:cs typeface="+mn-cs"/>
                        </a:rPr>
                        <a:t>SOBRE VUELO DE RECONOCIMIENTO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5340"/>
                    </a:solidFill>
                  </a:tcPr>
                </a:tc>
                <a:tc>
                  <a:txBody>
                    <a:bodyPr/>
                    <a:lstStyle/>
                    <a:p>
                      <a:pPr marL="0" algn="ctr" defTabSz="914400" rtl="0" eaLnBrk="1" latinLnBrk="0" hangingPunct="1"/>
                      <a:r>
                        <a:rPr lang="es-ES" sz="800" b="1" kern="1200" dirty="0">
                          <a:solidFill>
                            <a:schemeClr val="lt1"/>
                          </a:solidFill>
                          <a:latin typeface="Montserrat" pitchFamily="2" charset="77"/>
                          <a:ea typeface="+mn-ea"/>
                          <a:cs typeface="+mn-cs"/>
                        </a:rPr>
                        <a:t>CONVERSIÓN (.LAS) </a:t>
                      </a:r>
                      <a:endParaRPr lang="es-MX" sz="800" b="1" kern="1200" dirty="0">
                        <a:solidFill>
                          <a:schemeClr val="lt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5340"/>
                    </a:solidFill>
                  </a:tcPr>
                </a:tc>
                <a:tc>
                  <a:txBody>
                    <a:bodyPr/>
                    <a:lstStyle/>
                    <a:p>
                      <a:pPr marL="0" algn="ctr" defTabSz="914400" rtl="0" eaLnBrk="1" latinLnBrk="0" hangingPunct="1"/>
                      <a:r>
                        <a:rPr lang="es-ES" sz="800" b="1" kern="1200" dirty="0">
                          <a:solidFill>
                            <a:schemeClr val="lt1"/>
                          </a:solidFill>
                          <a:latin typeface="Montserrat" pitchFamily="2" charset="77"/>
                          <a:ea typeface="+mn-ea"/>
                          <a:cs typeface="+mn-cs"/>
                        </a:rPr>
                        <a:t>ALINEAMIENTO</a:t>
                      </a:r>
                      <a:endParaRPr lang="es-MX" sz="800" b="1" kern="1200" dirty="0">
                        <a:solidFill>
                          <a:schemeClr val="lt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5340"/>
                    </a:solidFill>
                  </a:tcPr>
                </a:tc>
                <a:tc>
                  <a:txBody>
                    <a:bodyPr/>
                    <a:lstStyle/>
                    <a:p>
                      <a:pPr marL="0" algn="ctr" defTabSz="914400" rtl="0" eaLnBrk="1" latinLnBrk="0" hangingPunct="1"/>
                      <a:r>
                        <a:rPr lang="es-ES" sz="800" b="1" kern="1200" dirty="0">
                          <a:solidFill>
                            <a:schemeClr val="lt1"/>
                          </a:solidFill>
                          <a:latin typeface="Montserrat" pitchFamily="2" charset="77"/>
                          <a:ea typeface="+mn-ea"/>
                          <a:cs typeface="+mn-cs"/>
                        </a:rPr>
                        <a:t>LIMPIEZA</a:t>
                      </a:r>
                      <a:endParaRPr lang="es-MX" sz="800" b="1" kern="1200" dirty="0">
                        <a:solidFill>
                          <a:schemeClr val="lt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5340"/>
                    </a:solidFill>
                  </a:tcPr>
                </a:tc>
                <a:tc>
                  <a:txBody>
                    <a:bodyPr/>
                    <a:lstStyle/>
                    <a:p>
                      <a:pPr marL="0" algn="ctr" defTabSz="914400" rtl="0" eaLnBrk="1" latinLnBrk="0" hangingPunct="1"/>
                      <a:r>
                        <a:rPr lang="es-ES" sz="800" b="1" kern="1200" dirty="0">
                          <a:solidFill>
                            <a:schemeClr val="lt1"/>
                          </a:solidFill>
                          <a:latin typeface="Montserrat" pitchFamily="2" charset="77"/>
                          <a:ea typeface="+mn-ea"/>
                          <a:cs typeface="+mn-cs"/>
                        </a:rPr>
                        <a:t>CLASIFICACIÓN DE NUBE</a:t>
                      </a:r>
                      <a:endParaRPr lang="es-MX" sz="800" b="1" kern="1200" dirty="0">
                        <a:solidFill>
                          <a:schemeClr val="lt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5340"/>
                    </a:solidFill>
                  </a:tcPr>
                </a:tc>
                <a:tc>
                  <a:txBody>
                    <a:bodyPr/>
                    <a:lstStyle/>
                    <a:p>
                      <a:pPr marL="0" algn="ctr" defTabSz="914400" rtl="0" eaLnBrk="1" latinLnBrk="0" hangingPunct="1"/>
                      <a:r>
                        <a:rPr lang="es-ES" sz="800" b="1" kern="1200" dirty="0">
                          <a:solidFill>
                            <a:schemeClr val="lt1"/>
                          </a:solidFill>
                          <a:latin typeface="Montserrat" pitchFamily="2" charset="77"/>
                          <a:ea typeface="+mn-ea"/>
                          <a:cs typeface="+mn-cs"/>
                        </a:rPr>
                        <a:t>DEM</a:t>
                      </a:r>
                      <a:endParaRPr lang="es-MX" sz="800" b="1" kern="1200" dirty="0">
                        <a:solidFill>
                          <a:schemeClr val="lt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5340"/>
                    </a:solidFill>
                  </a:tcPr>
                </a:tc>
                <a:tc>
                  <a:txBody>
                    <a:bodyPr/>
                    <a:lstStyle/>
                    <a:p>
                      <a:pPr marL="0" algn="ctr" defTabSz="914400" rtl="0" eaLnBrk="1" latinLnBrk="0" hangingPunct="1"/>
                      <a:r>
                        <a:rPr lang="es-ES" sz="800" b="1" kern="1200" dirty="0">
                          <a:solidFill>
                            <a:schemeClr val="lt1"/>
                          </a:solidFill>
                          <a:latin typeface="Montserrat" pitchFamily="2" charset="77"/>
                          <a:ea typeface="+mn-ea"/>
                          <a:cs typeface="+mn-cs"/>
                        </a:rPr>
                        <a:t>DSM</a:t>
                      </a:r>
                      <a:endParaRPr lang="es-MX" sz="800" b="1" kern="1200" dirty="0">
                        <a:solidFill>
                          <a:schemeClr val="lt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5340"/>
                    </a:solidFill>
                  </a:tcPr>
                </a:tc>
                <a:tc>
                  <a:txBody>
                    <a:bodyPr/>
                    <a:lstStyle/>
                    <a:p>
                      <a:pPr marL="0" algn="ctr" defTabSz="914400" rtl="0" eaLnBrk="1" latinLnBrk="0" hangingPunct="1"/>
                      <a:r>
                        <a:rPr lang="es-ES" sz="800" b="1" kern="1200" dirty="0">
                          <a:solidFill>
                            <a:schemeClr val="lt1"/>
                          </a:solidFill>
                          <a:latin typeface="Montserrat" pitchFamily="2" charset="77"/>
                          <a:ea typeface="+mn-ea"/>
                          <a:cs typeface="+mn-cs"/>
                        </a:rPr>
                        <a:t>TIN</a:t>
                      </a:r>
                      <a:endParaRPr lang="es-MX" sz="800" b="1" kern="1200" dirty="0">
                        <a:solidFill>
                          <a:schemeClr val="lt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5340"/>
                    </a:solidFill>
                  </a:tcPr>
                </a:tc>
                <a:tc>
                  <a:txBody>
                    <a:bodyPr/>
                    <a:lstStyle/>
                    <a:p>
                      <a:pPr marL="0" algn="ctr" defTabSz="914400" rtl="0" eaLnBrk="1" latinLnBrk="0" hangingPunct="1"/>
                      <a:r>
                        <a:rPr lang="es-ES" sz="800" b="1" kern="1200" dirty="0">
                          <a:solidFill>
                            <a:schemeClr val="lt1"/>
                          </a:solidFill>
                          <a:latin typeface="Montserrat" pitchFamily="2" charset="77"/>
                          <a:ea typeface="+mn-ea"/>
                          <a:cs typeface="+mn-cs"/>
                        </a:rPr>
                        <a:t>TIN TO DEM </a:t>
                      </a:r>
                      <a:endParaRPr lang="es-MX" sz="800" b="1" kern="1200" dirty="0">
                        <a:solidFill>
                          <a:schemeClr val="lt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5340"/>
                    </a:solidFill>
                  </a:tcPr>
                </a:tc>
                <a:tc>
                  <a:txBody>
                    <a:bodyPr/>
                    <a:lstStyle/>
                    <a:p>
                      <a:pPr marL="0" algn="ctr" defTabSz="914400" rtl="0" eaLnBrk="1" latinLnBrk="0" hangingPunct="1"/>
                      <a:r>
                        <a:rPr lang="es-ES" sz="800" b="1" kern="1200" dirty="0">
                          <a:solidFill>
                            <a:schemeClr val="lt1"/>
                          </a:solidFill>
                          <a:latin typeface="Montserrat" pitchFamily="2" charset="77"/>
                          <a:ea typeface="+mn-ea"/>
                          <a:cs typeface="+mn-cs"/>
                        </a:rPr>
                        <a:t>CURVAS DE NIVEL</a:t>
                      </a:r>
                      <a:endParaRPr lang="es-MX" sz="800" b="1" kern="1200" dirty="0">
                        <a:solidFill>
                          <a:schemeClr val="lt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5340"/>
                    </a:solidFill>
                  </a:tcPr>
                </a:tc>
                <a:tc>
                  <a:txBody>
                    <a:bodyPr/>
                    <a:lstStyle/>
                    <a:p>
                      <a:pPr marL="0" algn="ctr" defTabSz="914400" rtl="0" eaLnBrk="1" latinLnBrk="0" hangingPunct="1"/>
                      <a:r>
                        <a:rPr lang="es-ES" sz="800" b="1" kern="1200" dirty="0">
                          <a:solidFill>
                            <a:schemeClr val="lt1"/>
                          </a:solidFill>
                          <a:latin typeface="Montserrat" pitchFamily="2" charset="77"/>
                          <a:ea typeface="+mn-ea"/>
                          <a:cs typeface="+mn-cs"/>
                        </a:rPr>
                        <a:t>CONTEO DE ARBOLES</a:t>
                      </a:r>
                      <a:endParaRPr lang="es-MX" sz="800" b="1" kern="1200" dirty="0">
                        <a:solidFill>
                          <a:schemeClr val="lt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5340"/>
                    </a:solidFill>
                  </a:tcPr>
                </a:tc>
                <a:extLst>
                  <a:ext uri="{0D108BD9-81ED-4DB2-BD59-A6C34878D82A}">
                    <a16:rowId xmlns:a16="http://schemas.microsoft.com/office/drawing/2014/main" val="149065803"/>
                  </a:ext>
                </a:extLst>
              </a:tr>
              <a:tr h="358890">
                <a:tc rowSpan="2">
                  <a:txBody>
                    <a:bodyPr/>
                    <a:lstStyle/>
                    <a:p>
                      <a:pPr marL="0" algn="ctr" defTabSz="914400" rtl="0" eaLnBrk="1" latinLnBrk="0" hangingPunct="1"/>
                      <a:r>
                        <a:rPr lang="es-MX" sz="800" b="1" kern="1200" dirty="0">
                          <a:solidFill>
                            <a:schemeClr val="tx1"/>
                          </a:solidFill>
                          <a:latin typeface="Montserrat" pitchFamily="2" charset="77"/>
                          <a:ea typeface="+mn-ea"/>
                          <a:cs typeface="+mn-cs"/>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CC9F"/>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1</a:t>
                      </a:r>
                    </a:p>
                    <a:p>
                      <a:pPr marL="0" algn="ctr" defTabSz="914400" rtl="0" eaLnBrk="1" latinLnBrk="0" hangingPunct="1"/>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CC9F"/>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0-20 KM</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CC9F"/>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CC9F"/>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0%</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CC9F"/>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0%</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CC9F"/>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0%</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CC9F"/>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0%</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CC9F"/>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0%</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CC9F"/>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0%</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CC9F"/>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0%</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CC9F"/>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0%</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CC9F"/>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0%</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CC9F"/>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0%</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CC9F"/>
                    </a:solidFill>
                  </a:tcPr>
                </a:tc>
                <a:extLst>
                  <a:ext uri="{0D108BD9-81ED-4DB2-BD59-A6C34878D82A}">
                    <a16:rowId xmlns:a16="http://schemas.microsoft.com/office/drawing/2014/main" val="107833766"/>
                  </a:ext>
                </a:extLst>
              </a:tr>
              <a:tr h="358890">
                <a:tc vMerge="1">
                  <a:txBody>
                    <a:bodyPr/>
                    <a:lstStyle/>
                    <a:p>
                      <a:pPr marL="0" algn="ctr" defTabSz="914400" rtl="0" eaLnBrk="1" latinLnBrk="0" hangingPunct="1"/>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2</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CC9F"/>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20-40 KM</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CC9F"/>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CC9F"/>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p>
                      <a:pPr marL="0" algn="ctr" defTabSz="914400" rtl="0" eaLnBrk="1" latinLnBrk="0" hangingPunct="1"/>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CC9F"/>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CC9F"/>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CC9F"/>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CC9F"/>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CC9F"/>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CC9F"/>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CC9F"/>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CC9F"/>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CC9F"/>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0CC9F"/>
                    </a:solidFill>
                  </a:tcPr>
                </a:tc>
                <a:extLst>
                  <a:ext uri="{0D108BD9-81ED-4DB2-BD59-A6C34878D82A}">
                    <a16:rowId xmlns:a16="http://schemas.microsoft.com/office/drawing/2014/main" val="479147880"/>
                  </a:ext>
                </a:extLst>
              </a:tr>
              <a:tr h="358890">
                <a:tc rowSpan="4">
                  <a:txBody>
                    <a:bodyPr/>
                    <a:lstStyle/>
                    <a:p>
                      <a:pPr marL="0" algn="ctr" defTabSz="914400" rtl="0" eaLnBrk="1" latinLnBrk="0" hangingPunct="1"/>
                      <a:r>
                        <a:rPr lang="es-MX" sz="800" b="1" kern="1200" dirty="0">
                          <a:solidFill>
                            <a:schemeClr val="tx1"/>
                          </a:solidFill>
                          <a:latin typeface="Montserrat" pitchFamily="2" charset="77"/>
                          <a:ea typeface="+mn-ea"/>
                          <a:cs typeface="+mn-cs"/>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3</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40-60 KM</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p>
                      <a:pPr marL="0" algn="ctr" defTabSz="914400" rtl="0" eaLnBrk="1" latinLnBrk="0" hangingPunct="1"/>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extLst>
                  <a:ext uri="{0D108BD9-81ED-4DB2-BD59-A6C34878D82A}">
                    <a16:rowId xmlns:a16="http://schemas.microsoft.com/office/drawing/2014/main" val="980324991"/>
                  </a:ext>
                </a:extLst>
              </a:tr>
              <a:tr h="358890">
                <a:tc vMerge="1">
                  <a:txBody>
                    <a:bodyPr/>
                    <a:lstStyle/>
                    <a:p>
                      <a:pPr marL="0" algn="ctr" defTabSz="914400" rtl="0" eaLnBrk="1" latinLnBrk="0" hangingPunct="1"/>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4</a:t>
                      </a:r>
                    </a:p>
                    <a:p>
                      <a:pPr marL="0" algn="ctr" defTabSz="914400" rtl="0" eaLnBrk="1" latinLnBrk="0" hangingPunct="1"/>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60-80 KM</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p>
                      <a:pPr marL="0" algn="ctr" defTabSz="914400" rtl="0" eaLnBrk="1" latinLnBrk="0" hangingPunct="1"/>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extLst>
                  <a:ext uri="{0D108BD9-81ED-4DB2-BD59-A6C34878D82A}">
                    <a16:rowId xmlns:a16="http://schemas.microsoft.com/office/drawing/2014/main" val="1381677905"/>
                  </a:ext>
                </a:extLst>
              </a:tr>
              <a:tr h="358890">
                <a:tc vMerge="1">
                  <a:txBody>
                    <a:bodyPr/>
                    <a:lstStyle/>
                    <a:p>
                      <a:pPr marL="0" algn="ctr" defTabSz="914400" rtl="0" eaLnBrk="1" latinLnBrk="0" hangingPunct="1"/>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5</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80-100 KM</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p>
                      <a:pPr marL="0" algn="ctr" defTabSz="914400" rtl="0" eaLnBrk="1" latinLnBrk="0" hangingPunct="1"/>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extLst>
                  <a:ext uri="{0D108BD9-81ED-4DB2-BD59-A6C34878D82A}">
                    <a16:rowId xmlns:a16="http://schemas.microsoft.com/office/drawing/2014/main" val="2321162390"/>
                  </a:ext>
                </a:extLst>
              </a:tr>
              <a:tr h="358890">
                <a:tc vMerge="1">
                  <a:txBody>
                    <a:bodyPr/>
                    <a:lstStyle/>
                    <a:p>
                      <a:pPr marL="0" algn="ctr" defTabSz="914400" rtl="0" eaLnBrk="1" latinLnBrk="0" hangingPunct="1"/>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6</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100-120 KM</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p>
                      <a:pPr marL="0" algn="ctr" defTabSz="914400" rtl="0" eaLnBrk="1" latinLnBrk="0" hangingPunct="1"/>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964D"/>
                    </a:solidFill>
                  </a:tcPr>
                </a:tc>
                <a:extLst>
                  <a:ext uri="{0D108BD9-81ED-4DB2-BD59-A6C34878D82A}">
                    <a16:rowId xmlns:a16="http://schemas.microsoft.com/office/drawing/2014/main" val="1315847291"/>
                  </a:ext>
                </a:extLst>
              </a:tr>
              <a:tr h="358890">
                <a:tc rowSpan="4">
                  <a:txBody>
                    <a:bodyPr/>
                    <a:lstStyle/>
                    <a:p>
                      <a:pPr marL="0" algn="ctr" defTabSz="914400" rtl="0" eaLnBrk="1" latinLnBrk="0" hangingPunct="1"/>
                      <a:r>
                        <a:rPr lang="es-MX" sz="800" b="1" kern="1200" dirty="0">
                          <a:solidFill>
                            <a:schemeClr val="tx1"/>
                          </a:solidFill>
                          <a:latin typeface="Montserrat" pitchFamily="2" charset="77"/>
                          <a:ea typeface="+mn-ea"/>
                          <a:cs typeface="+mn-cs"/>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7</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120-140 KM </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0%</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0%</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0%</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0%</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0%</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0%</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0%</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0%</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0%</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0%</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984347260"/>
                  </a:ext>
                </a:extLst>
              </a:tr>
              <a:tr h="358890">
                <a:tc vMerge="1">
                  <a:txBody>
                    <a:bodyPr/>
                    <a:lstStyle/>
                    <a:p>
                      <a:pPr marL="0" algn="ctr" defTabSz="914400" rtl="0" eaLnBrk="1" latinLnBrk="0" hangingPunct="1"/>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8</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140- 160 KM</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618209911"/>
                  </a:ext>
                </a:extLst>
              </a:tr>
              <a:tr h="358890">
                <a:tc vMerge="1">
                  <a:txBody>
                    <a:bodyPr/>
                    <a:lstStyle/>
                    <a:p>
                      <a:pPr marL="0" algn="ctr" defTabSz="914400" rtl="0" eaLnBrk="1" latinLnBrk="0" hangingPunct="1"/>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9</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160 180</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142197456"/>
                  </a:ext>
                </a:extLst>
              </a:tr>
              <a:tr h="358890">
                <a:tc vMerge="1">
                  <a:txBody>
                    <a:bodyPr/>
                    <a:lstStyle/>
                    <a:p>
                      <a:pPr marL="0" algn="ctr" defTabSz="914400" rtl="0" eaLnBrk="1" latinLnBrk="0" hangingPunct="1"/>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10</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180-200</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661209111"/>
                  </a:ext>
                </a:extLst>
              </a:tr>
              <a:tr h="358890">
                <a:tc rowSpan="2">
                  <a:txBody>
                    <a:bodyPr/>
                    <a:lstStyle/>
                    <a:p>
                      <a:pPr marL="0" algn="ctr" defTabSz="914400" rtl="0" eaLnBrk="1" latinLnBrk="0" hangingPunct="1"/>
                      <a:r>
                        <a:rPr lang="es-MX" sz="800" b="1" kern="1200" dirty="0">
                          <a:solidFill>
                            <a:schemeClr val="tx1"/>
                          </a:solidFill>
                          <a:latin typeface="Montserrat" pitchFamily="2" charset="77"/>
                          <a:ea typeface="+mn-ea"/>
                          <a:cs typeface="+mn-cs"/>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11</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200-220</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518263210"/>
                  </a:ext>
                </a:extLst>
              </a:tr>
              <a:tr h="358890">
                <a:tc vMerge="1">
                  <a:txBody>
                    <a:bodyPr/>
                    <a:lstStyle/>
                    <a:p>
                      <a:pPr marL="0" algn="ctr" defTabSz="914400" rtl="0" eaLnBrk="1" latinLnBrk="0" hangingPunct="1"/>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12</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algn="ctr" defTabSz="914400" rtl="0" eaLnBrk="1" latinLnBrk="0" hangingPunct="1"/>
                      <a:r>
                        <a:rPr lang="es-ES" sz="800" b="1" kern="1200" dirty="0">
                          <a:solidFill>
                            <a:schemeClr val="tx1"/>
                          </a:solidFill>
                          <a:latin typeface="Montserrat" pitchFamily="2" charset="77"/>
                          <a:ea typeface="+mn-ea"/>
                          <a:cs typeface="+mn-cs"/>
                        </a:rPr>
                        <a:t>220-256 KM </a:t>
                      </a:r>
                      <a:endParaRPr lang="es-MX" sz="800" b="1" kern="1200" dirty="0">
                        <a:solidFill>
                          <a:schemeClr val="tx1"/>
                        </a:solidFill>
                        <a:latin typeface="Montserrat" pitchFamily="2" charset="77"/>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algn="ctr" defTabSz="914400" rtl="0" eaLnBrk="1" latinLnBrk="0" hangingPunct="1"/>
                      <a:r>
                        <a:rPr lang="es-MX" sz="800" b="1" kern="1200" dirty="0">
                          <a:solidFill>
                            <a:schemeClr val="tx1"/>
                          </a:solidFill>
                          <a:latin typeface="Montserrat" pitchFamily="2" charset="77"/>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092933001"/>
                  </a:ext>
                </a:extLst>
              </a:tr>
            </a:tbl>
          </a:graphicData>
        </a:graphic>
      </p:graphicFrame>
      <p:sp>
        <p:nvSpPr>
          <p:cNvPr id="50" name="object 3">
            <a:extLst>
              <a:ext uri="{FF2B5EF4-FFF2-40B4-BE49-F238E27FC236}">
                <a16:creationId xmlns:a16="http://schemas.microsoft.com/office/drawing/2014/main" id="{019D5B91-A864-9E41-A17E-82CEFC005F33}"/>
              </a:ext>
            </a:extLst>
          </p:cNvPr>
          <p:cNvSpPr txBox="1">
            <a:spLocks/>
          </p:cNvSpPr>
          <p:nvPr/>
        </p:nvSpPr>
        <p:spPr>
          <a:xfrm>
            <a:off x="4053025" y="397048"/>
            <a:ext cx="8831610"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rgbClr val="205340"/>
                </a:solidFill>
                <a:latin typeface="Montserrat SemiBold" pitchFamily="2" charset="77"/>
              </a:rPr>
              <a:t>PROGRAMA DE VUELOS POR DÍA </a:t>
            </a:r>
          </a:p>
        </p:txBody>
      </p:sp>
      <p:pic>
        <p:nvPicPr>
          <p:cNvPr id="13" name="Imagen 12">
            <a:extLst>
              <a:ext uri="{FF2B5EF4-FFF2-40B4-BE49-F238E27FC236}">
                <a16:creationId xmlns:a16="http://schemas.microsoft.com/office/drawing/2014/main" id="{F1861FF6-0AB6-D043-A050-07F990C09DE8}"/>
              </a:ext>
            </a:extLst>
          </p:cNvPr>
          <p:cNvPicPr>
            <a:picLocks noChangeAspect="1"/>
          </p:cNvPicPr>
          <p:nvPr/>
        </p:nvPicPr>
        <p:blipFill>
          <a:blip r:embed="rId7">
            <a:lum bright="70000" contrast="-70000"/>
          </a:blip>
          <a:stretch>
            <a:fillRect/>
          </a:stretch>
        </p:blipFill>
        <p:spPr>
          <a:xfrm>
            <a:off x="10095601" y="1094114"/>
            <a:ext cx="1407348" cy="5277556"/>
          </a:xfrm>
          <a:prstGeom prst="rect">
            <a:avLst/>
          </a:prstGeom>
        </p:spPr>
      </p:pic>
    </p:spTree>
    <p:extLst>
      <p:ext uri="{BB962C8B-B14F-4D97-AF65-F5344CB8AC3E}">
        <p14:creationId xmlns:p14="http://schemas.microsoft.com/office/powerpoint/2010/main" val="1720724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375BF881-5E02-D349-9EAA-E8518F5F5066}"/>
              </a:ext>
            </a:extLst>
          </p:cNvPr>
          <p:cNvPicPr>
            <a:picLocks noChangeAspect="1"/>
          </p:cNvPicPr>
          <p:nvPr/>
        </p:nvPicPr>
        <p:blipFill>
          <a:blip r:embed="rId2"/>
          <a:stretch>
            <a:fillRect/>
          </a:stretch>
        </p:blipFill>
        <p:spPr>
          <a:xfrm>
            <a:off x="-1" y="0"/>
            <a:ext cx="10776857" cy="6858000"/>
          </a:xfrm>
          <a:prstGeom prst="rect">
            <a:avLst/>
          </a:prstGeom>
        </p:spPr>
      </p:pic>
      <p:pic>
        <p:nvPicPr>
          <p:cNvPr id="3" name="Imagen 2">
            <a:extLst>
              <a:ext uri="{FF2B5EF4-FFF2-40B4-BE49-F238E27FC236}">
                <a16:creationId xmlns:a16="http://schemas.microsoft.com/office/drawing/2014/main" id="{3E427F38-98E9-4445-885B-9E408D359584}"/>
              </a:ext>
            </a:extLst>
          </p:cNvPr>
          <p:cNvPicPr>
            <a:picLocks noChangeAspect="1"/>
          </p:cNvPicPr>
          <p:nvPr/>
        </p:nvPicPr>
        <p:blipFill>
          <a:blip r:embed="rId3">
            <a:lum contrast="40000"/>
          </a:blip>
          <a:stretch>
            <a:fillRect/>
          </a:stretch>
        </p:blipFill>
        <p:spPr>
          <a:xfrm>
            <a:off x="10006853" y="0"/>
            <a:ext cx="2185147" cy="6858000"/>
          </a:xfrm>
          <a:prstGeom prst="rect">
            <a:avLst/>
          </a:prstGeom>
        </p:spPr>
      </p:pic>
      <p:sp>
        <p:nvSpPr>
          <p:cNvPr id="6" name="Rectángulo 5">
            <a:extLst>
              <a:ext uri="{FF2B5EF4-FFF2-40B4-BE49-F238E27FC236}">
                <a16:creationId xmlns:a16="http://schemas.microsoft.com/office/drawing/2014/main" id="{F1D606A6-8AFC-0D47-8328-5DE597628421}"/>
              </a:ext>
            </a:extLst>
          </p:cNvPr>
          <p:cNvSpPr/>
          <p:nvPr/>
        </p:nvSpPr>
        <p:spPr>
          <a:xfrm>
            <a:off x="6129542" y="3989134"/>
            <a:ext cx="3751348" cy="646331"/>
          </a:xfrm>
          <a:prstGeom prst="rect">
            <a:avLst/>
          </a:prstGeom>
          <a:noFill/>
        </p:spPr>
        <p:txBody>
          <a:bodyPr wrap="none" lIns="91440" tIns="45720" rIns="91440" bIns="45720">
            <a:spAutoFit/>
          </a:bodyPr>
          <a:lstStyle/>
          <a:p>
            <a:pPr algn="ctr"/>
            <a:r>
              <a:rPr lang="es-ES" sz="360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rPr>
              <a:t>TOPOGRÁFICO .</a:t>
            </a:r>
            <a:r>
              <a:rPr lang="es-ES" sz="3600" cap="none" spc="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rPr>
              <a:t> </a:t>
            </a:r>
          </a:p>
        </p:txBody>
      </p:sp>
      <p:sp>
        <p:nvSpPr>
          <p:cNvPr id="7" name="Rectángulo 6">
            <a:extLst>
              <a:ext uri="{FF2B5EF4-FFF2-40B4-BE49-F238E27FC236}">
                <a16:creationId xmlns:a16="http://schemas.microsoft.com/office/drawing/2014/main" id="{5D1C5237-7017-B548-A154-E95EFA0A5660}"/>
              </a:ext>
            </a:extLst>
          </p:cNvPr>
          <p:cNvSpPr/>
          <p:nvPr/>
        </p:nvSpPr>
        <p:spPr>
          <a:xfrm>
            <a:off x="7472598" y="2419474"/>
            <a:ext cx="915635" cy="1569660"/>
          </a:xfrm>
          <a:prstGeom prst="rect">
            <a:avLst/>
          </a:prstGeom>
          <a:noFill/>
        </p:spPr>
        <p:txBody>
          <a:bodyPr wrap="square" lIns="91440" tIns="45720" rIns="91440" bIns="45720">
            <a:spAutoFit/>
          </a:bodyPr>
          <a:lstStyle/>
          <a:p>
            <a:pPr algn="ctr"/>
            <a:r>
              <a:rPr lang="es-ES" sz="9600" b="1" cap="none" spc="0" dirty="0">
                <a:ln w="0"/>
                <a:solidFill>
                  <a:srgbClr val="C2964D"/>
                </a:solidFill>
                <a:effectLst>
                  <a:outerShdw blurRad="38100" dist="19050" dir="2700000" algn="tl" rotWithShape="0">
                    <a:schemeClr val="dk1">
                      <a:alpha val="40000"/>
                    </a:schemeClr>
                  </a:outerShdw>
                </a:effectLst>
                <a:latin typeface="Helvetica" pitchFamily="2" charset="0"/>
              </a:rPr>
              <a:t>3</a:t>
            </a:r>
          </a:p>
        </p:txBody>
      </p:sp>
      <p:sp>
        <p:nvSpPr>
          <p:cNvPr id="10" name="Rectángulo 9">
            <a:extLst>
              <a:ext uri="{FF2B5EF4-FFF2-40B4-BE49-F238E27FC236}">
                <a16:creationId xmlns:a16="http://schemas.microsoft.com/office/drawing/2014/main" id="{CB780571-E6FD-9A46-8120-940011FF3819}"/>
              </a:ext>
            </a:extLst>
          </p:cNvPr>
          <p:cNvSpPr/>
          <p:nvPr/>
        </p:nvSpPr>
        <p:spPr>
          <a:xfrm>
            <a:off x="7704135" y="5347167"/>
            <a:ext cx="1797287" cy="584775"/>
          </a:xfrm>
          <a:prstGeom prst="rect">
            <a:avLst/>
          </a:prstGeom>
          <a:noFill/>
        </p:spPr>
        <p:txBody>
          <a:bodyPr wrap="none" lIns="91440" tIns="45720" rIns="91440" bIns="45720">
            <a:spAutoFit/>
          </a:bodyPr>
          <a:lstStyle/>
          <a:p>
            <a:pPr algn="ctr"/>
            <a:r>
              <a:rPr lang="es-ES" sz="3200" b="1" cap="none" spc="0" dirty="0">
                <a:ln w="0"/>
                <a:solidFill>
                  <a:srgbClr val="C2964D"/>
                </a:solidFill>
                <a:effectLst>
                  <a:outerShdw blurRad="38100" dist="19050" dir="2700000" algn="tl" rotWithShape="0">
                    <a:schemeClr val="dk1">
                      <a:alpha val="40000"/>
                    </a:schemeClr>
                  </a:outerShdw>
                </a:effectLst>
                <a:latin typeface="Euclid Flex" panose="020B0500030000000000" pitchFamily="34" charset="77"/>
              </a:rPr>
              <a:t>Tramo 6</a:t>
            </a:r>
          </a:p>
        </p:txBody>
      </p:sp>
      <p:pic>
        <p:nvPicPr>
          <p:cNvPr id="16" name="Imagen 15">
            <a:extLst>
              <a:ext uri="{FF2B5EF4-FFF2-40B4-BE49-F238E27FC236}">
                <a16:creationId xmlns:a16="http://schemas.microsoft.com/office/drawing/2014/main" id="{B1D8E7AE-63C9-B74B-9E4A-555F0AB69F3D}"/>
              </a:ext>
            </a:extLst>
          </p:cNvPr>
          <p:cNvPicPr/>
          <p:nvPr/>
        </p:nvPicPr>
        <p:blipFill>
          <a:blip r:embed="rId4" cstate="email">
            <a:extLst>
              <a:ext uri="{BEBA8EAE-BF5A-486C-A8C5-ECC9F3942E4B}">
                <a14:imgProps xmlns:a14="http://schemas.microsoft.com/office/drawing/2010/main">
                  <a14:imgLayer r:embed="rId5">
                    <a14:imgEffect>
                      <a14:backgroundRemoval t="4303" b="97769" l="341" r="99583"/>
                    </a14:imgEffect>
                  </a14:imgLayer>
                </a14:imgProps>
              </a:ext>
              <a:ext uri="{28A0092B-C50C-407E-A947-70E740481C1C}">
                <a14:useLocalDpi xmlns:a14="http://schemas.microsoft.com/office/drawing/2010/main"/>
              </a:ext>
            </a:extLst>
          </a:blip>
          <a:stretch>
            <a:fillRect/>
          </a:stretch>
        </p:blipFill>
        <p:spPr>
          <a:xfrm>
            <a:off x="1679410" y="2797320"/>
            <a:ext cx="3375550" cy="1604177"/>
          </a:xfrm>
          <a:prstGeom prst="rect">
            <a:avLst/>
          </a:prstGeom>
        </p:spPr>
      </p:pic>
      <p:sp>
        <p:nvSpPr>
          <p:cNvPr id="17" name="Rectángulo 16">
            <a:extLst>
              <a:ext uri="{FF2B5EF4-FFF2-40B4-BE49-F238E27FC236}">
                <a16:creationId xmlns:a16="http://schemas.microsoft.com/office/drawing/2014/main" id="{DA704262-A312-6046-9C28-033D0E84450B}"/>
              </a:ext>
            </a:extLst>
          </p:cNvPr>
          <p:cNvSpPr/>
          <p:nvPr/>
        </p:nvSpPr>
        <p:spPr>
          <a:xfrm>
            <a:off x="1244459" y="4481577"/>
            <a:ext cx="2361544" cy="707886"/>
          </a:xfrm>
          <a:prstGeom prst="rect">
            <a:avLst/>
          </a:prstGeom>
          <a:noFill/>
        </p:spPr>
        <p:txBody>
          <a:bodyPr wrap="none" lIns="91440" tIns="45720" rIns="91440" bIns="45720">
            <a:spAutoFit/>
          </a:bodyPr>
          <a:lstStyle/>
          <a:p>
            <a:pPr algn="ctr"/>
            <a:r>
              <a:rPr lang="es-ES" sz="1200" cap="none" spc="0" dirty="0">
                <a:ln w="0"/>
                <a:solidFill>
                  <a:schemeClr val="accent4">
                    <a:lumMod val="50000"/>
                  </a:schemeClr>
                </a:solidFill>
                <a:effectLst>
                  <a:outerShdw blurRad="38100" dist="19050" dir="2700000" algn="tl" rotWithShape="0">
                    <a:schemeClr val="dk1">
                      <a:alpha val="40000"/>
                    </a:schemeClr>
                  </a:outerShdw>
                </a:effectLst>
                <a:latin typeface="Arial Rounded MT Bold" panose="020F0704030504030204" pitchFamily="34" charset="77"/>
              </a:rPr>
              <a:t>2022</a:t>
            </a:r>
          </a:p>
          <a:p>
            <a:pPr algn="ctr"/>
            <a:r>
              <a:rPr lang="es-ES" sz="80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AÑO DE</a:t>
            </a:r>
          </a:p>
          <a:p>
            <a:pPr algn="ctr"/>
            <a:r>
              <a:rPr lang="es-ES" sz="1200" cap="none" spc="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RICARDO FLORES MAGÓN </a:t>
            </a:r>
          </a:p>
          <a:p>
            <a:pPr algn="ctr"/>
            <a:r>
              <a:rPr lang="es-ES" sz="80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PRECURSOR DE LA REVOLUCIÓN MEXICANA </a:t>
            </a:r>
            <a:endParaRPr lang="es-ES" sz="800" cap="none" spc="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endParaRPr>
          </a:p>
        </p:txBody>
      </p:sp>
      <p:pic>
        <p:nvPicPr>
          <p:cNvPr id="12" name="Imagen 11">
            <a:extLst>
              <a:ext uri="{FF2B5EF4-FFF2-40B4-BE49-F238E27FC236}">
                <a16:creationId xmlns:a16="http://schemas.microsoft.com/office/drawing/2014/main" id="{034A2CCA-9717-EE4A-928E-6CD0F744327A}"/>
              </a:ext>
            </a:extLst>
          </p:cNvPr>
          <p:cNvPicPr>
            <a:picLocks noChangeAspect="1"/>
          </p:cNvPicPr>
          <p:nvPr/>
        </p:nvPicPr>
        <p:blipFill>
          <a:blip r:embed="rId6">
            <a:lum bright="-40000" contrast="-40000"/>
            <a:extLst>
              <a:ext uri="{28A0092B-C50C-407E-A947-70E740481C1C}">
                <a14:useLocalDpi xmlns:a14="http://schemas.microsoft.com/office/drawing/2010/main"/>
              </a:ext>
            </a:extLst>
          </a:blip>
          <a:stretch>
            <a:fillRect/>
          </a:stretch>
        </p:blipFill>
        <p:spPr>
          <a:xfrm>
            <a:off x="358486" y="5842342"/>
            <a:ext cx="2229105" cy="610940"/>
          </a:xfrm>
          <a:prstGeom prst="rect">
            <a:avLst/>
          </a:prstGeom>
        </p:spPr>
      </p:pic>
      <p:cxnSp>
        <p:nvCxnSpPr>
          <p:cNvPr id="21" name="Conector recto 20">
            <a:extLst>
              <a:ext uri="{FF2B5EF4-FFF2-40B4-BE49-F238E27FC236}">
                <a16:creationId xmlns:a16="http://schemas.microsoft.com/office/drawing/2014/main" id="{B6CCBF06-6DD7-7741-A0F7-1320221EBC1B}"/>
              </a:ext>
            </a:extLst>
          </p:cNvPr>
          <p:cNvCxnSpPr>
            <a:cxnSpLocks/>
          </p:cNvCxnSpPr>
          <p:nvPr/>
        </p:nvCxnSpPr>
        <p:spPr>
          <a:xfrm>
            <a:off x="6476907" y="6011365"/>
            <a:ext cx="1129279" cy="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
        <p:nvSpPr>
          <p:cNvPr id="22" name="Elipse 21">
            <a:extLst>
              <a:ext uri="{FF2B5EF4-FFF2-40B4-BE49-F238E27FC236}">
                <a16:creationId xmlns:a16="http://schemas.microsoft.com/office/drawing/2014/main" id="{AA9BB3A9-0F76-8E4D-96D8-71335111A004}"/>
              </a:ext>
            </a:extLst>
          </p:cNvPr>
          <p:cNvSpPr/>
          <p:nvPr/>
        </p:nvSpPr>
        <p:spPr>
          <a:xfrm>
            <a:off x="6897332" y="5490617"/>
            <a:ext cx="288428" cy="29787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pic>
        <p:nvPicPr>
          <p:cNvPr id="18" name="Imagen 17">
            <a:extLst>
              <a:ext uri="{FF2B5EF4-FFF2-40B4-BE49-F238E27FC236}">
                <a16:creationId xmlns:a16="http://schemas.microsoft.com/office/drawing/2014/main" id="{1133C78E-F714-9848-B56B-8C15BC2B393F}"/>
              </a:ext>
            </a:extLst>
          </p:cNvPr>
          <p:cNvPicPr>
            <a:picLocks noChangeAspect="1"/>
          </p:cNvPicPr>
          <p:nvPr/>
        </p:nvPicPr>
        <p:blipFill>
          <a:blip r:embed="rId7">
            <a:lum bright="70000" contrast="-70000"/>
          </a:blip>
          <a:stretch>
            <a:fillRect/>
          </a:stretch>
        </p:blipFill>
        <p:spPr>
          <a:xfrm>
            <a:off x="10557946" y="870256"/>
            <a:ext cx="1407348" cy="5277556"/>
          </a:xfrm>
          <a:prstGeom prst="rect">
            <a:avLst/>
          </a:prstGeom>
        </p:spPr>
      </p:pic>
      <p:pic>
        <p:nvPicPr>
          <p:cNvPr id="14" name="Imagen 13">
            <a:extLst>
              <a:ext uri="{FF2B5EF4-FFF2-40B4-BE49-F238E27FC236}">
                <a16:creationId xmlns:a16="http://schemas.microsoft.com/office/drawing/2014/main" id="{83A700EC-EFC0-5B43-A0F3-4A033E32DC5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120" b="47526" l="8667" r="75200"/>
                    </a14:imgEffect>
                  </a14:imgLayer>
                </a14:imgProps>
              </a:ext>
            </a:extLst>
          </a:blip>
          <a:srcRect l="10141" t="10141" r="24725" b="52488"/>
          <a:stretch/>
        </p:blipFill>
        <p:spPr>
          <a:xfrm>
            <a:off x="2742905" y="5501329"/>
            <a:ext cx="1172167" cy="1196212"/>
          </a:xfrm>
          <a:prstGeom prst="rect">
            <a:avLst/>
          </a:prstGeom>
        </p:spPr>
      </p:pic>
    </p:spTree>
    <p:extLst>
      <p:ext uri="{BB962C8B-B14F-4D97-AF65-F5344CB8AC3E}">
        <p14:creationId xmlns:p14="http://schemas.microsoft.com/office/powerpoint/2010/main" val="2133065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Imagen 53">
            <a:extLst>
              <a:ext uri="{FF2B5EF4-FFF2-40B4-BE49-F238E27FC236}">
                <a16:creationId xmlns:a16="http://schemas.microsoft.com/office/drawing/2014/main" id="{CA5B6B70-26BE-8243-A603-F708A5C076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2269145">
            <a:off x="7869834" y="2720523"/>
            <a:ext cx="1201533" cy="1124904"/>
          </a:xfrm>
          <a:prstGeom prst="rect">
            <a:avLst/>
          </a:prstGeom>
        </p:spPr>
      </p:pic>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3">
            <a:lum contrast="40000"/>
          </a:blip>
          <a:stretch>
            <a:fillRect/>
          </a:stretch>
        </p:blipFill>
        <p:spPr>
          <a:xfrm>
            <a:off x="10006853" y="0"/>
            <a:ext cx="2185147"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4">
            <a:lum bright="-40000" contrast="-40000"/>
            <a:extLst>
              <a:ext uri="{28A0092B-C50C-407E-A947-70E740481C1C}">
                <a14:useLocalDpi xmlns:a14="http://schemas.microsoft.com/office/drawing/2010/main"/>
              </a:ext>
            </a:extLst>
          </a:blip>
          <a:stretch>
            <a:fillRect/>
          </a:stretch>
        </p:blipFill>
        <p:spPr>
          <a:xfrm>
            <a:off x="7509009" y="351689"/>
            <a:ext cx="2229105" cy="610940"/>
          </a:xfrm>
          <a:prstGeom prst="rect">
            <a:avLst/>
          </a:prstGeom>
        </p:spPr>
      </p:pic>
      <p:pic>
        <p:nvPicPr>
          <p:cNvPr id="12" name="Imagen 11">
            <a:extLst>
              <a:ext uri="{FF2B5EF4-FFF2-40B4-BE49-F238E27FC236}">
                <a16:creationId xmlns:a16="http://schemas.microsoft.com/office/drawing/2014/main" id="{1DBB17A2-C1C3-7041-9A22-E81C3A2461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2521" y="1288272"/>
            <a:ext cx="837211" cy="837211"/>
          </a:xfrm>
          <a:prstGeom prst="rect">
            <a:avLst/>
          </a:prstGeom>
        </p:spPr>
      </p:pic>
      <p:pic>
        <p:nvPicPr>
          <p:cNvPr id="14" name="Imagen 13">
            <a:extLst>
              <a:ext uri="{FF2B5EF4-FFF2-40B4-BE49-F238E27FC236}">
                <a16:creationId xmlns:a16="http://schemas.microsoft.com/office/drawing/2014/main" id="{F6BA1AD8-AB18-4046-8232-289752B32CC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58210" y="1288272"/>
            <a:ext cx="876644" cy="876644"/>
          </a:xfrm>
          <a:prstGeom prst="rect">
            <a:avLst/>
          </a:prstGeom>
        </p:spPr>
      </p:pic>
      <p:sp>
        <p:nvSpPr>
          <p:cNvPr id="15" name="object 32">
            <a:extLst>
              <a:ext uri="{FF2B5EF4-FFF2-40B4-BE49-F238E27FC236}">
                <a16:creationId xmlns:a16="http://schemas.microsoft.com/office/drawing/2014/main" id="{2B884936-DE27-0944-AC19-4C1ECDDC7A8D}"/>
              </a:ext>
            </a:extLst>
          </p:cNvPr>
          <p:cNvSpPr txBox="1"/>
          <p:nvPr/>
        </p:nvSpPr>
        <p:spPr>
          <a:xfrm>
            <a:off x="1818105" y="1582564"/>
            <a:ext cx="840746" cy="288059"/>
          </a:xfrm>
          <a:prstGeom prst="rect">
            <a:avLst/>
          </a:prstGeom>
        </p:spPr>
        <p:txBody>
          <a:bodyPr vert="horz" wrap="square" lIns="0" tIns="10953" rIns="0" bIns="0" rtlCol="0">
            <a:spAutoFit/>
          </a:bodyPr>
          <a:lstStyle/>
          <a:p>
            <a:pPr marL="9525">
              <a:spcBef>
                <a:spcPts val="86"/>
              </a:spcBef>
            </a:pPr>
            <a:r>
              <a:rPr lang="es-419" b="1" spc="-30" dirty="0">
                <a:solidFill>
                  <a:srgbClr val="1C3014"/>
                </a:solidFill>
                <a:latin typeface="Arial Rounded MT Bold" panose="020F0704030504030204" pitchFamily="34" charset="77"/>
                <a:cs typeface="Montserrat-Medium"/>
              </a:rPr>
              <a:t>100</a:t>
            </a:r>
            <a:r>
              <a:rPr b="1" spc="-30" dirty="0">
                <a:solidFill>
                  <a:srgbClr val="1C3014"/>
                </a:solidFill>
                <a:latin typeface="Arial Rounded MT Bold" panose="020F0704030504030204" pitchFamily="34" charset="77"/>
                <a:cs typeface="Montserrat-ExtraBold"/>
              </a:rPr>
              <a:t>%</a:t>
            </a:r>
            <a:endParaRPr dirty="0">
              <a:solidFill>
                <a:srgbClr val="1C3014"/>
              </a:solidFill>
              <a:latin typeface="Arial Rounded MT Bold" panose="020F0704030504030204" pitchFamily="34" charset="77"/>
              <a:cs typeface="Montserrat-ExtraBold"/>
            </a:endParaRPr>
          </a:p>
        </p:txBody>
      </p:sp>
      <p:sp>
        <p:nvSpPr>
          <p:cNvPr id="16" name="Rectángulo 15">
            <a:extLst>
              <a:ext uri="{FF2B5EF4-FFF2-40B4-BE49-F238E27FC236}">
                <a16:creationId xmlns:a16="http://schemas.microsoft.com/office/drawing/2014/main" id="{E6D7E617-6278-D14F-9274-10D290A60E49}"/>
              </a:ext>
            </a:extLst>
          </p:cNvPr>
          <p:cNvSpPr/>
          <p:nvPr/>
        </p:nvSpPr>
        <p:spPr>
          <a:xfrm>
            <a:off x="705699" y="2249716"/>
            <a:ext cx="1726756" cy="400110"/>
          </a:xfrm>
          <a:prstGeom prst="rect">
            <a:avLst/>
          </a:prstGeom>
        </p:spPr>
        <p:txBody>
          <a:bodyPr wrap="none">
            <a:spAutoFit/>
          </a:bodyPr>
          <a:lstStyle/>
          <a:p>
            <a:pPr algn="ctr"/>
            <a:r>
              <a:rPr lang="es-MX" sz="1000" dirty="0">
                <a:latin typeface="Montserrat" pitchFamily="2" charset="77"/>
              </a:rPr>
              <a:t>Colocación de líneas</a:t>
            </a:r>
          </a:p>
          <a:p>
            <a:pPr algn="ctr"/>
            <a:r>
              <a:rPr lang="es-MX" sz="1000" dirty="0">
                <a:latin typeface="Montserrat" pitchFamily="2" charset="77"/>
              </a:rPr>
              <a:t> base (7, una por frente) </a:t>
            </a:r>
          </a:p>
        </p:txBody>
      </p:sp>
      <p:pic>
        <p:nvPicPr>
          <p:cNvPr id="18" name="Imagen 17">
            <a:extLst>
              <a:ext uri="{FF2B5EF4-FFF2-40B4-BE49-F238E27FC236}">
                <a16:creationId xmlns:a16="http://schemas.microsoft.com/office/drawing/2014/main" id="{1C4BB3DA-3A6E-0242-AF55-E1968B8D9B1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95731" y="1335980"/>
            <a:ext cx="837211" cy="837211"/>
          </a:xfrm>
          <a:prstGeom prst="rect">
            <a:avLst/>
          </a:prstGeom>
        </p:spPr>
      </p:pic>
      <p:pic>
        <p:nvPicPr>
          <p:cNvPr id="19" name="Imagen 18">
            <a:extLst>
              <a:ext uri="{FF2B5EF4-FFF2-40B4-BE49-F238E27FC236}">
                <a16:creationId xmlns:a16="http://schemas.microsoft.com/office/drawing/2014/main" id="{ED34D272-170A-AE4E-8383-B025AAABC1C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39476" y="1316263"/>
            <a:ext cx="876644" cy="876644"/>
          </a:xfrm>
          <a:prstGeom prst="rect">
            <a:avLst/>
          </a:prstGeom>
        </p:spPr>
      </p:pic>
      <p:sp>
        <p:nvSpPr>
          <p:cNvPr id="20" name="object 32">
            <a:extLst>
              <a:ext uri="{FF2B5EF4-FFF2-40B4-BE49-F238E27FC236}">
                <a16:creationId xmlns:a16="http://schemas.microsoft.com/office/drawing/2014/main" id="{CC979548-9E3F-804F-BF12-83122F879377}"/>
              </a:ext>
            </a:extLst>
          </p:cNvPr>
          <p:cNvSpPr txBox="1"/>
          <p:nvPr/>
        </p:nvSpPr>
        <p:spPr>
          <a:xfrm>
            <a:off x="4029759" y="1594891"/>
            <a:ext cx="657327" cy="288059"/>
          </a:xfrm>
          <a:prstGeom prst="rect">
            <a:avLst/>
          </a:prstGeom>
        </p:spPr>
        <p:txBody>
          <a:bodyPr vert="horz" wrap="square" lIns="0" tIns="10953" rIns="0" bIns="0" rtlCol="0">
            <a:spAutoFit/>
          </a:bodyPr>
          <a:lstStyle/>
          <a:p>
            <a:pPr marL="9525">
              <a:spcBef>
                <a:spcPts val="86"/>
              </a:spcBef>
            </a:pPr>
            <a:r>
              <a:rPr lang="es-419" b="1" spc="-30" dirty="0">
                <a:solidFill>
                  <a:srgbClr val="1C3014"/>
                </a:solidFill>
                <a:latin typeface="Arial Rounded MT Bold" panose="020F0704030504030204" pitchFamily="34" charset="77"/>
                <a:cs typeface="Montserrat-Medium"/>
              </a:rPr>
              <a:t>100</a:t>
            </a:r>
            <a:r>
              <a:rPr b="1" spc="-30" dirty="0">
                <a:solidFill>
                  <a:srgbClr val="1C3014"/>
                </a:solidFill>
                <a:latin typeface="Arial Rounded MT Bold" panose="020F0704030504030204" pitchFamily="34" charset="77"/>
                <a:cs typeface="Montserrat-ExtraBold"/>
              </a:rPr>
              <a:t>%</a:t>
            </a:r>
            <a:endParaRPr dirty="0">
              <a:solidFill>
                <a:srgbClr val="1C3014"/>
              </a:solidFill>
              <a:latin typeface="Arial Rounded MT Bold" panose="020F0704030504030204" pitchFamily="34" charset="77"/>
              <a:cs typeface="Montserrat-ExtraBold"/>
            </a:endParaRPr>
          </a:p>
        </p:txBody>
      </p:sp>
      <p:sp>
        <p:nvSpPr>
          <p:cNvPr id="21" name="Rectángulo 20">
            <a:extLst>
              <a:ext uri="{FF2B5EF4-FFF2-40B4-BE49-F238E27FC236}">
                <a16:creationId xmlns:a16="http://schemas.microsoft.com/office/drawing/2014/main" id="{BF3E379E-078F-2840-B8D0-96EF33FE3FDB}"/>
              </a:ext>
            </a:extLst>
          </p:cNvPr>
          <p:cNvSpPr/>
          <p:nvPr/>
        </p:nvSpPr>
        <p:spPr>
          <a:xfrm>
            <a:off x="2886330" y="2249716"/>
            <a:ext cx="1906292" cy="400110"/>
          </a:xfrm>
          <a:prstGeom prst="rect">
            <a:avLst/>
          </a:prstGeom>
        </p:spPr>
        <p:txBody>
          <a:bodyPr wrap="none">
            <a:spAutoFit/>
          </a:bodyPr>
          <a:lstStyle/>
          <a:p>
            <a:pPr algn="ctr"/>
            <a:r>
              <a:rPr lang="es-MX" sz="1000" dirty="0">
                <a:solidFill>
                  <a:schemeClr val="tx1"/>
                </a:solidFill>
                <a:latin typeface="Montserrat" pitchFamily="2" charset="77"/>
              </a:rPr>
              <a:t>Posicionamiento de líneas </a:t>
            </a:r>
          </a:p>
          <a:p>
            <a:pPr algn="ctr"/>
            <a:r>
              <a:rPr lang="es-MX" sz="1000" dirty="0">
                <a:solidFill>
                  <a:schemeClr val="tx1"/>
                </a:solidFill>
                <a:latin typeface="Montserrat" pitchFamily="2" charset="77"/>
              </a:rPr>
              <a:t>base (7, una por frente)</a:t>
            </a:r>
            <a:endParaRPr lang="es-MX" sz="1000" dirty="0">
              <a:latin typeface="Montserrat" pitchFamily="2" charset="77"/>
            </a:endParaRPr>
          </a:p>
        </p:txBody>
      </p:sp>
      <p:sp>
        <p:nvSpPr>
          <p:cNvPr id="26" name="Rectángulo 25">
            <a:extLst>
              <a:ext uri="{FF2B5EF4-FFF2-40B4-BE49-F238E27FC236}">
                <a16:creationId xmlns:a16="http://schemas.microsoft.com/office/drawing/2014/main" id="{163A85B1-F930-D14B-93CE-2A9A767FBE85}"/>
              </a:ext>
            </a:extLst>
          </p:cNvPr>
          <p:cNvSpPr/>
          <p:nvPr/>
        </p:nvSpPr>
        <p:spPr>
          <a:xfrm>
            <a:off x="4991506" y="2249716"/>
            <a:ext cx="1750180" cy="400110"/>
          </a:xfrm>
          <a:prstGeom prst="rect">
            <a:avLst/>
          </a:prstGeom>
        </p:spPr>
        <p:txBody>
          <a:bodyPr wrap="square">
            <a:spAutoFit/>
          </a:bodyPr>
          <a:lstStyle/>
          <a:p>
            <a:pPr algn="ctr"/>
            <a:r>
              <a:rPr lang="es-MX" sz="1000" dirty="0">
                <a:solidFill>
                  <a:schemeClr val="tx1"/>
                </a:solidFill>
                <a:latin typeface="Euclid Flex Light" panose="020B0300030000000000" pitchFamily="34" charset="77"/>
              </a:rPr>
              <a:t>Nivelación de líneas </a:t>
            </a:r>
          </a:p>
          <a:p>
            <a:pPr algn="ctr"/>
            <a:r>
              <a:rPr lang="es-MX" sz="1000" dirty="0">
                <a:solidFill>
                  <a:schemeClr val="tx1"/>
                </a:solidFill>
                <a:latin typeface="Euclid Flex Light" panose="020B0300030000000000" pitchFamily="34" charset="77"/>
              </a:rPr>
              <a:t>base (7, una por frente)</a:t>
            </a:r>
            <a:endParaRPr lang="es-MX" sz="1000" dirty="0">
              <a:latin typeface="Euclid Flex Light" panose="020B0300030000000000" pitchFamily="34" charset="77"/>
            </a:endParaRPr>
          </a:p>
        </p:txBody>
      </p:sp>
      <p:sp>
        <p:nvSpPr>
          <p:cNvPr id="30" name="Rectángulo 29">
            <a:extLst>
              <a:ext uri="{FF2B5EF4-FFF2-40B4-BE49-F238E27FC236}">
                <a16:creationId xmlns:a16="http://schemas.microsoft.com/office/drawing/2014/main" id="{FE1C834C-B472-2945-84E0-D631CA715C25}"/>
              </a:ext>
            </a:extLst>
          </p:cNvPr>
          <p:cNvSpPr/>
          <p:nvPr/>
        </p:nvSpPr>
        <p:spPr>
          <a:xfrm>
            <a:off x="7109480" y="2284895"/>
            <a:ext cx="1922914" cy="400110"/>
          </a:xfrm>
          <a:prstGeom prst="rect">
            <a:avLst/>
          </a:prstGeom>
        </p:spPr>
        <p:txBody>
          <a:bodyPr wrap="square">
            <a:spAutoFit/>
          </a:bodyPr>
          <a:lstStyle/>
          <a:p>
            <a:pPr algn="ctr" fontAlgn="auto">
              <a:lnSpc>
                <a:spcPct val="100000"/>
              </a:lnSpc>
              <a:spcBef>
                <a:spcPts val="600"/>
              </a:spcBef>
              <a:spcAft>
                <a:spcPts val="0"/>
              </a:spcAft>
              <a:defRPr/>
            </a:pPr>
            <a:r>
              <a:rPr lang="es-MX" sz="1000" dirty="0">
                <a:latin typeface="Euclid Flex Light" panose="020B0300030000000000" pitchFamily="34" charset="77"/>
              </a:rPr>
              <a:t>Medición de líneas de CFE que infieren en el trazo </a:t>
            </a:r>
            <a:r>
              <a:rPr lang="es-MX" sz="1000" dirty="0">
                <a:latin typeface="Helvetica" pitchFamily="2" charset="0"/>
              </a:rPr>
              <a:t>71 km</a:t>
            </a:r>
          </a:p>
        </p:txBody>
      </p:sp>
      <p:sp>
        <p:nvSpPr>
          <p:cNvPr id="47" name="object 3">
            <a:extLst>
              <a:ext uri="{FF2B5EF4-FFF2-40B4-BE49-F238E27FC236}">
                <a16:creationId xmlns:a16="http://schemas.microsoft.com/office/drawing/2014/main" id="{53466A92-5DB2-A949-A25C-08937FAA8C54}"/>
              </a:ext>
            </a:extLst>
          </p:cNvPr>
          <p:cNvSpPr txBox="1">
            <a:spLocks/>
          </p:cNvSpPr>
          <p:nvPr/>
        </p:nvSpPr>
        <p:spPr>
          <a:xfrm>
            <a:off x="502623" y="175144"/>
            <a:ext cx="2910098" cy="6379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53" dirty="0">
                <a:latin typeface="Euclid Flex Light" panose="020B0300030000000000" pitchFamily="34" charset="77"/>
              </a:rPr>
              <a:t>LEVANTAMIENTO </a:t>
            </a:r>
          </a:p>
          <a:p>
            <a:pPr marL="9525">
              <a:spcBef>
                <a:spcPts val="75"/>
              </a:spcBef>
            </a:pPr>
            <a:r>
              <a:rPr lang="es-MX" sz="2000" spc="153" dirty="0">
                <a:latin typeface="Euclid Flex Light" panose="020B0300030000000000" pitchFamily="34" charset="77"/>
              </a:rPr>
              <a:t>TOPOGRÁFICO </a:t>
            </a:r>
            <a:endParaRPr lang="es-MX" sz="2000" spc="188" dirty="0">
              <a:latin typeface="Euclid Flex Light" panose="020B0300030000000000" pitchFamily="34" charset="77"/>
            </a:endParaRPr>
          </a:p>
        </p:txBody>
      </p:sp>
      <p:sp>
        <p:nvSpPr>
          <p:cNvPr id="48" name="Rectángulo 47">
            <a:extLst>
              <a:ext uri="{FF2B5EF4-FFF2-40B4-BE49-F238E27FC236}">
                <a16:creationId xmlns:a16="http://schemas.microsoft.com/office/drawing/2014/main" id="{D28488A3-96B4-CC45-8060-15D1BDE2BFB1}"/>
              </a:ext>
            </a:extLst>
          </p:cNvPr>
          <p:cNvSpPr/>
          <p:nvPr/>
        </p:nvSpPr>
        <p:spPr>
          <a:xfrm>
            <a:off x="2602548" y="698500"/>
            <a:ext cx="3641535" cy="66416"/>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1" name="Imagen 30">
            <a:extLst>
              <a:ext uri="{FF2B5EF4-FFF2-40B4-BE49-F238E27FC236}">
                <a16:creationId xmlns:a16="http://schemas.microsoft.com/office/drawing/2014/main" id="{C0BC96FE-85BE-1349-AEA3-B4E6192D5D94}"/>
              </a:ext>
            </a:extLst>
          </p:cNvPr>
          <p:cNvPicPr>
            <a:picLocks noChangeAspect="1"/>
          </p:cNvPicPr>
          <p:nvPr/>
        </p:nvPicPr>
        <p:blipFill>
          <a:blip r:embed="rId7">
            <a:lum bright="70000" contrast="-70000"/>
          </a:blip>
          <a:stretch>
            <a:fillRect/>
          </a:stretch>
        </p:blipFill>
        <p:spPr>
          <a:xfrm>
            <a:off x="10557946" y="870256"/>
            <a:ext cx="1407348" cy="5277556"/>
          </a:xfrm>
          <a:prstGeom prst="rect">
            <a:avLst/>
          </a:prstGeom>
        </p:spPr>
      </p:pic>
      <p:pic>
        <p:nvPicPr>
          <p:cNvPr id="33" name="Imagen 32">
            <a:extLst>
              <a:ext uri="{FF2B5EF4-FFF2-40B4-BE49-F238E27FC236}">
                <a16:creationId xmlns:a16="http://schemas.microsoft.com/office/drawing/2014/main" id="{990132EC-3B31-9949-A6C0-581E5A187A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66420" y="1316263"/>
            <a:ext cx="837211" cy="837211"/>
          </a:xfrm>
          <a:prstGeom prst="rect">
            <a:avLst/>
          </a:prstGeom>
        </p:spPr>
      </p:pic>
      <p:pic>
        <p:nvPicPr>
          <p:cNvPr id="34" name="Imagen 33">
            <a:extLst>
              <a:ext uri="{FF2B5EF4-FFF2-40B4-BE49-F238E27FC236}">
                <a16:creationId xmlns:a16="http://schemas.microsoft.com/office/drawing/2014/main" id="{E59D5179-5F85-AC44-8B11-E15CE81A254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52109" y="1316263"/>
            <a:ext cx="876644" cy="876644"/>
          </a:xfrm>
          <a:prstGeom prst="rect">
            <a:avLst/>
          </a:prstGeom>
        </p:spPr>
      </p:pic>
      <p:sp>
        <p:nvSpPr>
          <p:cNvPr id="35" name="object 32">
            <a:extLst>
              <a:ext uri="{FF2B5EF4-FFF2-40B4-BE49-F238E27FC236}">
                <a16:creationId xmlns:a16="http://schemas.microsoft.com/office/drawing/2014/main" id="{80718061-AC22-F343-959B-CCBCD6448182}"/>
              </a:ext>
            </a:extLst>
          </p:cNvPr>
          <p:cNvSpPr txBox="1"/>
          <p:nvPr/>
        </p:nvSpPr>
        <p:spPr>
          <a:xfrm>
            <a:off x="6112004" y="1610555"/>
            <a:ext cx="840746" cy="288059"/>
          </a:xfrm>
          <a:prstGeom prst="rect">
            <a:avLst/>
          </a:prstGeom>
        </p:spPr>
        <p:txBody>
          <a:bodyPr vert="horz" wrap="square" lIns="0" tIns="10953" rIns="0" bIns="0" rtlCol="0">
            <a:spAutoFit/>
          </a:bodyPr>
          <a:lstStyle/>
          <a:p>
            <a:pPr marL="9525">
              <a:spcBef>
                <a:spcPts val="86"/>
              </a:spcBef>
            </a:pPr>
            <a:r>
              <a:rPr lang="es-419" b="1" spc="-30" dirty="0">
                <a:solidFill>
                  <a:srgbClr val="1C3014"/>
                </a:solidFill>
                <a:latin typeface="Arial Rounded MT Bold" panose="020F0704030504030204" pitchFamily="34" charset="77"/>
                <a:cs typeface="Montserrat-Medium"/>
              </a:rPr>
              <a:t>100</a:t>
            </a:r>
            <a:r>
              <a:rPr b="1" spc="-30" dirty="0">
                <a:solidFill>
                  <a:srgbClr val="1C3014"/>
                </a:solidFill>
                <a:latin typeface="Arial Rounded MT Bold" panose="020F0704030504030204" pitchFamily="34" charset="77"/>
                <a:cs typeface="Montserrat-ExtraBold"/>
              </a:rPr>
              <a:t>%</a:t>
            </a:r>
            <a:endParaRPr dirty="0">
              <a:solidFill>
                <a:srgbClr val="1C3014"/>
              </a:solidFill>
              <a:latin typeface="Arial Rounded MT Bold" panose="020F0704030504030204" pitchFamily="34" charset="77"/>
              <a:cs typeface="Montserrat-ExtraBold"/>
            </a:endParaRPr>
          </a:p>
        </p:txBody>
      </p:sp>
      <p:pic>
        <p:nvPicPr>
          <p:cNvPr id="36" name="Imagen 35">
            <a:extLst>
              <a:ext uri="{FF2B5EF4-FFF2-40B4-BE49-F238E27FC236}">
                <a16:creationId xmlns:a16="http://schemas.microsoft.com/office/drawing/2014/main" id="{B294D586-8614-7441-BDBC-11093937F8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09480" y="1314014"/>
            <a:ext cx="837211" cy="837211"/>
          </a:xfrm>
          <a:prstGeom prst="rect">
            <a:avLst/>
          </a:prstGeom>
        </p:spPr>
      </p:pic>
      <p:pic>
        <p:nvPicPr>
          <p:cNvPr id="37" name="Imagen 36">
            <a:extLst>
              <a:ext uri="{FF2B5EF4-FFF2-40B4-BE49-F238E27FC236}">
                <a16:creationId xmlns:a16="http://schemas.microsoft.com/office/drawing/2014/main" id="{11D7BAF6-C9F0-7748-971D-84AE75E207C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95169" y="1314014"/>
            <a:ext cx="876644" cy="876644"/>
          </a:xfrm>
          <a:prstGeom prst="rect">
            <a:avLst/>
          </a:prstGeom>
        </p:spPr>
      </p:pic>
      <p:sp>
        <p:nvSpPr>
          <p:cNvPr id="38" name="object 32">
            <a:extLst>
              <a:ext uri="{FF2B5EF4-FFF2-40B4-BE49-F238E27FC236}">
                <a16:creationId xmlns:a16="http://schemas.microsoft.com/office/drawing/2014/main" id="{7BA8B407-026C-2C41-A36A-19D69A9E4005}"/>
              </a:ext>
            </a:extLst>
          </p:cNvPr>
          <p:cNvSpPr txBox="1"/>
          <p:nvPr/>
        </p:nvSpPr>
        <p:spPr>
          <a:xfrm>
            <a:off x="8255064" y="1608306"/>
            <a:ext cx="840746" cy="288059"/>
          </a:xfrm>
          <a:prstGeom prst="rect">
            <a:avLst/>
          </a:prstGeom>
        </p:spPr>
        <p:txBody>
          <a:bodyPr vert="horz" wrap="square" lIns="0" tIns="10953" rIns="0" bIns="0" rtlCol="0">
            <a:spAutoFit/>
          </a:bodyPr>
          <a:lstStyle/>
          <a:p>
            <a:pPr marL="9525">
              <a:spcBef>
                <a:spcPts val="86"/>
              </a:spcBef>
            </a:pPr>
            <a:r>
              <a:rPr lang="es-419" b="1" spc="-30" dirty="0">
                <a:solidFill>
                  <a:srgbClr val="1C3014"/>
                </a:solidFill>
                <a:latin typeface="Arial Rounded MT Bold" panose="020F0704030504030204" pitchFamily="34" charset="77"/>
                <a:cs typeface="Montserrat-Medium"/>
              </a:rPr>
              <a:t>100</a:t>
            </a:r>
            <a:r>
              <a:rPr b="1" spc="-30" dirty="0">
                <a:solidFill>
                  <a:srgbClr val="1C3014"/>
                </a:solidFill>
                <a:latin typeface="Arial Rounded MT Bold" panose="020F0704030504030204" pitchFamily="34" charset="77"/>
                <a:cs typeface="Montserrat-ExtraBold"/>
              </a:rPr>
              <a:t>%</a:t>
            </a:r>
            <a:endParaRPr dirty="0">
              <a:solidFill>
                <a:srgbClr val="1C3014"/>
              </a:solidFill>
              <a:latin typeface="Arial Rounded MT Bold" panose="020F0704030504030204" pitchFamily="34" charset="77"/>
              <a:cs typeface="Montserrat-ExtraBold"/>
            </a:endParaRPr>
          </a:p>
        </p:txBody>
      </p:sp>
      <p:pic>
        <p:nvPicPr>
          <p:cNvPr id="39" name="Imagen 38">
            <a:extLst>
              <a:ext uri="{FF2B5EF4-FFF2-40B4-BE49-F238E27FC236}">
                <a16:creationId xmlns:a16="http://schemas.microsoft.com/office/drawing/2014/main" id="{AC24C94D-CACE-B94E-8FCD-9E47382FA25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93234" y="2848230"/>
            <a:ext cx="790907" cy="790907"/>
          </a:xfrm>
          <a:prstGeom prst="rect">
            <a:avLst/>
          </a:prstGeom>
        </p:spPr>
      </p:pic>
      <p:pic>
        <p:nvPicPr>
          <p:cNvPr id="41" name="Imagen 40">
            <a:extLst>
              <a:ext uri="{FF2B5EF4-FFF2-40B4-BE49-F238E27FC236}">
                <a16:creationId xmlns:a16="http://schemas.microsoft.com/office/drawing/2014/main" id="{FBABEC40-FD85-C648-B027-FA273A46658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0091902">
            <a:off x="3721151" y="2724277"/>
            <a:ext cx="1045382" cy="1036104"/>
          </a:xfrm>
          <a:prstGeom prst="rect">
            <a:avLst/>
          </a:prstGeom>
        </p:spPr>
      </p:pic>
      <p:sp>
        <p:nvSpPr>
          <p:cNvPr id="42" name="object 32">
            <a:extLst>
              <a:ext uri="{FF2B5EF4-FFF2-40B4-BE49-F238E27FC236}">
                <a16:creationId xmlns:a16="http://schemas.microsoft.com/office/drawing/2014/main" id="{0588102A-0B82-B04E-9912-86BE8D707B9A}"/>
              </a:ext>
            </a:extLst>
          </p:cNvPr>
          <p:cNvSpPr txBox="1"/>
          <p:nvPr/>
        </p:nvSpPr>
        <p:spPr>
          <a:xfrm>
            <a:off x="3895589" y="3087999"/>
            <a:ext cx="968895" cy="257281"/>
          </a:xfrm>
          <a:prstGeom prst="rect">
            <a:avLst/>
          </a:prstGeom>
        </p:spPr>
        <p:txBody>
          <a:bodyPr vert="horz" wrap="square" lIns="0" tIns="10953" rIns="0" bIns="0" rtlCol="0">
            <a:spAutoFit/>
          </a:bodyPr>
          <a:lstStyle/>
          <a:p>
            <a:pPr marL="9525">
              <a:spcBef>
                <a:spcPts val="86"/>
              </a:spcBef>
            </a:pPr>
            <a:r>
              <a:rPr lang="es-419" sz="1600" b="1" spc="-30" dirty="0">
                <a:solidFill>
                  <a:schemeClr val="bg1"/>
                </a:solidFill>
                <a:latin typeface="Arial Rounded MT Bold" panose="020F0704030504030204" pitchFamily="34" charset="77"/>
                <a:cs typeface="Montserrat-ExtraBold"/>
              </a:rPr>
              <a:t>57.14</a:t>
            </a:r>
            <a:r>
              <a:rPr sz="1600" b="1" spc="-30" dirty="0">
                <a:solidFill>
                  <a:schemeClr val="bg1"/>
                </a:solidFill>
                <a:latin typeface="Arial Rounded MT Bold" panose="020F0704030504030204" pitchFamily="34" charset="77"/>
                <a:cs typeface="Montserrat-ExtraBold"/>
              </a:rPr>
              <a:t>%</a:t>
            </a:r>
            <a:endParaRPr sz="1600" dirty="0">
              <a:solidFill>
                <a:schemeClr val="bg1"/>
              </a:solidFill>
              <a:latin typeface="Arial Rounded MT Bold" panose="020F0704030504030204" pitchFamily="34" charset="77"/>
              <a:cs typeface="Montserrat-ExtraBold"/>
            </a:endParaRPr>
          </a:p>
        </p:txBody>
      </p:sp>
      <p:sp>
        <p:nvSpPr>
          <p:cNvPr id="49" name="Rectángulo 48">
            <a:extLst>
              <a:ext uri="{FF2B5EF4-FFF2-40B4-BE49-F238E27FC236}">
                <a16:creationId xmlns:a16="http://schemas.microsoft.com/office/drawing/2014/main" id="{1D6B3B5D-7095-2548-9B8C-B6D8DDF9D51E}"/>
              </a:ext>
            </a:extLst>
          </p:cNvPr>
          <p:cNvSpPr/>
          <p:nvPr/>
        </p:nvSpPr>
        <p:spPr>
          <a:xfrm>
            <a:off x="5191657" y="3708952"/>
            <a:ext cx="1632832" cy="553998"/>
          </a:xfrm>
          <a:prstGeom prst="rect">
            <a:avLst/>
          </a:prstGeom>
        </p:spPr>
        <p:txBody>
          <a:bodyPr wrap="square">
            <a:spAutoFit/>
          </a:bodyPr>
          <a:lstStyle/>
          <a:p>
            <a:pPr algn="ctr"/>
            <a:r>
              <a:rPr lang="es-MX" sz="1000" dirty="0">
                <a:solidFill>
                  <a:schemeClr val="tx1"/>
                </a:solidFill>
                <a:latin typeface="Euclid Flex Light" panose="020B0300030000000000" pitchFamily="34" charset="77"/>
              </a:rPr>
              <a:t>Medición de puntos de</a:t>
            </a:r>
          </a:p>
          <a:p>
            <a:pPr algn="ctr"/>
            <a:r>
              <a:rPr lang="es-MX" sz="1000" dirty="0">
                <a:solidFill>
                  <a:schemeClr val="tx1"/>
                </a:solidFill>
                <a:latin typeface="Euclid Flex Light" panose="020B0300030000000000" pitchFamily="34" charset="77"/>
              </a:rPr>
              <a:t>control para vuelo:</a:t>
            </a:r>
          </a:p>
          <a:p>
            <a:pPr algn="ctr"/>
            <a:r>
              <a:rPr lang="es-MX" sz="1000" dirty="0">
                <a:solidFill>
                  <a:schemeClr val="tx1"/>
                </a:solidFill>
                <a:latin typeface="Euclid Flex Light" panose="020B0300030000000000" pitchFamily="34" charset="77"/>
              </a:rPr>
              <a:t>415 puntos</a:t>
            </a:r>
            <a:endParaRPr lang="es-MX" sz="1000" dirty="0">
              <a:latin typeface="Euclid Flex Light" panose="020B0300030000000000" pitchFamily="34" charset="77"/>
            </a:endParaRPr>
          </a:p>
        </p:txBody>
      </p:sp>
      <p:pic>
        <p:nvPicPr>
          <p:cNvPr id="50" name="Imagen 49">
            <a:extLst>
              <a:ext uri="{FF2B5EF4-FFF2-40B4-BE49-F238E27FC236}">
                <a16:creationId xmlns:a16="http://schemas.microsoft.com/office/drawing/2014/main" id="{257F40E2-1240-FF4D-BE90-BA5FAB5B6D0C}"/>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5813474" y="2781173"/>
            <a:ext cx="1103970" cy="899601"/>
          </a:xfrm>
          <a:prstGeom prst="rect">
            <a:avLst/>
          </a:prstGeom>
        </p:spPr>
      </p:pic>
      <p:sp>
        <p:nvSpPr>
          <p:cNvPr id="51" name="object 32">
            <a:extLst>
              <a:ext uri="{FF2B5EF4-FFF2-40B4-BE49-F238E27FC236}">
                <a16:creationId xmlns:a16="http://schemas.microsoft.com/office/drawing/2014/main" id="{FA8D30E7-61B5-2748-8A5F-1829941B7F99}"/>
              </a:ext>
            </a:extLst>
          </p:cNvPr>
          <p:cNvSpPr txBox="1"/>
          <p:nvPr/>
        </p:nvSpPr>
        <p:spPr>
          <a:xfrm>
            <a:off x="6073980" y="3106703"/>
            <a:ext cx="862792" cy="257281"/>
          </a:xfrm>
          <a:prstGeom prst="rect">
            <a:avLst/>
          </a:prstGeom>
        </p:spPr>
        <p:txBody>
          <a:bodyPr vert="horz" wrap="square" lIns="0" tIns="10953" rIns="0" bIns="0" rtlCol="0">
            <a:spAutoFit/>
          </a:bodyPr>
          <a:lstStyle/>
          <a:p>
            <a:pPr marL="9525">
              <a:spcBef>
                <a:spcPts val="86"/>
              </a:spcBef>
            </a:pPr>
            <a:r>
              <a:rPr lang="es-419" sz="1600" b="1" spc="-30" dirty="0">
                <a:solidFill>
                  <a:schemeClr val="bg1"/>
                </a:solidFill>
                <a:latin typeface="Arial Rounded MT Bold" panose="020F0704030504030204" pitchFamily="34" charset="77"/>
                <a:cs typeface="Montserrat-ExtraBold"/>
              </a:rPr>
              <a:t>27.7</a:t>
            </a:r>
            <a:r>
              <a:rPr sz="1600" b="1" spc="-30" dirty="0">
                <a:solidFill>
                  <a:schemeClr val="bg1"/>
                </a:solidFill>
                <a:latin typeface="Arial Rounded MT Bold" panose="020F0704030504030204" pitchFamily="34" charset="77"/>
                <a:cs typeface="Montserrat-ExtraBold"/>
              </a:rPr>
              <a:t>%</a:t>
            </a:r>
            <a:endParaRPr sz="1600" dirty="0">
              <a:solidFill>
                <a:schemeClr val="bg1"/>
              </a:solidFill>
              <a:latin typeface="Arial Rounded MT Bold" panose="020F0704030504030204" pitchFamily="34" charset="77"/>
              <a:cs typeface="Montserrat-ExtraBold"/>
            </a:endParaRPr>
          </a:p>
        </p:txBody>
      </p:sp>
      <p:pic>
        <p:nvPicPr>
          <p:cNvPr id="53" name="Imagen 52">
            <a:extLst>
              <a:ext uri="{FF2B5EF4-FFF2-40B4-BE49-F238E27FC236}">
                <a16:creationId xmlns:a16="http://schemas.microsoft.com/office/drawing/2014/main" id="{BE061790-0AEE-C048-903F-395DBA8E7EA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97365" y="2885234"/>
            <a:ext cx="790907" cy="790907"/>
          </a:xfrm>
          <a:prstGeom prst="rect">
            <a:avLst/>
          </a:prstGeom>
        </p:spPr>
      </p:pic>
      <p:sp>
        <p:nvSpPr>
          <p:cNvPr id="55" name="object 32">
            <a:extLst>
              <a:ext uri="{FF2B5EF4-FFF2-40B4-BE49-F238E27FC236}">
                <a16:creationId xmlns:a16="http://schemas.microsoft.com/office/drawing/2014/main" id="{B9B852CB-590F-1348-8612-EE8A2831D282}"/>
              </a:ext>
            </a:extLst>
          </p:cNvPr>
          <p:cNvSpPr txBox="1"/>
          <p:nvPr/>
        </p:nvSpPr>
        <p:spPr>
          <a:xfrm>
            <a:off x="8129811" y="3156237"/>
            <a:ext cx="965420" cy="257281"/>
          </a:xfrm>
          <a:prstGeom prst="rect">
            <a:avLst/>
          </a:prstGeom>
        </p:spPr>
        <p:txBody>
          <a:bodyPr vert="horz" wrap="square" lIns="0" tIns="10953" rIns="0" bIns="0" rtlCol="0">
            <a:spAutoFit/>
          </a:bodyPr>
          <a:lstStyle/>
          <a:p>
            <a:pPr marL="9525">
              <a:spcBef>
                <a:spcPts val="86"/>
              </a:spcBef>
            </a:pPr>
            <a:r>
              <a:rPr lang="es-419" sz="1600" b="1" spc="-30" dirty="0">
                <a:solidFill>
                  <a:schemeClr val="bg1"/>
                </a:solidFill>
                <a:latin typeface="Arial Rounded MT Bold" panose="020F0704030504030204" pitchFamily="34" charset="77"/>
                <a:cs typeface="Montserrat-Medium"/>
              </a:rPr>
              <a:t>10.81</a:t>
            </a:r>
            <a:r>
              <a:rPr sz="1600" b="1" spc="-30" dirty="0">
                <a:solidFill>
                  <a:schemeClr val="bg1"/>
                </a:solidFill>
                <a:latin typeface="Arial Rounded MT Bold" panose="020F0704030504030204" pitchFamily="34" charset="77"/>
                <a:cs typeface="Montserrat-ExtraBold"/>
              </a:rPr>
              <a:t>%</a:t>
            </a:r>
            <a:endParaRPr sz="1600" dirty="0">
              <a:solidFill>
                <a:schemeClr val="bg1"/>
              </a:solidFill>
              <a:latin typeface="Arial Rounded MT Bold" panose="020F0704030504030204" pitchFamily="34" charset="77"/>
              <a:cs typeface="Montserrat-ExtraBold"/>
            </a:endParaRPr>
          </a:p>
        </p:txBody>
      </p:sp>
      <p:pic>
        <p:nvPicPr>
          <p:cNvPr id="58" name="Imagen 57">
            <a:extLst>
              <a:ext uri="{FF2B5EF4-FFF2-40B4-BE49-F238E27FC236}">
                <a16:creationId xmlns:a16="http://schemas.microsoft.com/office/drawing/2014/main" id="{C2C68DAD-C36A-1F4E-A3B5-439F8772307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36754" y="2918118"/>
            <a:ext cx="837211" cy="837211"/>
          </a:xfrm>
          <a:prstGeom prst="rect">
            <a:avLst/>
          </a:prstGeom>
        </p:spPr>
      </p:pic>
      <p:sp>
        <p:nvSpPr>
          <p:cNvPr id="59" name="Rectángulo 58">
            <a:extLst>
              <a:ext uri="{FF2B5EF4-FFF2-40B4-BE49-F238E27FC236}">
                <a16:creationId xmlns:a16="http://schemas.microsoft.com/office/drawing/2014/main" id="{F49AD0E8-A4BE-464A-83DB-CB89328C7BE1}"/>
              </a:ext>
            </a:extLst>
          </p:cNvPr>
          <p:cNvSpPr/>
          <p:nvPr/>
        </p:nvSpPr>
        <p:spPr>
          <a:xfrm>
            <a:off x="7253236" y="3831341"/>
            <a:ext cx="1877963" cy="553998"/>
          </a:xfrm>
          <a:prstGeom prst="rect">
            <a:avLst/>
          </a:prstGeom>
        </p:spPr>
        <p:txBody>
          <a:bodyPr wrap="square">
            <a:spAutoFit/>
          </a:bodyPr>
          <a:lstStyle/>
          <a:p>
            <a:pPr algn="ctr"/>
            <a:r>
              <a:rPr lang="es-ES_tradnl" sz="1000" dirty="0">
                <a:latin typeface="Montserrat" pitchFamily="2" charset="77"/>
              </a:rPr>
              <a:t>Establecimiento de </a:t>
            </a:r>
          </a:p>
          <a:p>
            <a:pPr algn="ctr"/>
            <a:r>
              <a:rPr lang="es-ES_tradnl" sz="1000" dirty="0">
                <a:latin typeface="Montserrat" pitchFamily="2" charset="77"/>
              </a:rPr>
              <a:t>bancos de nivel: 55 puntos</a:t>
            </a:r>
            <a:r>
              <a:rPr lang="es-MX" sz="1000" dirty="0">
                <a:latin typeface="Montserrat" pitchFamily="2" charset="77"/>
              </a:rPr>
              <a:t>)</a:t>
            </a:r>
          </a:p>
        </p:txBody>
      </p:sp>
      <p:pic>
        <p:nvPicPr>
          <p:cNvPr id="60" name="Imagen 59">
            <a:extLst>
              <a:ext uri="{FF2B5EF4-FFF2-40B4-BE49-F238E27FC236}">
                <a16:creationId xmlns:a16="http://schemas.microsoft.com/office/drawing/2014/main" id="{3398FB47-4D33-B344-9C91-6074D57BC45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20940790">
            <a:off x="1473108" y="4552503"/>
            <a:ext cx="1098717" cy="1018922"/>
          </a:xfrm>
          <a:prstGeom prst="rect">
            <a:avLst/>
          </a:prstGeom>
        </p:spPr>
      </p:pic>
      <p:pic>
        <p:nvPicPr>
          <p:cNvPr id="62" name="Imagen 61">
            <a:extLst>
              <a:ext uri="{FF2B5EF4-FFF2-40B4-BE49-F238E27FC236}">
                <a16:creationId xmlns:a16="http://schemas.microsoft.com/office/drawing/2014/main" id="{A8E9DFA5-77BC-FD40-ACB6-099586129B8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2110" y="4634900"/>
            <a:ext cx="837211" cy="837211"/>
          </a:xfrm>
          <a:prstGeom prst="rect">
            <a:avLst/>
          </a:prstGeom>
        </p:spPr>
      </p:pic>
      <p:sp>
        <p:nvSpPr>
          <p:cNvPr id="64" name="object 32">
            <a:extLst>
              <a:ext uri="{FF2B5EF4-FFF2-40B4-BE49-F238E27FC236}">
                <a16:creationId xmlns:a16="http://schemas.microsoft.com/office/drawing/2014/main" id="{66E3054D-228D-874A-AF97-A1A0C8252BF1}"/>
              </a:ext>
            </a:extLst>
          </p:cNvPr>
          <p:cNvSpPr txBox="1"/>
          <p:nvPr/>
        </p:nvSpPr>
        <p:spPr>
          <a:xfrm>
            <a:off x="1766875" y="4896837"/>
            <a:ext cx="1206977" cy="257281"/>
          </a:xfrm>
          <a:prstGeom prst="rect">
            <a:avLst/>
          </a:prstGeom>
        </p:spPr>
        <p:txBody>
          <a:bodyPr vert="horz" wrap="square" lIns="0" tIns="10953" rIns="0" bIns="0" rtlCol="0">
            <a:spAutoFit/>
          </a:bodyPr>
          <a:lstStyle/>
          <a:p>
            <a:pPr marL="9525">
              <a:spcBef>
                <a:spcPts val="86"/>
              </a:spcBef>
            </a:pPr>
            <a:r>
              <a:rPr lang="es-419" sz="1600" b="1" spc="-30" dirty="0">
                <a:solidFill>
                  <a:schemeClr val="bg1"/>
                </a:solidFill>
                <a:latin typeface="Arial Rounded MT Bold" panose="020F0704030504030204" pitchFamily="34" charset="77"/>
                <a:cs typeface="Montserrat-Medium"/>
              </a:rPr>
              <a:t>80</a:t>
            </a:r>
            <a:r>
              <a:rPr sz="1600" b="1" spc="-30" dirty="0">
                <a:solidFill>
                  <a:schemeClr val="bg1"/>
                </a:solidFill>
                <a:latin typeface="Arial Rounded MT Bold" panose="020F0704030504030204" pitchFamily="34" charset="77"/>
                <a:cs typeface="Montserrat-ExtraBold"/>
              </a:rPr>
              <a:t>%</a:t>
            </a:r>
            <a:endParaRPr sz="1600" dirty="0">
              <a:solidFill>
                <a:schemeClr val="bg1"/>
              </a:solidFill>
              <a:latin typeface="Arial Rounded MT Bold" panose="020F0704030504030204" pitchFamily="34" charset="77"/>
              <a:cs typeface="Montserrat-ExtraBold"/>
            </a:endParaRPr>
          </a:p>
        </p:txBody>
      </p:sp>
      <p:sp>
        <p:nvSpPr>
          <p:cNvPr id="66" name="Rectángulo 65">
            <a:extLst>
              <a:ext uri="{FF2B5EF4-FFF2-40B4-BE49-F238E27FC236}">
                <a16:creationId xmlns:a16="http://schemas.microsoft.com/office/drawing/2014/main" id="{9F2CD2E1-7D2C-CC42-A8D3-8818027071C0}"/>
              </a:ext>
            </a:extLst>
          </p:cNvPr>
          <p:cNvSpPr/>
          <p:nvPr/>
        </p:nvSpPr>
        <p:spPr>
          <a:xfrm>
            <a:off x="595893" y="5556447"/>
            <a:ext cx="1943702" cy="553998"/>
          </a:xfrm>
          <a:prstGeom prst="rect">
            <a:avLst/>
          </a:prstGeom>
        </p:spPr>
        <p:txBody>
          <a:bodyPr wrap="square">
            <a:spAutoFit/>
          </a:bodyPr>
          <a:lstStyle/>
          <a:p>
            <a:pPr algn="ctr"/>
            <a:r>
              <a:rPr lang="es-ES_tradnl" sz="1000" dirty="0">
                <a:latin typeface="Montserrat" pitchFamily="2" charset="77"/>
              </a:rPr>
              <a:t>Generación de información</a:t>
            </a:r>
          </a:p>
          <a:p>
            <a:pPr algn="ctr"/>
            <a:r>
              <a:rPr lang="es-ES_tradnl" sz="1000" dirty="0">
                <a:latin typeface="Montserrat" pitchFamily="2" charset="77"/>
              </a:rPr>
              <a:t>Topográfica previa a partir de IB </a:t>
            </a:r>
            <a:endParaRPr lang="es-MX" sz="1000" dirty="0">
              <a:latin typeface="Montserrat" pitchFamily="2" charset="77"/>
            </a:endParaRPr>
          </a:p>
        </p:txBody>
      </p:sp>
      <p:sp>
        <p:nvSpPr>
          <p:cNvPr id="67" name="Rectángulo 66">
            <a:extLst>
              <a:ext uri="{FF2B5EF4-FFF2-40B4-BE49-F238E27FC236}">
                <a16:creationId xmlns:a16="http://schemas.microsoft.com/office/drawing/2014/main" id="{BB0F1C95-E064-BD44-98A7-38E1246D8B1D}"/>
              </a:ext>
            </a:extLst>
          </p:cNvPr>
          <p:cNvSpPr/>
          <p:nvPr/>
        </p:nvSpPr>
        <p:spPr>
          <a:xfrm>
            <a:off x="2848830" y="3664750"/>
            <a:ext cx="1632832" cy="707886"/>
          </a:xfrm>
          <a:prstGeom prst="rect">
            <a:avLst/>
          </a:prstGeom>
        </p:spPr>
        <p:txBody>
          <a:bodyPr wrap="square">
            <a:spAutoFit/>
          </a:bodyPr>
          <a:lstStyle/>
          <a:p>
            <a:pPr algn="ctr"/>
            <a:r>
              <a:rPr lang="es-MX" sz="1000" dirty="0">
                <a:solidFill>
                  <a:schemeClr val="tx1"/>
                </a:solidFill>
                <a:latin typeface="Euclid Flex Light" panose="020B0300030000000000" pitchFamily="34" charset="77"/>
              </a:rPr>
              <a:t>Ubicación de puntos de control para vuelo fotogramétrico / LIDAR: 876 puntos </a:t>
            </a:r>
            <a:endParaRPr lang="es-MX" sz="1000" dirty="0">
              <a:latin typeface="Euclid Flex Light" panose="020B0300030000000000" pitchFamily="34" charset="77"/>
            </a:endParaRPr>
          </a:p>
        </p:txBody>
      </p:sp>
      <p:sp>
        <p:nvSpPr>
          <p:cNvPr id="69" name="Rectángulo 68">
            <a:extLst>
              <a:ext uri="{FF2B5EF4-FFF2-40B4-BE49-F238E27FC236}">
                <a16:creationId xmlns:a16="http://schemas.microsoft.com/office/drawing/2014/main" id="{AE44ADA4-608C-AD4F-A240-2FAB6346395F}"/>
              </a:ext>
            </a:extLst>
          </p:cNvPr>
          <p:cNvSpPr/>
          <p:nvPr/>
        </p:nvSpPr>
        <p:spPr>
          <a:xfrm>
            <a:off x="2800154" y="5542702"/>
            <a:ext cx="1651414" cy="553998"/>
          </a:xfrm>
          <a:prstGeom prst="rect">
            <a:avLst/>
          </a:prstGeom>
        </p:spPr>
        <p:txBody>
          <a:bodyPr wrap="none">
            <a:spAutoFit/>
          </a:bodyPr>
          <a:lstStyle/>
          <a:p>
            <a:pPr algn="ctr"/>
            <a:r>
              <a:rPr lang="es-MX" sz="1000" dirty="0">
                <a:solidFill>
                  <a:schemeClr val="tx1"/>
                </a:solidFill>
                <a:latin typeface="Montserrat" pitchFamily="2" charset="77"/>
              </a:rPr>
              <a:t>Medición de Poligonal </a:t>
            </a:r>
          </a:p>
          <a:p>
            <a:pPr algn="ctr"/>
            <a:r>
              <a:rPr lang="es-MX" sz="1000" dirty="0">
                <a:solidFill>
                  <a:schemeClr val="tx1"/>
                </a:solidFill>
                <a:latin typeface="Montserrat" pitchFamily="2" charset="77"/>
              </a:rPr>
              <a:t>abierta para Sistema</a:t>
            </a:r>
          </a:p>
          <a:p>
            <a:pPr algn="ctr"/>
            <a:r>
              <a:rPr lang="es-MX" sz="1000" dirty="0">
                <a:solidFill>
                  <a:schemeClr val="tx1"/>
                </a:solidFill>
                <a:latin typeface="Montserrat" pitchFamily="2" charset="77"/>
              </a:rPr>
              <a:t>de Coordenadas</a:t>
            </a:r>
            <a:endParaRPr lang="es-MX" sz="1000" dirty="0">
              <a:latin typeface="Montserrat" pitchFamily="2" charset="77"/>
            </a:endParaRPr>
          </a:p>
        </p:txBody>
      </p:sp>
      <p:sp>
        <p:nvSpPr>
          <p:cNvPr id="70" name="Rectángulo 69">
            <a:extLst>
              <a:ext uri="{FF2B5EF4-FFF2-40B4-BE49-F238E27FC236}">
                <a16:creationId xmlns:a16="http://schemas.microsoft.com/office/drawing/2014/main" id="{FB9A7B2C-FFAC-C34C-B7D8-9A501440AB53}"/>
              </a:ext>
            </a:extLst>
          </p:cNvPr>
          <p:cNvSpPr/>
          <p:nvPr/>
        </p:nvSpPr>
        <p:spPr>
          <a:xfrm>
            <a:off x="5004399" y="5571758"/>
            <a:ext cx="4140570" cy="246221"/>
          </a:xfrm>
          <a:prstGeom prst="rect">
            <a:avLst/>
          </a:prstGeom>
        </p:spPr>
        <p:txBody>
          <a:bodyPr wrap="square">
            <a:spAutoFit/>
          </a:bodyPr>
          <a:lstStyle/>
          <a:p>
            <a:r>
              <a:rPr lang="es-ES_tradnl" sz="1000" dirty="0">
                <a:latin typeface="Montserrat" pitchFamily="2" charset="77"/>
              </a:rPr>
              <a:t>Seccionamiento Transversal </a:t>
            </a:r>
            <a:endParaRPr lang="es-MX" sz="1000" dirty="0">
              <a:latin typeface="Montserrat" pitchFamily="2" charset="77"/>
            </a:endParaRPr>
          </a:p>
        </p:txBody>
      </p:sp>
      <p:pic>
        <p:nvPicPr>
          <p:cNvPr id="72" name="Imagen 71">
            <a:extLst>
              <a:ext uri="{FF2B5EF4-FFF2-40B4-BE49-F238E27FC236}">
                <a16:creationId xmlns:a16="http://schemas.microsoft.com/office/drawing/2014/main" id="{A5F27B05-7969-4D4A-9531-006B4F272F6F}"/>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952109" y="4636640"/>
            <a:ext cx="1027061" cy="912336"/>
          </a:xfrm>
          <a:prstGeom prst="rect">
            <a:avLst/>
          </a:prstGeom>
        </p:spPr>
      </p:pic>
      <p:sp>
        <p:nvSpPr>
          <p:cNvPr id="73" name="object 32">
            <a:extLst>
              <a:ext uri="{FF2B5EF4-FFF2-40B4-BE49-F238E27FC236}">
                <a16:creationId xmlns:a16="http://schemas.microsoft.com/office/drawing/2014/main" id="{02FBC06C-9E78-1A46-A0F2-B0CA39597C84}"/>
              </a:ext>
            </a:extLst>
          </p:cNvPr>
          <p:cNvSpPr txBox="1"/>
          <p:nvPr/>
        </p:nvSpPr>
        <p:spPr>
          <a:xfrm>
            <a:off x="6104200" y="4968659"/>
            <a:ext cx="866784" cy="288059"/>
          </a:xfrm>
          <a:prstGeom prst="rect">
            <a:avLst/>
          </a:prstGeom>
        </p:spPr>
        <p:txBody>
          <a:bodyPr vert="horz" wrap="square" lIns="0" tIns="10953" rIns="0" bIns="0" rtlCol="0">
            <a:spAutoFit/>
          </a:bodyPr>
          <a:lstStyle/>
          <a:p>
            <a:pPr marL="9525">
              <a:spcBef>
                <a:spcPts val="86"/>
              </a:spcBef>
            </a:pPr>
            <a:r>
              <a:rPr lang="es-419" b="1" spc="-30" dirty="0">
                <a:solidFill>
                  <a:schemeClr val="bg1"/>
                </a:solidFill>
                <a:latin typeface="Helvetica" pitchFamily="2" charset="0"/>
                <a:cs typeface="Montserrat-ExtraBold"/>
              </a:rPr>
              <a:t>16.36</a:t>
            </a:r>
            <a:r>
              <a:rPr b="1" spc="-30" dirty="0">
                <a:solidFill>
                  <a:schemeClr val="bg1"/>
                </a:solidFill>
                <a:latin typeface="Helvetica" pitchFamily="2" charset="0"/>
                <a:cs typeface="Montserrat-ExtraBold"/>
              </a:rPr>
              <a:t>%</a:t>
            </a:r>
            <a:endParaRPr dirty="0">
              <a:solidFill>
                <a:schemeClr val="bg1"/>
              </a:solidFill>
              <a:latin typeface="Helvetica" pitchFamily="2" charset="0"/>
              <a:cs typeface="Montserrat-ExtraBold"/>
            </a:endParaRPr>
          </a:p>
        </p:txBody>
      </p:sp>
      <p:pic>
        <p:nvPicPr>
          <p:cNvPr id="89" name="Imagen 88">
            <a:extLst>
              <a:ext uri="{FF2B5EF4-FFF2-40B4-BE49-F238E27FC236}">
                <a16:creationId xmlns:a16="http://schemas.microsoft.com/office/drawing/2014/main" id="{63D595B3-4A2C-E74A-B8A7-1EAA98F6A9F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89631" y="4627388"/>
            <a:ext cx="837211" cy="837211"/>
          </a:xfrm>
          <a:prstGeom prst="rect">
            <a:avLst/>
          </a:prstGeom>
        </p:spPr>
      </p:pic>
      <p:pic>
        <p:nvPicPr>
          <p:cNvPr id="90" name="Imagen 89">
            <a:extLst>
              <a:ext uri="{FF2B5EF4-FFF2-40B4-BE49-F238E27FC236}">
                <a16:creationId xmlns:a16="http://schemas.microsoft.com/office/drawing/2014/main" id="{0625EEDA-FA3E-DA4A-8524-E37DD52BDBA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75320" y="4627388"/>
            <a:ext cx="876644" cy="876644"/>
          </a:xfrm>
          <a:prstGeom prst="rect">
            <a:avLst/>
          </a:prstGeom>
        </p:spPr>
      </p:pic>
      <p:sp>
        <p:nvSpPr>
          <p:cNvPr id="91" name="object 32">
            <a:extLst>
              <a:ext uri="{FF2B5EF4-FFF2-40B4-BE49-F238E27FC236}">
                <a16:creationId xmlns:a16="http://schemas.microsoft.com/office/drawing/2014/main" id="{1549FC22-0345-6B44-AADA-5B2D3E83F59D}"/>
              </a:ext>
            </a:extLst>
          </p:cNvPr>
          <p:cNvSpPr txBox="1"/>
          <p:nvPr/>
        </p:nvSpPr>
        <p:spPr>
          <a:xfrm>
            <a:off x="3935215" y="4921680"/>
            <a:ext cx="840746" cy="288059"/>
          </a:xfrm>
          <a:prstGeom prst="rect">
            <a:avLst/>
          </a:prstGeom>
        </p:spPr>
        <p:txBody>
          <a:bodyPr vert="horz" wrap="square" lIns="0" tIns="10953" rIns="0" bIns="0" rtlCol="0">
            <a:spAutoFit/>
          </a:bodyPr>
          <a:lstStyle/>
          <a:p>
            <a:pPr marL="9525">
              <a:spcBef>
                <a:spcPts val="86"/>
              </a:spcBef>
            </a:pPr>
            <a:r>
              <a:rPr lang="es-419" b="1" spc="-30" dirty="0">
                <a:solidFill>
                  <a:srgbClr val="1C3014"/>
                </a:solidFill>
                <a:latin typeface="Arial Rounded MT Bold" panose="020F0704030504030204" pitchFamily="34" charset="77"/>
                <a:cs typeface="Montserrat-Medium"/>
              </a:rPr>
              <a:t>100</a:t>
            </a:r>
            <a:r>
              <a:rPr b="1" spc="-30" dirty="0">
                <a:solidFill>
                  <a:srgbClr val="1C3014"/>
                </a:solidFill>
                <a:latin typeface="Arial Rounded MT Bold" panose="020F0704030504030204" pitchFamily="34" charset="77"/>
                <a:cs typeface="Montserrat-ExtraBold"/>
              </a:rPr>
              <a:t>%</a:t>
            </a:r>
            <a:endParaRPr dirty="0">
              <a:solidFill>
                <a:srgbClr val="1C3014"/>
              </a:solidFill>
              <a:latin typeface="Arial Rounded MT Bold" panose="020F0704030504030204" pitchFamily="34" charset="77"/>
              <a:cs typeface="Montserrat-ExtraBold"/>
            </a:endParaRPr>
          </a:p>
        </p:txBody>
      </p:sp>
      <p:pic>
        <p:nvPicPr>
          <p:cNvPr id="92" name="Imagen 91">
            <a:extLst>
              <a:ext uri="{FF2B5EF4-FFF2-40B4-BE49-F238E27FC236}">
                <a16:creationId xmlns:a16="http://schemas.microsoft.com/office/drawing/2014/main" id="{EDD570FD-2C5B-4B41-94E3-40555E15210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77336" y="4658377"/>
            <a:ext cx="837211" cy="837211"/>
          </a:xfrm>
          <a:prstGeom prst="rect">
            <a:avLst/>
          </a:prstGeom>
        </p:spPr>
      </p:pic>
      <p:pic>
        <p:nvPicPr>
          <p:cNvPr id="93" name="Imagen 92">
            <a:extLst>
              <a:ext uri="{FF2B5EF4-FFF2-40B4-BE49-F238E27FC236}">
                <a16:creationId xmlns:a16="http://schemas.microsoft.com/office/drawing/2014/main" id="{FCC79963-6E8B-1045-85D5-8F2CB0C7F1BE}"/>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120" b="47526" l="8667" r="75200"/>
                    </a14:imgEffect>
                  </a14:imgLayer>
                </a14:imgProps>
              </a:ext>
            </a:extLst>
          </a:blip>
          <a:srcRect l="10141" t="10141" r="24725" b="52488"/>
          <a:stretch/>
        </p:blipFill>
        <p:spPr>
          <a:xfrm>
            <a:off x="6306230" y="104698"/>
            <a:ext cx="1108661" cy="1131403"/>
          </a:xfrm>
          <a:prstGeom prst="rect">
            <a:avLst/>
          </a:prstGeom>
        </p:spPr>
      </p:pic>
      <p:pic>
        <p:nvPicPr>
          <p:cNvPr id="94" name="Imagen 93">
            <a:extLst>
              <a:ext uri="{FF2B5EF4-FFF2-40B4-BE49-F238E27FC236}">
                <a16:creationId xmlns:a16="http://schemas.microsoft.com/office/drawing/2014/main" id="{A3302EEC-CAFC-2A46-9D91-0B1A00B0C5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8006" y="2751987"/>
            <a:ext cx="837211" cy="837211"/>
          </a:xfrm>
          <a:prstGeom prst="rect">
            <a:avLst/>
          </a:prstGeom>
        </p:spPr>
      </p:pic>
      <p:sp>
        <p:nvSpPr>
          <p:cNvPr id="95" name="Rectángulo 94">
            <a:extLst>
              <a:ext uri="{FF2B5EF4-FFF2-40B4-BE49-F238E27FC236}">
                <a16:creationId xmlns:a16="http://schemas.microsoft.com/office/drawing/2014/main" id="{E29DB17F-51A0-974C-8127-1D7BF886D550}"/>
              </a:ext>
            </a:extLst>
          </p:cNvPr>
          <p:cNvSpPr/>
          <p:nvPr/>
        </p:nvSpPr>
        <p:spPr>
          <a:xfrm>
            <a:off x="530847" y="3713431"/>
            <a:ext cx="2087431" cy="553998"/>
          </a:xfrm>
          <a:prstGeom prst="rect">
            <a:avLst/>
          </a:prstGeom>
        </p:spPr>
        <p:txBody>
          <a:bodyPr wrap="none">
            <a:spAutoFit/>
          </a:bodyPr>
          <a:lstStyle/>
          <a:p>
            <a:pPr algn="ctr"/>
            <a:r>
              <a:rPr lang="es-MX" sz="1000" dirty="0">
                <a:latin typeface="Montserrat" pitchFamily="2" charset="77"/>
              </a:rPr>
              <a:t>Medición de carretera 307</a:t>
            </a:r>
          </a:p>
          <a:p>
            <a:pPr algn="ctr"/>
            <a:r>
              <a:rPr lang="es-MX" sz="1000" dirty="0">
                <a:latin typeface="Montserrat" pitchFamily="2" charset="77"/>
              </a:rPr>
              <a:t> tramo perteneciente al trazo </a:t>
            </a:r>
          </a:p>
          <a:p>
            <a:pPr algn="ctr"/>
            <a:r>
              <a:rPr lang="es-MX" sz="1000" dirty="0">
                <a:latin typeface="Montserrat" pitchFamily="2" charset="77"/>
              </a:rPr>
              <a:t>108.8 KM  </a:t>
            </a:r>
          </a:p>
        </p:txBody>
      </p:sp>
      <p:pic>
        <p:nvPicPr>
          <p:cNvPr id="96" name="Imagen 95">
            <a:extLst>
              <a:ext uri="{FF2B5EF4-FFF2-40B4-BE49-F238E27FC236}">
                <a16:creationId xmlns:a16="http://schemas.microsoft.com/office/drawing/2014/main" id="{2137F02E-70E9-7740-8507-E091AA8FE73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58210" y="2751987"/>
            <a:ext cx="876644" cy="876644"/>
          </a:xfrm>
          <a:prstGeom prst="rect">
            <a:avLst/>
          </a:prstGeom>
        </p:spPr>
      </p:pic>
      <p:sp>
        <p:nvSpPr>
          <p:cNvPr id="97" name="object 32">
            <a:extLst>
              <a:ext uri="{FF2B5EF4-FFF2-40B4-BE49-F238E27FC236}">
                <a16:creationId xmlns:a16="http://schemas.microsoft.com/office/drawing/2014/main" id="{278F39AF-1BE6-EF4B-AE95-96F404A3844F}"/>
              </a:ext>
            </a:extLst>
          </p:cNvPr>
          <p:cNvSpPr txBox="1"/>
          <p:nvPr/>
        </p:nvSpPr>
        <p:spPr>
          <a:xfrm>
            <a:off x="1818105" y="3046279"/>
            <a:ext cx="840746" cy="288059"/>
          </a:xfrm>
          <a:prstGeom prst="rect">
            <a:avLst/>
          </a:prstGeom>
        </p:spPr>
        <p:txBody>
          <a:bodyPr vert="horz" wrap="square" lIns="0" tIns="10953" rIns="0" bIns="0" rtlCol="0">
            <a:spAutoFit/>
          </a:bodyPr>
          <a:lstStyle/>
          <a:p>
            <a:pPr marL="9525">
              <a:spcBef>
                <a:spcPts val="86"/>
              </a:spcBef>
            </a:pPr>
            <a:r>
              <a:rPr lang="es-419" b="1" spc="-30" dirty="0">
                <a:solidFill>
                  <a:srgbClr val="1C3014"/>
                </a:solidFill>
                <a:latin typeface="Arial Rounded MT Bold" panose="020F0704030504030204" pitchFamily="34" charset="77"/>
                <a:cs typeface="Montserrat-Medium"/>
              </a:rPr>
              <a:t>100</a:t>
            </a:r>
            <a:r>
              <a:rPr b="1" spc="-30" dirty="0">
                <a:solidFill>
                  <a:srgbClr val="1C3014"/>
                </a:solidFill>
                <a:latin typeface="Arial Rounded MT Bold" panose="020F0704030504030204" pitchFamily="34" charset="77"/>
                <a:cs typeface="Montserrat-ExtraBold"/>
              </a:rPr>
              <a:t>%</a:t>
            </a:r>
            <a:endParaRPr dirty="0">
              <a:solidFill>
                <a:srgbClr val="1C3014"/>
              </a:solidFill>
              <a:latin typeface="Arial Rounded MT Bold" panose="020F0704030504030204" pitchFamily="34" charset="77"/>
              <a:cs typeface="Montserrat-ExtraBold"/>
            </a:endParaRPr>
          </a:p>
        </p:txBody>
      </p:sp>
      <p:sp>
        <p:nvSpPr>
          <p:cNvPr id="98" name="object 3">
            <a:extLst>
              <a:ext uri="{FF2B5EF4-FFF2-40B4-BE49-F238E27FC236}">
                <a16:creationId xmlns:a16="http://schemas.microsoft.com/office/drawing/2014/main" id="{F42A0824-C9CC-3141-A2A8-71B88C65D42E}"/>
              </a:ext>
            </a:extLst>
          </p:cNvPr>
          <p:cNvSpPr txBox="1">
            <a:spLocks/>
          </p:cNvSpPr>
          <p:nvPr/>
        </p:nvSpPr>
        <p:spPr>
          <a:xfrm>
            <a:off x="7143645" y="6068704"/>
            <a:ext cx="3975107" cy="49693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000" b="1" spc="188" dirty="0">
                <a:solidFill>
                  <a:schemeClr val="tx1"/>
                </a:solidFill>
                <a:latin typeface="Montserrat Light" pitchFamily="2" charset="77"/>
              </a:rPr>
              <a:t>FUENTE</a:t>
            </a:r>
            <a:r>
              <a:rPr lang="es-MX" sz="1000" spc="188" dirty="0">
                <a:solidFill>
                  <a:schemeClr val="tx1"/>
                </a:solidFill>
                <a:latin typeface="Montserrat Light" pitchFamily="2" charset="77"/>
              </a:rPr>
              <a:t>: Data obtenida del </a:t>
            </a:r>
          </a:p>
          <a:p>
            <a:pPr marL="9525">
              <a:spcBef>
                <a:spcPts val="75"/>
              </a:spcBef>
            </a:pPr>
            <a:r>
              <a:rPr lang="es-MX" sz="1000" spc="188" dirty="0">
                <a:solidFill>
                  <a:schemeClr val="tx1"/>
                </a:solidFill>
                <a:latin typeface="Montserrat Light" pitchFamily="2" charset="77"/>
              </a:rPr>
              <a:t>reporte de avance 061022</a:t>
            </a:r>
          </a:p>
          <a:p>
            <a:pPr marL="9525">
              <a:spcBef>
                <a:spcPts val="75"/>
              </a:spcBef>
            </a:pPr>
            <a:r>
              <a:rPr lang="es-MX" sz="1000" spc="188" dirty="0">
                <a:solidFill>
                  <a:schemeClr val="tx1"/>
                </a:solidFill>
                <a:latin typeface="Montserrat Light" pitchFamily="2" charset="77"/>
              </a:rPr>
              <a:t>TOPOGRAFÍA  </a:t>
            </a:r>
          </a:p>
        </p:txBody>
      </p:sp>
      <p:sp>
        <p:nvSpPr>
          <p:cNvPr id="99" name="object 3">
            <a:extLst>
              <a:ext uri="{FF2B5EF4-FFF2-40B4-BE49-F238E27FC236}">
                <a16:creationId xmlns:a16="http://schemas.microsoft.com/office/drawing/2014/main" id="{AA7ABB8F-11FD-4541-A4B6-13D40B498C9F}"/>
              </a:ext>
            </a:extLst>
          </p:cNvPr>
          <p:cNvSpPr txBox="1">
            <a:spLocks/>
          </p:cNvSpPr>
          <p:nvPr/>
        </p:nvSpPr>
        <p:spPr>
          <a:xfrm>
            <a:off x="5303138" y="5787585"/>
            <a:ext cx="3975107"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Nueva data </a:t>
            </a:r>
          </a:p>
        </p:txBody>
      </p:sp>
    </p:spTree>
    <p:extLst>
      <p:ext uri="{BB962C8B-B14F-4D97-AF65-F5344CB8AC3E}">
        <p14:creationId xmlns:p14="http://schemas.microsoft.com/office/powerpoint/2010/main" val="3015864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2">
            <a:lum contrast="40000"/>
          </a:blip>
          <a:stretch>
            <a:fillRect/>
          </a:stretch>
        </p:blipFill>
        <p:spPr>
          <a:xfrm>
            <a:off x="10006853" y="0"/>
            <a:ext cx="2185147"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688343" y="5627649"/>
            <a:ext cx="2229105" cy="610940"/>
          </a:xfrm>
          <a:prstGeom prst="rect">
            <a:avLst/>
          </a:prstGeom>
        </p:spPr>
      </p:pic>
      <p:pic>
        <p:nvPicPr>
          <p:cNvPr id="15" name="Imagen 14">
            <a:extLst>
              <a:ext uri="{FF2B5EF4-FFF2-40B4-BE49-F238E27FC236}">
                <a16:creationId xmlns:a16="http://schemas.microsoft.com/office/drawing/2014/main" id="{B9E3D414-CD86-CA4F-9D79-0D0AC52797E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60575" y="597253"/>
            <a:ext cx="2368349" cy="2257277"/>
          </a:xfrm>
          <a:prstGeom prst="rect">
            <a:avLst/>
          </a:prstGeom>
        </p:spPr>
      </p:pic>
      <p:pic>
        <p:nvPicPr>
          <p:cNvPr id="16" name="Imagen 15">
            <a:extLst>
              <a:ext uri="{FF2B5EF4-FFF2-40B4-BE49-F238E27FC236}">
                <a16:creationId xmlns:a16="http://schemas.microsoft.com/office/drawing/2014/main" id="{6E1401D2-BCFB-3349-8378-3DDA410D629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60575" y="2981648"/>
            <a:ext cx="2368350" cy="2255866"/>
          </a:xfrm>
          <a:prstGeom prst="rect">
            <a:avLst/>
          </a:prstGeom>
        </p:spPr>
      </p:pic>
      <p:pic>
        <p:nvPicPr>
          <p:cNvPr id="17" name="Imagen 16">
            <a:extLst>
              <a:ext uri="{FF2B5EF4-FFF2-40B4-BE49-F238E27FC236}">
                <a16:creationId xmlns:a16="http://schemas.microsoft.com/office/drawing/2014/main" id="{988D55E5-8677-4D40-9825-F7F78D8AE92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962601" y="2981648"/>
            <a:ext cx="2368349" cy="2257277"/>
          </a:xfrm>
          <a:prstGeom prst="rect">
            <a:avLst/>
          </a:prstGeom>
        </p:spPr>
      </p:pic>
      <p:pic>
        <p:nvPicPr>
          <p:cNvPr id="19" name="Imagen 18">
            <a:extLst>
              <a:ext uri="{FF2B5EF4-FFF2-40B4-BE49-F238E27FC236}">
                <a16:creationId xmlns:a16="http://schemas.microsoft.com/office/drawing/2014/main" id="{DBB9E763-9B4B-EF4E-BE3F-44ECD6F29C0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962601" y="617147"/>
            <a:ext cx="2368350" cy="2255866"/>
          </a:xfrm>
          <a:prstGeom prst="rect">
            <a:avLst/>
          </a:prstGeom>
        </p:spPr>
      </p:pic>
      <p:pic>
        <p:nvPicPr>
          <p:cNvPr id="20" name="Imagen 19">
            <a:extLst>
              <a:ext uri="{FF2B5EF4-FFF2-40B4-BE49-F238E27FC236}">
                <a16:creationId xmlns:a16="http://schemas.microsoft.com/office/drawing/2014/main" id="{BAFC57DF-606A-664D-B2BB-CF0EFCCC8E4B}"/>
              </a:ext>
            </a:extLst>
          </p:cNvPr>
          <p:cNvPicPr>
            <a:picLocks noChangeAspect="1"/>
          </p:cNvPicPr>
          <p:nvPr/>
        </p:nvPicPr>
        <p:blipFill>
          <a:blip r:embed="rId8">
            <a:lum bright="70000" contrast="-70000"/>
          </a:blip>
          <a:stretch>
            <a:fillRect/>
          </a:stretch>
        </p:blipFill>
        <p:spPr>
          <a:xfrm>
            <a:off x="10557946" y="870256"/>
            <a:ext cx="1407348" cy="5277556"/>
          </a:xfrm>
          <a:prstGeom prst="rect">
            <a:avLst/>
          </a:prstGeom>
        </p:spPr>
      </p:pic>
      <p:sp>
        <p:nvSpPr>
          <p:cNvPr id="21" name="Rectángulo 20">
            <a:extLst>
              <a:ext uri="{FF2B5EF4-FFF2-40B4-BE49-F238E27FC236}">
                <a16:creationId xmlns:a16="http://schemas.microsoft.com/office/drawing/2014/main" id="{D050013F-19AF-C447-8A23-18AE92427315}"/>
              </a:ext>
            </a:extLst>
          </p:cNvPr>
          <p:cNvSpPr/>
          <p:nvPr/>
        </p:nvSpPr>
        <p:spPr>
          <a:xfrm>
            <a:off x="117426" y="4656275"/>
            <a:ext cx="1276311" cy="584775"/>
          </a:xfrm>
          <a:prstGeom prst="rect">
            <a:avLst/>
          </a:prstGeom>
          <a:noFill/>
        </p:spPr>
        <p:txBody>
          <a:bodyPr wrap="none" lIns="91440" tIns="45720" rIns="91440" bIns="45720">
            <a:spAutoFit/>
          </a:bodyPr>
          <a:lstStyle/>
          <a:p>
            <a:r>
              <a:rPr lang="es-ES" sz="800" cap="none" spc="0" dirty="0">
                <a:ln w="0"/>
                <a:solidFill>
                  <a:srgbClr val="1C3014"/>
                </a:solidFill>
                <a:effectLst>
                  <a:outerShdw blurRad="38100" dist="19050" dir="2700000" algn="tl" rotWithShape="0">
                    <a:schemeClr val="dk1">
                      <a:alpha val="40000"/>
                    </a:schemeClr>
                  </a:outerShdw>
                </a:effectLst>
                <a:latin typeface="Montserrat Light" pitchFamily="2" charset="77"/>
              </a:rPr>
              <a:t>IMAGENES </a:t>
            </a:r>
          </a:p>
          <a:p>
            <a:r>
              <a:rPr lang="es-ES" sz="800" cap="none" spc="0" dirty="0">
                <a:ln w="0"/>
                <a:solidFill>
                  <a:srgbClr val="1C3014"/>
                </a:solidFill>
                <a:effectLst>
                  <a:outerShdw blurRad="38100" dist="19050" dir="2700000" algn="tl" rotWithShape="0">
                    <a:schemeClr val="dk1">
                      <a:alpha val="40000"/>
                    </a:schemeClr>
                  </a:outerShdw>
                </a:effectLst>
                <a:latin typeface="Montserrat Light" pitchFamily="2" charset="77"/>
              </a:rPr>
              <a:t>CORRESPONDIETES</a:t>
            </a:r>
          </a:p>
          <a:p>
            <a:r>
              <a:rPr lang="es-ES" sz="800" cap="none" spc="0" dirty="0">
                <a:ln w="0"/>
                <a:solidFill>
                  <a:srgbClr val="1C3014"/>
                </a:solidFill>
                <a:effectLst>
                  <a:outerShdw blurRad="38100" dist="19050" dir="2700000" algn="tl" rotWithShape="0">
                    <a:schemeClr val="dk1">
                      <a:alpha val="40000"/>
                    </a:schemeClr>
                  </a:outerShdw>
                </a:effectLst>
                <a:latin typeface="Montserrat Light" pitchFamily="2" charset="77"/>
              </a:rPr>
              <a:t>A</a:t>
            </a:r>
            <a:r>
              <a:rPr lang="es-ES" sz="800" dirty="0">
                <a:ln w="0"/>
                <a:solidFill>
                  <a:srgbClr val="1C3014"/>
                </a:solidFill>
                <a:effectLst>
                  <a:outerShdw blurRad="38100" dist="19050" dir="2700000" algn="tl" rotWithShape="0">
                    <a:schemeClr val="dk1">
                      <a:alpha val="40000"/>
                    </a:schemeClr>
                  </a:outerShdw>
                </a:effectLst>
                <a:latin typeface="Montserrat Light" pitchFamily="2" charset="77"/>
              </a:rPr>
              <a:t>L LEVANTAMIENTO </a:t>
            </a:r>
          </a:p>
          <a:p>
            <a:r>
              <a:rPr lang="es-ES" sz="800" dirty="0">
                <a:ln w="0"/>
                <a:solidFill>
                  <a:srgbClr val="1C3014"/>
                </a:solidFill>
                <a:effectLst>
                  <a:outerShdw blurRad="38100" dist="19050" dir="2700000" algn="tl" rotWithShape="0">
                    <a:schemeClr val="dk1">
                      <a:alpha val="40000"/>
                    </a:schemeClr>
                  </a:outerShdw>
                </a:effectLst>
                <a:latin typeface="Montserrat Light" pitchFamily="2" charset="77"/>
              </a:rPr>
              <a:t>TOPOGRÁFICO  </a:t>
            </a:r>
            <a:r>
              <a:rPr lang="es-ES" sz="800" cap="none" spc="0" dirty="0">
                <a:ln w="0"/>
                <a:solidFill>
                  <a:srgbClr val="1C3014"/>
                </a:solidFill>
                <a:effectLst>
                  <a:outerShdw blurRad="38100" dist="19050" dir="2700000" algn="tl" rotWithShape="0">
                    <a:schemeClr val="dk1">
                      <a:alpha val="40000"/>
                    </a:schemeClr>
                  </a:outerShdw>
                </a:effectLst>
                <a:latin typeface="Montserrat Light" pitchFamily="2" charset="77"/>
              </a:rPr>
              <a:t> </a:t>
            </a:r>
          </a:p>
        </p:txBody>
      </p:sp>
      <p:pic>
        <p:nvPicPr>
          <p:cNvPr id="3" name="Imagen 2">
            <a:extLst>
              <a:ext uri="{FF2B5EF4-FFF2-40B4-BE49-F238E27FC236}">
                <a16:creationId xmlns:a16="http://schemas.microsoft.com/office/drawing/2014/main" id="{CF484556-82E4-E14E-81E4-B8CF6AB9368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120" b="47526" l="8667" r="75200"/>
                    </a14:imgEffect>
                  </a14:imgLayer>
                </a14:imgProps>
              </a:ext>
            </a:extLst>
          </a:blip>
          <a:srcRect l="10141" t="10141" r="24725" b="52488"/>
          <a:stretch/>
        </p:blipFill>
        <p:spPr>
          <a:xfrm>
            <a:off x="3142255" y="5454785"/>
            <a:ext cx="1172167" cy="1196212"/>
          </a:xfrm>
          <a:prstGeom prst="rect">
            <a:avLst/>
          </a:prstGeom>
        </p:spPr>
      </p:pic>
      <p:pic>
        <p:nvPicPr>
          <p:cNvPr id="24" name="Imagen 23">
            <a:extLst>
              <a:ext uri="{FF2B5EF4-FFF2-40B4-BE49-F238E27FC236}">
                <a16:creationId xmlns:a16="http://schemas.microsoft.com/office/drawing/2014/main" id="{CBBA9B90-7A73-174D-B480-B68CCCAEDAAF}"/>
              </a:ext>
            </a:extLst>
          </p:cNvPr>
          <p:cNvPicPr>
            <a:picLocks noChangeAspect="1"/>
          </p:cNvPicPr>
          <p:nvPr/>
        </p:nvPicPr>
        <p:blipFill rotWithShape="1">
          <a:blip r:embed="rId11"/>
          <a:srcRect l="21423" t="8963" r="13953" b="8963"/>
          <a:stretch/>
        </p:blipFill>
        <p:spPr>
          <a:xfrm>
            <a:off x="6453131" y="597253"/>
            <a:ext cx="2368349" cy="2255866"/>
          </a:xfrm>
          <a:prstGeom prst="rect">
            <a:avLst/>
          </a:prstGeom>
        </p:spPr>
      </p:pic>
      <p:sp>
        <p:nvSpPr>
          <p:cNvPr id="25" name="Rectángulo 24">
            <a:extLst>
              <a:ext uri="{FF2B5EF4-FFF2-40B4-BE49-F238E27FC236}">
                <a16:creationId xmlns:a16="http://schemas.microsoft.com/office/drawing/2014/main" id="{D0DA3321-B97B-0843-A043-CEE74DD8EB15}"/>
              </a:ext>
            </a:extLst>
          </p:cNvPr>
          <p:cNvSpPr/>
          <p:nvPr/>
        </p:nvSpPr>
        <p:spPr>
          <a:xfrm>
            <a:off x="210183" y="2241746"/>
            <a:ext cx="1276311" cy="584775"/>
          </a:xfrm>
          <a:prstGeom prst="rect">
            <a:avLst/>
          </a:prstGeom>
          <a:noFill/>
        </p:spPr>
        <p:txBody>
          <a:bodyPr wrap="none" lIns="91440" tIns="45720" rIns="91440" bIns="45720">
            <a:spAutoFit/>
          </a:bodyPr>
          <a:lstStyle/>
          <a:p>
            <a:r>
              <a:rPr lang="es-ES" sz="800" cap="none" spc="0" dirty="0">
                <a:ln w="0"/>
                <a:solidFill>
                  <a:srgbClr val="1C3014"/>
                </a:solidFill>
                <a:effectLst>
                  <a:outerShdw blurRad="38100" dist="19050" dir="2700000" algn="tl" rotWithShape="0">
                    <a:schemeClr val="dk1">
                      <a:alpha val="40000"/>
                    </a:schemeClr>
                  </a:outerShdw>
                </a:effectLst>
                <a:latin typeface="Montserrat Light" pitchFamily="2" charset="77"/>
              </a:rPr>
              <a:t>IMAGENES </a:t>
            </a:r>
          </a:p>
          <a:p>
            <a:r>
              <a:rPr lang="es-ES" sz="800" cap="none" spc="0" dirty="0">
                <a:ln w="0"/>
                <a:solidFill>
                  <a:srgbClr val="1C3014"/>
                </a:solidFill>
                <a:effectLst>
                  <a:outerShdw blurRad="38100" dist="19050" dir="2700000" algn="tl" rotWithShape="0">
                    <a:schemeClr val="dk1">
                      <a:alpha val="40000"/>
                    </a:schemeClr>
                  </a:outerShdw>
                </a:effectLst>
                <a:latin typeface="Montserrat Light" pitchFamily="2" charset="77"/>
              </a:rPr>
              <a:t>CORRESPONDIETES</a:t>
            </a:r>
          </a:p>
          <a:p>
            <a:r>
              <a:rPr lang="es-ES" sz="800" cap="none" spc="0" dirty="0">
                <a:ln w="0"/>
                <a:solidFill>
                  <a:srgbClr val="1C3014"/>
                </a:solidFill>
                <a:effectLst>
                  <a:outerShdw blurRad="38100" dist="19050" dir="2700000" algn="tl" rotWithShape="0">
                    <a:schemeClr val="dk1">
                      <a:alpha val="40000"/>
                    </a:schemeClr>
                  </a:outerShdw>
                </a:effectLst>
                <a:latin typeface="Montserrat Light" pitchFamily="2" charset="77"/>
              </a:rPr>
              <a:t>A</a:t>
            </a:r>
            <a:r>
              <a:rPr lang="es-ES" sz="800" dirty="0">
                <a:ln w="0"/>
                <a:solidFill>
                  <a:srgbClr val="1C3014"/>
                </a:solidFill>
                <a:effectLst>
                  <a:outerShdw blurRad="38100" dist="19050" dir="2700000" algn="tl" rotWithShape="0">
                    <a:schemeClr val="dk1">
                      <a:alpha val="40000"/>
                    </a:schemeClr>
                  </a:outerShdw>
                </a:effectLst>
                <a:latin typeface="Montserrat Light" pitchFamily="2" charset="77"/>
              </a:rPr>
              <a:t>L LEVANTAMIENTO </a:t>
            </a:r>
          </a:p>
          <a:p>
            <a:r>
              <a:rPr lang="es-ES" sz="800" dirty="0">
                <a:ln w="0"/>
                <a:solidFill>
                  <a:srgbClr val="1C3014"/>
                </a:solidFill>
                <a:effectLst>
                  <a:outerShdw blurRad="38100" dist="19050" dir="2700000" algn="tl" rotWithShape="0">
                    <a:schemeClr val="dk1">
                      <a:alpha val="40000"/>
                    </a:schemeClr>
                  </a:outerShdw>
                </a:effectLst>
                <a:latin typeface="Montserrat Light" pitchFamily="2" charset="77"/>
              </a:rPr>
              <a:t>TOPOGRÁFICO  </a:t>
            </a:r>
            <a:r>
              <a:rPr lang="es-ES" sz="800" cap="none" spc="0" dirty="0">
                <a:ln w="0"/>
                <a:solidFill>
                  <a:srgbClr val="1C3014"/>
                </a:solidFill>
                <a:effectLst>
                  <a:outerShdw blurRad="38100" dist="19050" dir="2700000" algn="tl" rotWithShape="0">
                    <a:schemeClr val="dk1">
                      <a:alpha val="40000"/>
                    </a:schemeClr>
                  </a:outerShdw>
                </a:effectLst>
                <a:latin typeface="Montserrat Light" pitchFamily="2" charset="77"/>
              </a:rPr>
              <a:t> </a:t>
            </a:r>
          </a:p>
        </p:txBody>
      </p:sp>
      <p:pic>
        <p:nvPicPr>
          <p:cNvPr id="26" name="Imagen 25">
            <a:extLst>
              <a:ext uri="{FF2B5EF4-FFF2-40B4-BE49-F238E27FC236}">
                <a16:creationId xmlns:a16="http://schemas.microsoft.com/office/drawing/2014/main" id="{05E8CA27-99CB-5F49-82AC-E9FF6E0FFD5C}"/>
              </a:ext>
            </a:extLst>
          </p:cNvPr>
          <p:cNvPicPr>
            <a:picLocks noChangeAspect="1"/>
          </p:cNvPicPr>
          <p:nvPr/>
        </p:nvPicPr>
        <p:blipFill rotWithShape="1">
          <a:blip r:embed="rId12"/>
          <a:srcRect l="13194" r="8065"/>
          <a:stretch/>
        </p:blipFill>
        <p:spPr>
          <a:xfrm>
            <a:off x="6453131" y="2981649"/>
            <a:ext cx="2368349" cy="2255865"/>
          </a:xfrm>
          <a:prstGeom prst="rect">
            <a:avLst/>
          </a:prstGeom>
        </p:spPr>
      </p:pic>
    </p:spTree>
    <p:extLst>
      <p:ext uri="{BB962C8B-B14F-4D97-AF65-F5344CB8AC3E}">
        <p14:creationId xmlns:p14="http://schemas.microsoft.com/office/powerpoint/2010/main" val="41038213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375BF881-5E02-D349-9EAA-E8518F5F5066}"/>
              </a:ext>
            </a:extLst>
          </p:cNvPr>
          <p:cNvPicPr>
            <a:picLocks noChangeAspect="1"/>
          </p:cNvPicPr>
          <p:nvPr/>
        </p:nvPicPr>
        <p:blipFill>
          <a:blip r:embed="rId2"/>
          <a:stretch>
            <a:fillRect/>
          </a:stretch>
        </p:blipFill>
        <p:spPr>
          <a:xfrm>
            <a:off x="-1" y="0"/>
            <a:ext cx="10776857" cy="6858000"/>
          </a:xfrm>
          <a:prstGeom prst="rect">
            <a:avLst/>
          </a:prstGeom>
        </p:spPr>
      </p:pic>
      <p:pic>
        <p:nvPicPr>
          <p:cNvPr id="3" name="Imagen 2">
            <a:extLst>
              <a:ext uri="{FF2B5EF4-FFF2-40B4-BE49-F238E27FC236}">
                <a16:creationId xmlns:a16="http://schemas.microsoft.com/office/drawing/2014/main" id="{3E427F38-98E9-4445-885B-9E408D359584}"/>
              </a:ext>
            </a:extLst>
          </p:cNvPr>
          <p:cNvPicPr>
            <a:picLocks noChangeAspect="1"/>
          </p:cNvPicPr>
          <p:nvPr/>
        </p:nvPicPr>
        <p:blipFill>
          <a:blip r:embed="rId3">
            <a:lum contrast="40000"/>
          </a:blip>
          <a:stretch>
            <a:fillRect/>
          </a:stretch>
        </p:blipFill>
        <p:spPr>
          <a:xfrm>
            <a:off x="10006853" y="0"/>
            <a:ext cx="2185147" cy="6858000"/>
          </a:xfrm>
          <a:prstGeom prst="rect">
            <a:avLst/>
          </a:prstGeom>
        </p:spPr>
      </p:pic>
      <p:sp>
        <p:nvSpPr>
          <p:cNvPr id="6" name="Rectángulo 5">
            <a:extLst>
              <a:ext uri="{FF2B5EF4-FFF2-40B4-BE49-F238E27FC236}">
                <a16:creationId xmlns:a16="http://schemas.microsoft.com/office/drawing/2014/main" id="{F1D606A6-8AFC-0D47-8328-5DE597628421}"/>
              </a:ext>
            </a:extLst>
          </p:cNvPr>
          <p:cNvSpPr/>
          <p:nvPr/>
        </p:nvSpPr>
        <p:spPr>
          <a:xfrm>
            <a:off x="6503045" y="3989134"/>
            <a:ext cx="3466013" cy="1754326"/>
          </a:xfrm>
          <a:prstGeom prst="rect">
            <a:avLst/>
          </a:prstGeom>
          <a:noFill/>
        </p:spPr>
        <p:txBody>
          <a:bodyPr wrap="none" lIns="91440" tIns="45720" rIns="91440" bIns="45720">
            <a:spAutoFit/>
          </a:bodyPr>
          <a:lstStyle/>
          <a:p>
            <a:r>
              <a:rPr lang="es-ES" sz="360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rPr>
              <a:t>GEOLÓGICO</a:t>
            </a:r>
          </a:p>
          <a:p>
            <a:r>
              <a:rPr lang="es-ES" sz="360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rPr>
              <a:t>GEOFÍSICO</a:t>
            </a:r>
          </a:p>
          <a:p>
            <a:r>
              <a:rPr lang="es-ES" sz="360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rPr>
              <a:t>GEOTÉCNICO .</a:t>
            </a:r>
            <a:r>
              <a:rPr lang="es-ES" sz="3600" cap="none" spc="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rPr>
              <a:t> </a:t>
            </a:r>
          </a:p>
        </p:txBody>
      </p:sp>
      <p:sp>
        <p:nvSpPr>
          <p:cNvPr id="7" name="Rectángulo 6">
            <a:extLst>
              <a:ext uri="{FF2B5EF4-FFF2-40B4-BE49-F238E27FC236}">
                <a16:creationId xmlns:a16="http://schemas.microsoft.com/office/drawing/2014/main" id="{5D1C5237-7017-B548-A154-E95EFA0A5660}"/>
              </a:ext>
            </a:extLst>
          </p:cNvPr>
          <p:cNvSpPr/>
          <p:nvPr/>
        </p:nvSpPr>
        <p:spPr>
          <a:xfrm>
            <a:off x="7472598" y="2419474"/>
            <a:ext cx="915635" cy="1569660"/>
          </a:xfrm>
          <a:prstGeom prst="rect">
            <a:avLst/>
          </a:prstGeom>
          <a:noFill/>
        </p:spPr>
        <p:txBody>
          <a:bodyPr wrap="square" lIns="91440" tIns="45720" rIns="91440" bIns="45720">
            <a:spAutoFit/>
          </a:bodyPr>
          <a:lstStyle/>
          <a:p>
            <a:pPr algn="ctr"/>
            <a:r>
              <a:rPr lang="es-ES" sz="9600" b="1" dirty="0">
                <a:ln w="0"/>
                <a:solidFill>
                  <a:srgbClr val="C2964D"/>
                </a:solidFill>
                <a:effectLst>
                  <a:outerShdw blurRad="38100" dist="19050" dir="2700000" algn="tl" rotWithShape="0">
                    <a:schemeClr val="dk1">
                      <a:alpha val="40000"/>
                    </a:schemeClr>
                  </a:outerShdw>
                </a:effectLst>
                <a:latin typeface="Helvetica" pitchFamily="2" charset="0"/>
              </a:rPr>
              <a:t>4</a:t>
            </a:r>
            <a:endParaRPr lang="es-ES" sz="9600" b="1" cap="none" spc="0" dirty="0">
              <a:ln w="0"/>
              <a:solidFill>
                <a:srgbClr val="C2964D"/>
              </a:solidFill>
              <a:effectLst>
                <a:outerShdw blurRad="38100" dist="19050" dir="2700000" algn="tl" rotWithShape="0">
                  <a:schemeClr val="dk1">
                    <a:alpha val="40000"/>
                  </a:schemeClr>
                </a:outerShdw>
              </a:effectLst>
              <a:latin typeface="Helvetica" pitchFamily="2" charset="0"/>
            </a:endParaRPr>
          </a:p>
        </p:txBody>
      </p:sp>
      <p:sp>
        <p:nvSpPr>
          <p:cNvPr id="10" name="Rectángulo 9">
            <a:extLst>
              <a:ext uri="{FF2B5EF4-FFF2-40B4-BE49-F238E27FC236}">
                <a16:creationId xmlns:a16="http://schemas.microsoft.com/office/drawing/2014/main" id="{CB780571-E6FD-9A46-8120-940011FF3819}"/>
              </a:ext>
            </a:extLst>
          </p:cNvPr>
          <p:cNvSpPr/>
          <p:nvPr/>
        </p:nvSpPr>
        <p:spPr>
          <a:xfrm>
            <a:off x="7472598" y="5774506"/>
            <a:ext cx="1797287" cy="584775"/>
          </a:xfrm>
          <a:prstGeom prst="rect">
            <a:avLst/>
          </a:prstGeom>
          <a:noFill/>
        </p:spPr>
        <p:txBody>
          <a:bodyPr wrap="none" lIns="91440" tIns="45720" rIns="91440" bIns="45720">
            <a:spAutoFit/>
          </a:bodyPr>
          <a:lstStyle/>
          <a:p>
            <a:pPr algn="ctr"/>
            <a:r>
              <a:rPr lang="es-ES" sz="3200" b="1" cap="none" spc="0" dirty="0">
                <a:ln w="0"/>
                <a:solidFill>
                  <a:srgbClr val="C2964D"/>
                </a:solidFill>
                <a:effectLst>
                  <a:outerShdw blurRad="38100" dist="19050" dir="2700000" algn="tl" rotWithShape="0">
                    <a:schemeClr val="dk1">
                      <a:alpha val="40000"/>
                    </a:schemeClr>
                  </a:outerShdw>
                </a:effectLst>
                <a:latin typeface="Euclid Flex" panose="020B0500030000000000" pitchFamily="34" charset="77"/>
              </a:rPr>
              <a:t>Tramo 6</a:t>
            </a:r>
          </a:p>
        </p:txBody>
      </p:sp>
      <p:pic>
        <p:nvPicPr>
          <p:cNvPr id="16" name="Imagen 15">
            <a:extLst>
              <a:ext uri="{FF2B5EF4-FFF2-40B4-BE49-F238E27FC236}">
                <a16:creationId xmlns:a16="http://schemas.microsoft.com/office/drawing/2014/main" id="{B1D8E7AE-63C9-B74B-9E4A-555F0AB69F3D}"/>
              </a:ext>
            </a:extLst>
          </p:cNvPr>
          <p:cNvPicPr/>
          <p:nvPr/>
        </p:nvPicPr>
        <p:blipFill>
          <a:blip r:embed="rId4" cstate="email">
            <a:extLst>
              <a:ext uri="{BEBA8EAE-BF5A-486C-A8C5-ECC9F3942E4B}">
                <a14:imgProps xmlns:a14="http://schemas.microsoft.com/office/drawing/2010/main">
                  <a14:imgLayer r:embed="rId5">
                    <a14:imgEffect>
                      <a14:backgroundRemoval t="4303" b="97769" l="341" r="99583"/>
                    </a14:imgEffect>
                  </a14:imgLayer>
                </a14:imgProps>
              </a:ext>
              <a:ext uri="{28A0092B-C50C-407E-A947-70E740481C1C}">
                <a14:useLocalDpi xmlns:a14="http://schemas.microsoft.com/office/drawing/2010/main"/>
              </a:ext>
            </a:extLst>
          </a:blip>
          <a:stretch>
            <a:fillRect/>
          </a:stretch>
        </p:blipFill>
        <p:spPr>
          <a:xfrm>
            <a:off x="1679410" y="2797320"/>
            <a:ext cx="3375550" cy="1604177"/>
          </a:xfrm>
          <a:prstGeom prst="rect">
            <a:avLst/>
          </a:prstGeom>
        </p:spPr>
      </p:pic>
      <p:sp>
        <p:nvSpPr>
          <p:cNvPr id="17" name="Rectángulo 16">
            <a:extLst>
              <a:ext uri="{FF2B5EF4-FFF2-40B4-BE49-F238E27FC236}">
                <a16:creationId xmlns:a16="http://schemas.microsoft.com/office/drawing/2014/main" id="{DA704262-A312-6046-9C28-033D0E84450B}"/>
              </a:ext>
            </a:extLst>
          </p:cNvPr>
          <p:cNvSpPr/>
          <p:nvPr/>
        </p:nvSpPr>
        <p:spPr>
          <a:xfrm>
            <a:off x="1244459" y="4481577"/>
            <a:ext cx="2361544" cy="707886"/>
          </a:xfrm>
          <a:prstGeom prst="rect">
            <a:avLst/>
          </a:prstGeom>
          <a:noFill/>
        </p:spPr>
        <p:txBody>
          <a:bodyPr wrap="none" lIns="91440" tIns="45720" rIns="91440" bIns="45720">
            <a:spAutoFit/>
          </a:bodyPr>
          <a:lstStyle/>
          <a:p>
            <a:pPr algn="ctr"/>
            <a:r>
              <a:rPr lang="es-ES" sz="1200" cap="none" spc="0" dirty="0">
                <a:ln w="0"/>
                <a:solidFill>
                  <a:schemeClr val="accent4">
                    <a:lumMod val="50000"/>
                  </a:schemeClr>
                </a:solidFill>
                <a:effectLst>
                  <a:outerShdw blurRad="38100" dist="19050" dir="2700000" algn="tl" rotWithShape="0">
                    <a:schemeClr val="dk1">
                      <a:alpha val="40000"/>
                    </a:schemeClr>
                  </a:outerShdw>
                </a:effectLst>
                <a:latin typeface="Arial Rounded MT Bold" panose="020F0704030504030204" pitchFamily="34" charset="77"/>
              </a:rPr>
              <a:t>2022</a:t>
            </a:r>
          </a:p>
          <a:p>
            <a:pPr algn="ctr"/>
            <a:r>
              <a:rPr lang="es-ES" sz="80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AÑO DE</a:t>
            </a:r>
          </a:p>
          <a:p>
            <a:pPr algn="ctr"/>
            <a:r>
              <a:rPr lang="es-ES" sz="1200" cap="none" spc="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RICARDO FLORES MAGÓN </a:t>
            </a:r>
          </a:p>
          <a:p>
            <a:pPr algn="ctr"/>
            <a:r>
              <a:rPr lang="es-ES" sz="80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PRECURSOR DE LA REVOLUCIÓN MEXICANA </a:t>
            </a:r>
            <a:endParaRPr lang="es-ES" sz="800" cap="none" spc="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endParaRPr>
          </a:p>
        </p:txBody>
      </p:sp>
      <p:pic>
        <p:nvPicPr>
          <p:cNvPr id="12" name="Imagen 11">
            <a:extLst>
              <a:ext uri="{FF2B5EF4-FFF2-40B4-BE49-F238E27FC236}">
                <a16:creationId xmlns:a16="http://schemas.microsoft.com/office/drawing/2014/main" id="{034A2CCA-9717-EE4A-928E-6CD0F744327A}"/>
              </a:ext>
            </a:extLst>
          </p:cNvPr>
          <p:cNvPicPr>
            <a:picLocks noChangeAspect="1"/>
          </p:cNvPicPr>
          <p:nvPr/>
        </p:nvPicPr>
        <p:blipFill>
          <a:blip r:embed="rId6">
            <a:lum bright="-40000" contrast="-40000"/>
            <a:extLst>
              <a:ext uri="{28A0092B-C50C-407E-A947-70E740481C1C}">
                <a14:useLocalDpi xmlns:a14="http://schemas.microsoft.com/office/drawing/2010/main"/>
              </a:ext>
            </a:extLst>
          </a:blip>
          <a:stretch>
            <a:fillRect/>
          </a:stretch>
        </p:blipFill>
        <p:spPr>
          <a:xfrm>
            <a:off x="358486" y="5842342"/>
            <a:ext cx="2229105" cy="610940"/>
          </a:xfrm>
          <a:prstGeom prst="rect">
            <a:avLst/>
          </a:prstGeom>
        </p:spPr>
      </p:pic>
      <p:cxnSp>
        <p:nvCxnSpPr>
          <p:cNvPr id="21" name="Conector recto 20">
            <a:extLst>
              <a:ext uri="{FF2B5EF4-FFF2-40B4-BE49-F238E27FC236}">
                <a16:creationId xmlns:a16="http://schemas.microsoft.com/office/drawing/2014/main" id="{B6CCBF06-6DD7-7741-A0F7-1320221EBC1B}"/>
              </a:ext>
            </a:extLst>
          </p:cNvPr>
          <p:cNvCxnSpPr>
            <a:cxnSpLocks/>
          </p:cNvCxnSpPr>
          <p:nvPr/>
        </p:nvCxnSpPr>
        <p:spPr>
          <a:xfrm>
            <a:off x="6245370" y="6438704"/>
            <a:ext cx="1129279" cy="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
        <p:nvSpPr>
          <p:cNvPr id="22" name="Elipse 21">
            <a:extLst>
              <a:ext uri="{FF2B5EF4-FFF2-40B4-BE49-F238E27FC236}">
                <a16:creationId xmlns:a16="http://schemas.microsoft.com/office/drawing/2014/main" id="{AA9BB3A9-0F76-8E4D-96D8-71335111A004}"/>
              </a:ext>
            </a:extLst>
          </p:cNvPr>
          <p:cNvSpPr/>
          <p:nvPr/>
        </p:nvSpPr>
        <p:spPr>
          <a:xfrm>
            <a:off x="6665795" y="5917956"/>
            <a:ext cx="288428" cy="29787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pic>
        <p:nvPicPr>
          <p:cNvPr id="18" name="Imagen 17">
            <a:extLst>
              <a:ext uri="{FF2B5EF4-FFF2-40B4-BE49-F238E27FC236}">
                <a16:creationId xmlns:a16="http://schemas.microsoft.com/office/drawing/2014/main" id="{205E9DA4-54C7-2F4F-AB3F-6A3D3B183FC6}"/>
              </a:ext>
            </a:extLst>
          </p:cNvPr>
          <p:cNvPicPr>
            <a:picLocks noChangeAspect="1"/>
          </p:cNvPicPr>
          <p:nvPr/>
        </p:nvPicPr>
        <p:blipFill>
          <a:blip r:embed="rId7">
            <a:lum bright="70000" contrast="-70000"/>
          </a:blip>
          <a:stretch>
            <a:fillRect/>
          </a:stretch>
        </p:blipFill>
        <p:spPr>
          <a:xfrm>
            <a:off x="10557946" y="870256"/>
            <a:ext cx="1407348" cy="5277556"/>
          </a:xfrm>
          <a:prstGeom prst="rect">
            <a:avLst/>
          </a:prstGeom>
        </p:spPr>
      </p:pic>
      <p:pic>
        <p:nvPicPr>
          <p:cNvPr id="14" name="Imagen 13">
            <a:extLst>
              <a:ext uri="{FF2B5EF4-FFF2-40B4-BE49-F238E27FC236}">
                <a16:creationId xmlns:a16="http://schemas.microsoft.com/office/drawing/2014/main" id="{DF014CC2-F270-4844-8756-ABE0903F7CA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120" b="47526" l="8667" r="75200"/>
                    </a14:imgEffect>
                  </a14:imgLayer>
                </a14:imgProps>
              </a:ext>
            </a:extLst>
          </a:blip>
          <a:srcRect l="10141" t="10141" r="24725" b="52488"/>
          <a:stretch/>
        </p:blipFill>
        <p:spPr>
          <a:xfrm>
            <a:off x="2742905" y="5501329"/>
            <a:ext cx="1172167" cy="1196212"/>
          </a:xfrm>
          <a:prstGeom prst="rect">
            <a:avLst/>
          </a:prstGeom>
        </p:spPr>
      </p:pic>
    </p:spTree>
    <p:extLst>
      <p:ext uri="{BB962C8B-B14F-4D97-AF65-F5344CB8AC3E}">
        <p14:creationId xmlns:p14="http://schemas.microsoft.com/office/powerpoint/2010/main" val="87132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D017045-8B57-B446-A183-FFD9D2A6CE74}"/>
              </a:ext>
            </a:extLst>
          </p:cNvPr>
          <p:cNvPicPr>
            <a:picLocks noChangeAspect="1"/>
          </p:cNvPicPr>
          <p:nvPr/>
        </p:nvPicPr>
        <p:blipFill>
          <a:blip r:embed="rId2"/>
          <a:stretch>
            <a:fillRect/>
          </a:stretch>
        </p:blipFill>
        <p:spPr>
          <a:xfrm>
            <a:off x="5163520" y="1837902"/>
            <a:ext cx="945128" cy="945128"/>
          </a:xfrm>
          <a:prstGeom prst="rect">
            <a:avLst/>
          </a:prstGeom>
        </p:spPr>
      </p:pic>
      <p:pic>
        <p:nvPicPr>
          <p:cNvPr id="2" name="Imagen 1">
            <a:extLst>
              <a:ext uri="{FF2B5EF4-FFF2-40B4-BE49-F238E27FC236}">
                <a16:creationId xmlns:a16="http://schemas.microsoft.com/office/drawing/2014/main" id="{669EDFF1-01D0-594E-80FA-3DB77AFDF338}"/>
              </a:ext>
            </a:extLst>
          </p:cNvPr>
          <p:cNvPicPr>
            <a:picLocks noChangeAspect="1"/>
          </p:cNvPicPr>
          <p:nvPr/>
        </p:nvPicPr>
        <p:blipFill>
          <a:blip r:embed="rId3"/>
          <a:stretch>
            <a:fillRect/>
          </a:stretch>
        </p:blipFill>
        <p:spPr>
          <a:xfrm>
            <a:off x="2415566" y="1866550"/>
            <a:ext cx="966071" cy="966071"/>
          </a:xfrm>
          <a:prstGeom prst="rect">
            <a:avLst/>
          </a:prstGeom>
        </p:spPr>
      </p:pic>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4">
            <a:lum contrast="40000"/>
          </a:blip>
          <a:stretch>
            <a:fillRect/>
          </a:stretch>
        </p:blipFill>
        <p:spPr>
          <a:xfrm>
            <a:off x="10006853" y="0"/>
            <a:ext cx="2185147"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5">
            <a:lum bright="-40000" contrast="-40000"/>
            <a:extLst>
              <a:ext uri="{28A0092B-C50C-407E-A947-70E740481C1C}">
                <a14:useLocalDpi xmlns:a14="http://schemas.microsoft.com/office/drawing/2010/main"/>
              </a:ext>
            </a:extLst>
          </a:blip>
          <a:stretch>
            <a:fillRect/>
          </a:stretch>
        </p:blipFill>
        <p:spPr>
          <a:xfrm>
            <a:off x="416985" y="5734269"/>
            <a:ext cx="2229105" cy="610940"/>
          </a:xfrm>
          <a:prstGeom prst="rect">
            <a:avLst/>
          </a:prstGeom>
        </p:spPr>
      </p:pic>
      <p:sp>
        <p:nvSpPr>
          <p:cNvPr id="8" name="Rectángulo 7">
            <a:extLst>
              <a:ext uri="{FF2B5EF4-FFF2-40B4-BE49-F238E27FC236}">
                <a16:creationId xmlns:a16="http://schemas.microsoft.com/office/drawing/2014/main" id="{133A0CD0-70BF-794E-A0DE-9FF7A77E12B9}"/>
              </a:ext>
            </a:extLst>
          </p:cNvPr>
          <p:cNvSpPr/>
          <p:nvPr/>
        </p:nvSpPr>
        <p:spPr>
          <a:xfrm>
            <a:off x="192099" y="246287"/>
            <a:ext cx="2297424" cy="707886"/>
          </a:xfrm>
          <a:prstGeom prst="rect">
            <a:avLst/>
          </a:prstGeom>
          <a:noFill/>
        </p:spPr>
        <p:txBody>
          <a:bodyPr wrap="none" lIns="91440" tIns="45720" rIns="91440" bIns="45720">
            <a:spAutoFit/>
          </a:bodyPr>
          <a:lstStyle/>
          <a:p>
            <a:r>
              <a:rPr lang="es-ES" sz="2000" cap="none" spc="0" dirty="0">
                <a:ln w="0"/>
                <a:solidFill>
                  <a:srgbClr val="1C3014"/>
                </a:solidFill>
                <a:effectLst>
                  <a:outerShdw blurRad="38100" dist="19050" dir="2700000" algn="tl" rotWithShape="0">
                    <a:schemeClr val="dk1">
                      <a:alpha val="40000"/>
                    </a:schemeClr>
                  </a:outerShdw>
                </a:effectLst>
                <a:latin typeface="Montserrat Light" pitchFamily="2" charset="77"/>
              </a:rPr>
              <a:t>EXPLORACIÓN</a:t>
            </a:r>
          </a:p>
          <a:p>
            <a:r>
              <a:rPr lang="es-ES" sz="2000" cap="none" spc="0" dirty="0">
                <a:ln w="0"/>
                <a:solidFill>
                  <a:srgbClr val="1C3014"/>
                </a:solidFill>
                <a:effectLst>
                  <a:outerShdw blurRad="38100" dist="19050" dir="2700000" algn="tl" rotWithShape="0">
                    <a:schemeClr val="dk1">
                      <a:alpha val="40000"/>
                    </a:schemeClr>
                  </a:outerShdw>
                </a:effectLst>
                <a:latin typeface="Montserrat Light" pitchFamily="2" charset="77"/>
              </a:rPr>
              <a:t>DEL SUBSUELO </a:t>
            </a:r>
          </a:p>
        </p:txBody>
      </p:sp>
      <p:pic>
        <p:nvPicPr>
          <p:cNvPr id="9" name="Imagen 8">
            <a:extLst>
              <a:ext uri="{FF2B5EF4-FFF2-40B4-BE49-F238E27FC236}">
                <a16:creationId xmlns:a16="http://schemas.microsoft.com/office/drawing/2014/main" id="{463564A6-47D4-1E48-B959-C4FCA36DDA8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27657" y="1923737"/>
            <a:ext cx="908884" cy="908884"/>
          </a:xfrm>
          <a:prstGeom prst="rect">
            <a:avLst/>
          </a:prstGeom>
        </p:spPr>
      </p:pic>
      <p:sp>
        <p:nvSpPr>
          <p:cNvPr id="12" name="object 3">
            <a:extLst>
              <a:ext uri="{FF2B5EF4-FFF2-40B4-BE49-F238E27FC236}">
                <a16:creationId xmlns:a16="http://schemas.microsoft.com/office/drawing/2014/main" id="{A93FE900-3CBE-9348-A1B0-2266EF5D0E9A}"/>
              </a:ext>
            </a:extLst>
          </p:cNvPr>
          <p:cNvSpPr txBox="1">
            <a:spLocks/>
          </p:cNvSpPr>
          <p:nvPr/>
        </p:nvSpPr>
        <p:spPr>
          <a:xfrm>
            <a:off x="3625341" y="3036206"/>
            <a:ext cx="2910098" cy="28661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800" spc="188" dirty="0">
                <a:latin typeface="Euclid Flex Light" panose="020B0300030000000000" pitchFamily="34" charset="77"/>
              </a:rPr>
              <a:t>GEOFÍSICO</a:t>
            </a:r>
          </a:p>
        </p:txBody>
      </p:sp>
      <p:sp>
        <p:nvSpPr>
          <p:cNvPr id="13" name="object 3">
            <a:extLst>
              <a:ext uri="{FF2B5EF4-FFF2-40B4-BE49-F238E27FC236}">
                <a16:creationId xmlns:a16="http://schemas.microsoft.com/office/drawing/2014/main" id="{E5C5648C-251C-AD41-9E6F-158B7F66217F}"/>
              </a:ext>
            </a:extLst>
          </p:cNvPr>
          <p:cNvSpPr txBox="1">
            <a:spLocks/>
          </p:cNvSpPr>
          <p:nvPr/>
        </p:nvSpPr>
        <p:spPr>
          <a:xfrm>
            <a:off x="6069858" y="3043723"/>
            <a:ext cx="2910098" cy="28661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800" spc="188" dirty="0">
                <a:latin typeface="Euclid Flex Light" panose="020B0300030000000000" pitchFamily="34" charset="77"/>
              </a:rPr>
              <a:t>GEOTECNICO  </a:t>
            </a:r>
          </a:p>
        </p:txBody>
      </p:sp>
      <p:pic>
        <p:nvPicPr>
          <p:cNvPr id="14" name="Imagen 13">
            <a:extLst>
              <a:ext uri="{FF2B5EF4-FFF2-40B4-BE49-F238E27FC236}">
                <a16:creationId xmlns:a16="http://schemas.microsoft.com/office/drawing/2014/main" id="{6125EB4B-FF08-4A4E-A9A2-F2D86074059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90505" y="1728922"/>
            <a:ext cx="1150158" cy="1080451"/>
          </a:xfrm>
          <a:prstGeom prst="rect">
            <a:avLst/>
          </a:prstGeom>
        </p:spPr>
      </p:pic>
      <p:sp>
        <p:nvSpPr>
          <p:cNvPr id="16" name="object 32">
            <a:extLst>
              <a:ext uri="{FF2B5EF4-FFF2-40B4-BE49-F238E27FC236}">
                <a16:creationId xmlns:a16="http://schemas.microsoft.com/office/drawing/2014/main" id="{E9A6DD3A-979A-5140-8D1B-7982EABCF8E1}"/>
              </a:ext>
            </a:extLst>
          </p:cNvPr>
          <p:cNvSpPr txBox="1"/>
          <p:nvPr/>
        </p:nvSpPr>
        <p:spPr>
          <a:xfrm>
            <a:off x="5325167" y="2186694"/>
            <a:ext cx="826521" cy="288059"/>
          </a:xfrm>
          <a:prstGeom prst="rect">
            <a:avLst/>
          </a:prstGeom>
        </p:spPr>
        <p:txBody>
          <a:bodyPr vert="horz" wrap="square" lIns="0" tIns="10953" rIns="0" bIns="0" rtlCol="0">
            <a:spAutoFit/>
          </a:bodyPr>
          <a:lstStyle/>
          <a:p>
            <a:pPr marL="9525">
              <a:spcBef>
                <a:spcPts val="86"/>
              </a:spcBef>
            </a:pPr>
            <a:r>
              <a:rPr lang="es-419" b="1" spc="-30" dirty="0">
                <a:solidFill>
                  <a:schemeClr val="bg1"/>
                </a:solidFill>
                <a:latin typeface="Montserrat" pitchFamily="2" charset="77"/>
                <a:cs typeface="Montserrat-Medium"/>
              </a:rPr>
              <a:t>15.65</a:t>
            </a:r>
            <a:r>
              <a:rPr b="1" spc="-30" dirty="0">
                <a:solidFill>
                  <a:schemeClr val="bg1"/>
                </a:solidFill>
                <a:latin typeface="Montserrat" pitchFamily="2" charset="77"/>
                <a:cs typeface="Montserrat-ExtraBold"/>
              </a:rPr>
              <a:t>%</a:t>
            </a:r>
            <a:endParaRPr b="1" dirty="0">
              <a:solidFill>
                <a:schemeClr val="bg1"/>
              </a:solidFill>
              <a:latin typeface="Montserrat" pitchFamily="2" charset="77"/>
              <a:cs typeface="Montserrat-ExtraBold"/>
            </a:endParaRPr>
          </a:p>
        </p:txBody>
      </p:sp>
      <p:pic>
        <p:nvPicPr>
          <p:cNvPr id="17" name="Imagen 16">
            <a:extLst>
              <a:ext uri="{FF2B5EF4-FFF2-40B4-BE49-F238E27FC236}">
                <a16:creationId xmlns:a16="http://schemas.microsoft.com/office/drawing/2014/main" id="{48CCB749-6C08-2241-9243-B18D152B934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497097" y="1847536"/>
            <a:ext cx="843221" cy="843221"/>
          </a:xfrm>
          <a:prstGeom prst="rect">
            <a:avLst/>
          </a:prstGeom>
        </p:spPr>
      </p:pic>
      <p:pic>
        <p:nvPicPr>
          <p:cNvPr id="18" name="Imagen 17">
            <a:extLst>
              <a:ext uri="{FF2B5EF4-FFF2-40B4-BE49-F238E27FC236}">
                <a16:creationId xmlns:a16="http://schemas.microsoft.com/office/drawing/2014/main" id="{0D7EEC08-F46C-2A46-B657-32F2FC67A4A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0800000">
            <a:off x="7419344" y="1619559"/>
            <a:ext cx="1403620" cy="1213062"/>
          </a:xfrm>
          <a:prstGeom prst="rect">
            <a:avLst/>
          </a:prstGeom>
        </p:spPr>
      </p:pic>
      <p:sp>
        <p:nvSpPr>
          <p:cNvPr id="19" name="object 32">
            <a:extLst>
              <a:ext uri="{FF2B5EF4-FFF2-40B4-BE49-F238E27FC236}">
                <a16:creationId xmlns:a16="http://schemas.microsoft.com/office/drawing/2014/main" id="{70373985-4DFB-5542-9C83-D424A26231AB}"/>
              </a:ext>
            </a:extLst>
          </p:cNvPr>
          <p:cNvSpPr txBox="1"/>
          <p:nvPr/>
        </p:nvSpPr>
        <p:spPr>
          <a:xfrm>
            <a:off x="7772763" y="2175502"/>
            <a:ext cx="2234090" cy="288059"/>
          </a:xfrm>
          <a:prstGeom prst="rect">
            <a:avLst/>
          </a:prstGeom>
        </p:spPr>
        <p:txBody>
          <a:bodyPr vert="horz" wrap="square" lIns="0" tIns="10953" rIns="0" bIns="0" rtlCol="0">
            <a:spAutoFit/>
          </a:bodyPr>
          <a:lstStyle/>
          <a:p>
            <a:pPr marL="9525">
              <a:spcBef>
                <a:spcPts val="86"/>
              </a:spcBef>
            </a:pPr>
            <a:r>
              <a:rPr lang="es-419" b="1" spc="-30" dirty="0">
                <a:solidFill>
                  <a:schemeClr val="bg1"/>
                </a:solidFill>
                <a:latin typeface="Montserrat" pitchFamily="2" charset="77"/>
                <a:cs typeface="Montserrat-ExtraBold"/>
              </a:rPr>
              <a:t>3.00 </a:t>
            </a:r>
            <a:r>
              <a:rPr b="1" spc="-30" dirty="0">
                <a:solidFill>
                  <a:schemeClr val="bg1"/>
                </a:solidFill>
                <a:latin typeface="Montserrat" pitchFamily="2" charset="77"/>
                <a:cs typeface="Montserrat-ExtraBold"/>
              </a:rPr>
              <a:t>%</a:t>
            </a:r>
            <a:endParaRPr b="1" dirty="0">
              <a:solidFill>
                <a:schemeClr val="bg1"/>
              </a:solidFill>
              <a:latin typeface="Montserrat" pitchFamily="2" charset="77"/>
              <a:cs typeface="Montserrat-ExtraBold"/>
            </a:endParaRPr>
          </a:p>
        </p:txBody>
      </p:sp>
      <p:sp>
        <p:nvSpPr>
          <p:cNvPr id="20" name="object 32">
            <a:extLst>
              <a:ext uri="{FF2B5EF4-FFF2-40B4-BE49-F238E27FC236}">
                <a16:creationId xmlns:a16="http://schemas.microsoft.com/office/drawing/2014/main" id="{EFC26532-1E14-F045-97DE-3DBE88F81B0E}"/>
              </a:ext>
            </a:extLst>
          </p:cNvPr>
          <p:cNvSpPr txBox="1"/>
          <p:nvPr/>
        </p:nvSpPr>
        <p:spPr>
          <a:xfrm>
            <a:off x="2528695" y="2206018"/>
            <a:ext cx="920678" cy="288059"/>
          </a:xfrm>
          <a:prstGeom prst="rect">
            <a:avLst/>
          </a:prstGeom>
        </p:spPr>
        <p:txBody>
          <a:bodyPr vert="horz" wrap="square" lIns="0" tIns="10953" rIns="0" bIns="0" rtlCol="0">
            <a:spAutoFit/>
          </a:bodyPr>
          <a:lstStyle/>
          <a:p>
            <a:pPr marL="9525">
              <a:spcBef>
                <a:spcPts val="86"/>
              </a:spcBef>
            </a:pPr>
            <a:r>
              <a:rPr lang="es-419" b="1" spc="-30" dirty="0">
                <a:solidFill>
                  <a:schemeClr val="bg1"/>
                </a:solidFill>
                <a:latin typeface="Montserrat" pitchFamily="2" charset="77"/>
                <a:cs typeface="Montserrat-Medium"/>
              </a:rPr>
              <a:t>68.00</a:t>
            </a:r>
            <a:r>
              <a:rPr b="1" spc="-30" dirty="0">
                <a:solidFill>
                  <a:schemeClr val="bg1"/>
                </a:solidFill>
                <a:latin typeface="Montserrat" pitchFamily="2" charset="77"/>
                <a:cs typeface="Montserrat-ExtraBold"/>
              </a:rPr>
              <a:t>%</a:t>
            </a:r>
            <a:endParaRPr b="1" dirty="0">
              <a:solidFill>
                <a:schemeClr val="bg1"/>
              </a:solidFill>
              <a:latin typeface="Montserrat" pitchFamily="2" charset="77"/>
              <a:cs typeface="Montserrat-ExtraBold"/>
            </a:endParaRPr>
          </a:p>
        </p:txBody>
      </p:sp>
      <p:graphicFrame>
        <p:nvGraphicFramePr>
          <p:cNvPr id="21" name="Tabla 20">
            <a:extLst>
              <a:ext uri="{FF2B5EF4-FFF2-40B4-BE49-F238E27FC236}">
                <a16:creationId xmlns:a16="http://schemas.microsoft.com/office/drawing/2014/main" id="{9A28A51B-0CF8-0340-8E57-5F9DD1E47B84}"/>
              </a:ext>
            </a:extLst>
          </p:cNvPr>
          <p:cNvGraphicFramePr>
            <a:graphicFrameLocks noGrp="1"/>
          </p:cNvGraphicFramePr>
          <p:nvPr>
            <p:extLst>
              <p:ext uri="{D42A27DB-BD31-4B8C-83A1-F6EECF244321}">
                <p14:modId xmlns:p14="http://schemas.microsoft.com/office/powerpoint/2010/main" val="2855623654"/>
              </p:ext>
            </p:extLst>
          </p:nvPr>
        </p:nvGraphicFramePr>
        <p:xfrm>
          <a:off x="453842" y="3891793"/>
          <a:ext cx="9135076" cy="836995"/>
        </p:xfrm>
        <a:graphic>
          <a:graphicData uri="http://schemas.openxmlformats.org/drawingml/2006/table">
            <a:tbl>
              <a:tblPr>
                <a:tableStyleId>{616DA210-FB5B-4158-B5E0-FEB733F419BA}</a:tableStyleId>
              </a:tblPr>
              <a:tblGrid>
                <a:gridCol w="921660">
                  <a:extLst>
                    <a:ext uri="{9D8B030D-6E8A-4147-A177-3AD203B41FA5}">
                      <a16:colId xmlns:a16="http://schemas.microsoft.com/office/drawing/2014/main" val="454765013"/>
                    </a:ext>
                  </a:extLst>
                </a:gridCol>
                <a:gridCol w="421085">
                  <a:extLst>
                    <a:ext uri="{9D8B030D-6E8A-4147-A177-3AD203B41FA5}">
                      <a16:colId xmlns:a16="http://schemas.microsoft.com/office/drawing/2014/main" val="266410933"/>
                    </a:ext>
                  </a:extLst>
                </a:gridCol>
                <a:gridCol w="580904">
                  <a:extLst>
                    <a:ext uri="{9D8B030D-6E8A-4147-A177-3AD203B41FA5}">
                      <a16:colId xmlns:a16="http://schemas.microsoft.com/office/drawing/2014/main" val="2544801859"/>
                    </a:ext>
                  </a:extLst>
                </a:gridCol>
                <a:gridCol w="580904">
                  <a:extLst>
                    <a:ext uri="{9D8B030D-6E8A-4147-A177-3AD203B41FA5}">
                      <a16:colId xmlns:a16="http://schemas.microsoft.com/office/drawing/2014/main" val="2862792888"/>
                    </a:ext>
                  </a:extLst>
                </a:gridCol>
                <a:gridCol w="580904">
                  <a:extLst>
                    <a:ext uri="{9D8B030D-6E8A-4147-A177-3AD203B41FA5}">
                      <a16:colId xmlns:a16="http://schemas.microsoft.com/office/drawing/2014/main" val="1216428633"/>
                    </a:ext>
                  </a:extLst>
                </a:gridCol>
                <a:gridCol w="580904">
                  <a:extLst>
                    <a:ext uri="{9D8B030D-6E8A-4147-A177-3AD203B41FA5}">
                      <a16:colId xmlns:a16="http://schemas.microsoft.com/office/drawing/2014/main" val="3706983793"/>
                    </a:ext>
                  </a:extLst>
                </a:gridCol>
                <a:gridCol w="580904">
                  <a:extLst>
                    <a:ext uri="{9D8B030D-6E8A-4147-A177-3AD203B41FA5}">
                      <a16:colId xmlns:a16="http://schemas.microsoft.com/office/drawing/2014/main" val="1148848085"/>
                    </a:ext>
                  </a:extLst>
                </a:gridCol>
                <a:gridCol w="580904">
                  <a:extLst>
                    <a:ext uri="{9D8B030D-6E8A-4147-A177-3AD203B41FA5}">
                      <a16:colId xmlns:a16="http://schemas.microsoft.com/office/drawing/2014/main" val="2871320852"/>
                    </a:ext>
                  </a:extLst>
                </a:gridCol>
                <a:gridCol w="580904">
                  <a:extLst>
                    <a:ext uri="{9D8B030D-6E8A-4147-A177-3AD203B41FA5}">
                      <a16:colId xmlns:a16="http://schemas.microsoft.com/office/drawing/2014/main" val="960147079"/>
                    </a:ext>
                  </a:extLst>
                </a:gridCol>
                <a:gridCol w="580904">
                  <a:extLst>
                    <a:ext uri="{9D8B030D-6E8A-4147-A177-3AD203B41FA5}">
                      <a16:colId xmlns:a16="http://schemas.microsoft.com/office/drawing/2014/main" val="2276014758"/>
                    </a:ext>
                  </a:extLst>
                </a:gridCol>
                <a:gridCol w="580904">
                  <a:extLst>
                    <a:ext uri="{9D8B030D-6E8A-4147-A177-3AD203B41FA5}">
                      <a16:colId xmlns:a16="http://schemas.microsoft.com/office/drawing/2014/main" val="190851921"/>
                    </a:ext>
                  </a:extLst>
                </a:gridCol>
                <a:gridCol w="580904">
                  <a:extLst>
                    <a:ext uri="{9D8B030D-6E8A-4147-A177-3AD203B41FA5}">
                      <a16:colId xmlns:a16="http://schemas.microsoft.com/office/drawing/2014/main" val="2855589035"/>
                    </a:ext>
                  </a:extLst>
                </a:gridCol>
                <a:gridCol w="580904">
                  <a:extLst>
                    <a:ext uri="{9D8B030D-6E8A-4147-A177-3AD203B41FA5}">
                      <a16:colId xmlns:a16="http://schemas.microsoft.com/office/drawing/2014/main" val="1590646719"/>
                    </a:ext>
                  </a:extLst>
                </a:gridCol>
                <a:gridCol w="580904">
                  <a:extLst>
                    <a:ext uri="{9D8B030D-6E8A-4147-A177-3AD203B41FA5}">
                      <a16:colId xmlns:a16="http://schemas.microsoft.com/office/drawing/2014/main" val="722418614"/>
                    </a:ext>
                  </a:extLst>
                </a:gridCol>
                <a:gridCol w="821483">
                  <a:extLst>
                    <a:ext uri="{9D8B030D-6E8A-4147-A177-3AD203B41FA5}">
                      <a16:colId xmlns:a16="http://schemas.microsoft.com/office/drawing/2014/main" val="154402154"/>
                    </a:ext>
                  </a:extLst>
                </a:gridCol>
              </a:tblGrid>
              <a:tr h="201685">
                <a:tc>
                  <a:txBody>
                    <a:bodyPr/>
                    <a:lstStyle/>
                    <a:p>
                      <a:pPr algn="ctr" fontAlgn="b"/>
                      <a:r>
                        <a:rPr lang="es-MX" sz="1100" b="1" i="0" u="none" strike="noStrike" dirty="0">
                          <a:solidFill>
                            <a:schemeClr val="bg1"/>
                          </a:solidFill>
                          <a:effectLst/>
                          <a:latin typeface="Euclid Flex" panose="020B0500030000000000" pitchFamily="34" charset="77"/>
                        </a:rPr>
                        <a:t>Actividad</a:t>
                      </a:r>
                    </a:p>
                  </a:txBody>
                  <a:tcPr marL="9525" marR="9525" marT="9525" marB="0" anchor="b">
                    <a:solidFill>
                      <a:srgbClr val="1C3014"/>
                    </a:solidFill>
                  </a:tcPr>
                </a:tc>
                <a:tc gridSpan="2">
                  <a:txBody>
                    <a:bodyPr/>
                    <a:lstStyle/>
                    <a:p>
                      <a:pPr algn="ctr" fontAlgn="b"/>
                      <a:r>
                        <a:rPr lang="es-MX" sz="1100" b="1" i="0" u="none" strike="noStrike" dirty="0">
                          <a:solidFill>
                            <a:schemeClr val="bg1"/>
                          </a:solidFill>
                          <a:effectLst/>
                          <a:latin typeface="Euclid Flex" panose="020B0500030000000000" pitchFamily="34" charset="77"/>
                        </a:rPr>
                        <a:t>Frente 1</a:t>
                      </a:r>
                    </a:p>
                  </a:txBody>
                  <a:tcPr marL="9525" marR="9525" marT="9525" marB="0" anchor="b">
                    <a:solidFill>
                      <a:srgbClr val="1C3014"/>
                    </a:solidFill>
                  </a:tcPr>
                </a:tc>
                <a:tc hMerge="1">
                  <a:txBody>
                    <a:bodyPr/>
                    <a:lstStyle/>
                    <a:p>
                      <a:endParaRPr lang="es-MX"/>
                    </a:p>
                  </a:txBody>
                  <a:tcPr/>
                </a:tc>
                <a:tc gridSpan="2">
                  <a:txBody>
                    <a:bodyPr/>
                    <a:lstStyle/>
                    <a:p>
                      <a:pPr algn="ctr" fontAlgn="b"/>
                      <a:r>
                        <a:rPr lang="es-MX" sz="1100" b="1" i="0" u="none" strike="noStrike" dirty="0">
                          <a:solidFill>
                            <a:schemeClr val="bg1"/>
                          </a:solidFill>
                          <a:effectLst/>
                          <a:latin typeface="Euclid Flex" panose="020B0500030000000000" pitchFamily="34" charset="77"/>
                        </a:rPr>
                        <a:t>Frente 2</a:t>
                      </a:r>
                    </a:p>
                  </a:txBody>
                  <a:tcPr marL="9525" marR="9525" marT="9525" marB="0" anchor="b">
                    <a:solidFill>
                      <a:srgbClr val="1C3014"/>
                    </a:solidFill>
                  </a:tcPr>
                </a:tc>
                <a:tc hMerge="1">
                  <a:txBody>
                    <a:bodyPr/>
                    <a:lstStyle/>
                    <a:p>
                      <a:endParaRPr lang="es-MX"/>
                    </a:p>
                  </a:txBody>
                  <a:tcPr/>
                </a:tc>
                <a:tc gridSpan="2">
                  <a:txBody>
                    <a:bodyPr/>
                    <a:lstStyle/>
                    <a:p>
                      <a:pPr algn="ctr" fontAlgn="b"/>
                      <a:r>
                        <a:rPr lang="es-MX" sz="1100" b="1" i="0" u="none" strike="noStrike" dirty="0">
                          <a:solidFill>
                            <a:schemeClr val="bg1"/>
                          </a:solidFill>
                          <a:effectLst/>
                          <a:latin typeface="Euclid Flex" panose="020B0500030000000000" pitchFamily="34" charset="77"/>
                        </a:rPr>
                        <a:t>Frente 3</a:t>
                      </a:r>
                    </a:p>
                  </a:txBody>
                  <a:tcPr marL="9525" marR="9525" marT="9525" marB="0" anchor="b">
                    <a:solidFill>
                      <a:srgbClr val="1C3014"/>
                    </a:solidFill>
                  </a:tcPr>
                </a:tc>
                <a:tc hMerge="1">
                  <a:txBody>
                    <a:bodyPr/>
                    <a:lstStyle/>
                    <a:p>
                      <a:endParaRPr lang="es-MX"/>
                    </a:p>
                  </a:txBody>
                  <a:tcPr/>
                </a:tc>
                <a:tc gridSpan="2">
                  <a:txBody>
                    <a:bodyPr/>
                    <a:lstStyle/>
                    <a:p>
                      <a:pPr algn="ctr" fontAlgn="b"/>
                      <a:r>
                        <a:rPr lang="es-MX" sz="1100" b="1" i="0" u="none" strike="noStrike" dirty="0">
                          <a:solidFill>
                            <a:schemeClr val="bg1"/>
                          </a:solidFill>
                          <a:effectLst/>
                          <a:latin typeface="Euclid Flex" panose="020B0500030000000000" pitchFamily="34" charset="77"/>
                        </a:rPr>
                        <a:t>Frente 4</a:t>
                      </a:r>
                    </a:p>
                  </a:txBody>
                  <a:tcPr marL="9525" marR="9525" marT="9525" marB="0" anchor="b">
                    <a:solidFill>
                      <a:srgbClr val="1C3014"/>
                    </a:solidFill>
                  </a:tcPr>
                </a:tc>
                <a:tc hMerge="1">
                  <a:txBody>
                    <a:bodyPr/>
                    <a:lstStyle/>
                    <a:p>
                      <a:endParaRPr lang="es-MX"/>
                    </a:p>
                  </a:txBody>
                  <a:tcPr/>
                </a:tc>
                <a:tc gridSpan="2">
                  <a:txBody>
                    <a:bodyPr/>
                    <a:lstStyle/>
                    <a:p>
                      <a:pPr algn="ctr" fontAlgn="b"/>
                      <a:r>
                        <a:rPr lang="es-MX" sz="1100" b="1" i="0" u="none" strike="noStrike" dirty="0">
                          <a:solidFill>
                            <a:schemeClr val="bg1"/>
                          </a:solidFill>
                          <a:effectLst/>
                          <a:latin typeface="Euclid Flex" panose="020B0500030000000000" pitchFamily="34" charset="77"/>
                        </a:rPr>
                        <a:t>Frente 5</a:t>
                      </a:r>
                    </a:p>
                  </a:txBody>
                  <a:tcPr marL="9525" marR="9525" marT="9525" marB="0" anchor="b">
                    <a:solidFill>
                      <a:srgbClr val="1C3014"/>
                    </a:solidFill>
                  </a:tcPr>
                </a:tc>
                <a:tc hMerge="1">
                  <a:txBody>
                    <a:bodyPr/>
                    <a:lstStyle/>
                    <a:p>
                      <a:endParaRPr lang="es-MX"/>
                    </a:p>
                  </a:txBody>
                  <a:tcPr/>
                </a:tc>
                <a:tc gridSpan="2">
                  <a:txBody>
                    <a:bodyPr/>
                    <a:lstStyle/>
                    <a:p>
                      <a:pPr algn="ctr" fontAlgn="b"/>
                      <a:r>
                        <a:rPr lang="es-MX" sz="1100" b="1" i="0" u="none" strike="noStrike" dirty="0">
                          <a:solidFill>
                            <a:schemeClr val="bg1"/>
                          </a:solidFill>
                          <a:effectLst/>
                          <a:latin typeface="Euclid Flex" panose="020B0500030000000000" pitchFamily="34" charset="77"/>
                        </a:rPr>
                        <a:t>Frente 6</a:t>
                      </a:r>
                    </a:p>
                  </a:txBody>
                  <a:tcPr marL="9525" marR="9525" marT="9525" marB="0" anchor="b">
                    <a:solidFill>
                      <a:srgbClr val="1C3014"/>
                    </a:solidFill>
                  </a:tcPr>
                </a:tc>
                <a:tc hMerge="1">
                  <a:txBody>
                    <a:bodyPr/>
                    <a:lstStyle/>
                    <a:p>
                      <a:endParaRPr lang="es-MX"/>
                    </a:p>
                  </a:txBody>
                  <a:tcPr/>
                </a:tc>
                <a:tc gridSpan="2">
                  <a:txBody>
                    <a:bodyPr/>
                    <a:lstStyle/>
                    <a:p>
                      <a:pPr algn="ctr" fontAlgn="b"/>
                      <a:r>
                        <a:rPr lang="es-MX" sz="1100" b="1" i="0" u="none" strike="noStrike" dirty="0">
                          <a:solidFill>
                            <a:schemeClr val="bg1"/>
                          </a:solidFill>
                          <a:effectLst/>
                          <a:latin typeface="Euclid Flex" panose="020B0500030000000000" pitchFamily="34" charset="77"/>
                        </a:rPr>
                        <a:t>Frente 7</a:t>
                      </a:r>
                    </a:p>
                  </a:txBody>
                  <a:tcPr marL="9525" marR="9525" marT="9525" marB="0" anchor="b">
                    <a:solidFill>
                      <a:srgbClr val="1C3014"/>
                    </a:solidFill>
                  </a:tcPr>
                </a:tc>
                <a:tc hMerge="1">
                  <a:txBody>
                    <a:bodyPr/>
                    <a:lstStyle/>
                    <a:p>
                      <a:endParaRPr lang="es-MX"/>
                    </a:p>
                  </a:txBody>
                  <a:tcPr/>
                </a:tc>
                <a:extLst>
                  <a:ext uri="{0D108BD9-81ED-4DB2-BD59-A6C34878D82A}">
                    <a16:rowId xmlns:a16="http://schemas.microsoft.com/office/drawing/2014/main" val="202102370"/>
                  </a:ext>
                </a:extLst>
              </a:tr>
              <a:tr h="211770">
                <a:tc>
                  <a:txBody>
                    <a:bodyPr/>
                    <a:lstStyle/>
                    <a:p>
                      <a:pPr algn="ctr" fontAlgn="ctr"/>
                      <a:r>
                        <a:rPr lang="es-MX" sz="1200" b="1" i="0" u="none" strike="noStrike" dirty="0">
                          <a:solidFill>
                            <a:schemeClr val="bg1"/>
                          </a:solidFill>
                          <a:effectLst/>
                          <a:latin typeface="Euclid Flex" panose="020B0500030000000000" pitchFamily="34" charset="77"/>
                        </a:rPr>
                        <a:t>Geología</a:t>
                      </a:r>
                    </a:p>
                  </a:txBody>
                  <a:tcPr marL="9525" marR="9525" marT="9525" marB="0" anchor="ctr">
                    <a:solidFill>
                      <a:srgbClr val="1C3014"/>
                    </a:solidFill>
                  </a:tcPr>
                </a:tc>
                <a:tc>
                  <a:txBody>
                    <a:bodyPr/>
                    <a:lstStyle/>
                    <a:p>
                      <a:pPr algn="ctr" fontAlgn="b"/>
                      <a:r>
                        <a:rPr lang="es-MX" sz="1100" b="0" i="0" u="none" strike="noStrike" dirty="0">
                          <a:effectLst/>
                          <a:latin typeface="Euclid Flex Light" panose="020B0300030000000000" pitchFamily="34" charset="77"/>
                        </a:rPr>
                        <a:t>SI</a:t>
                      </a:r>
                      <a:endParaRPr lang="es-MX" sz="1100" b="0" i="0" u="none" strike="noStrike" dirty="0">
                        <a:solidFill>
                          <a:srgbClr val="000000"/>
                        </a:solidFill>
                        <a:effectLst/>
                        <a:latin typeface="Euclid Flex Light" panose="020B0300030000000000" pitchFamily="34" charset="77"/>
                      </a:endParaRPr>
                    </a:p>
                  </a:txBody>
                  <a:tcPr marL="9525" marR="9525" marT="9525" marB="0" anchor="b"/>
                </a:tc>
                <a:tc>
                  <a:txBody>
                    <a:bodyPr/>
                    <a:lstStyle/>
                    <a:p>
                      <a:pPr algn="ctr" fontAlgn="b"/>
                      <a:r>
                        <a:rPr lang="es-MX" sz="1100" b="0" i="0" u="none" strike="noStrike" dirty="0">
                          <a:effectLst/>
                          <a:latin typeface="Euclid Flex Light" panose="020B0300030000000000" pitchFamily="34" charset="77"/>
                        </a:rPr>
                        <a:t>7 </a:t>
                      </a:r>
                      <a:r>
                        <a:rPr lang="es-MX" sz="1100" b="0" i="0" u="none" strike="noStrike" dirty="0" err="1">
                          <a:effectLst/>
                          <a:latin typeface="Euclid Flex Light" panose="020B0300030000000000" pitchFamily="34" charset="77"/>
                        </a:rPr>
                        <a:t>ptos</a:t>
                      </a:r>
                      <a:r>
                        <a:rPr lang="es-MX" sz="1100" b="0" i="0" u="none" strike="noStrike" dirty="0">
                          <a:effectLst/>
                          <a:latin typeface="Euclid Flex Light" panose="020B0300030000000000" pitchFamily="34" charset="77"/>
                        </a:rPr>
                        <a:t>.</a:t>
                      </a:r>
                      <a:endParaRPr lang="es-MX" sz="1100" b="0" i="0" u="none" strike="noStrike" dirty="0">
                        <a:solidFill>
                          <a:srgbClr val="000000"/>
                        </a:solidFill>
                        <a:effectLst/>
                        <a:latin typeface="Euclid Flex Light" panose="020B0300030000000000" pitchFamily="34" charset="77"/>
                      </a:endParaRPr>
                    </a:p>
                  </a:txBody>
                  <a:tcPr marL="9525" marR="9525" marT="9525" marB="0" anchor="b"/>
                </a:tc>
                <a:tc>
                  <a:txBody>
                    <a:bodyPr/>
                    <a:lstStyle/>
                    <a:p>
                      <a:pPr algn="ctr" fontAlgn="b"/>
                      <a:r>
                        <a:rPr lang="es-MX" sz="1100" b="0" i="0" u="none" strike="noStrike" dirty="0">
                          <a:effectLst/>
                          <a:latin typeface="Euclid Flex Light" panose="020B0300030000000000" pitchFamily="34" charset="77"/>
                        </a:rPr>
                        <a:t>SI</a:t>
                      </a:r>
                      <a:endParaRPr lang="es-MX" sz="1100" b="0" i="0" u="none" strike="noStrike" dirty="0">
                        <a:solidFill>
                          <a:srgbClr val="000000"/>
                        </a:solidFill>
                        <a:effectLst/>
                        <a:latin typeface="Euclid Flex Light" panose="020B0300030000000000" pitchFamily="34" charset="77"/>
                      </a:endParaRPr>
                    </a:p>
                  </a:txBody>
                  <a:tcPr marL="9525" marR="9525" marT="9525" marB="0" anchor="b"/>
                </a:tc>
                <a:tc>
                  <a:txBody>
                    <a:bodyPr/>
                    <a:lstStyle/>
                    <a:p>
                      <a:pPr algn="ctr" fontAlgn="b"/>
                      <a:r>
                        <a:rPr lang="es-MX" sz="1100" b="0" i="0" u="none" strike="noStrike" dirty="0">
                          <a:effectLst/>
                          <a:latin typeface="Euclid Flex Light" panose="020B0300030000000000" pitchFamily="34" charset="77"/>
                        </a:rPr>
                        <a:t>6 </a:t>
                      </a:r>
                      <a:r>
                        <a:rPr lang="es-MX" sz="1100" b="0" i="0" u="none" strike="noStrike" dirty="0" err="1">
                          <a:effectLst/>
                          <a:latin typeface="Euclid Flex Light" panose="020B0300030000000000" pitchFamily="34" charset="77"/>
                        </a:rPr>
                        <a:t>ptos</a:t>
                      </a:r>
                      <a:r>
                        <a:rPr lang="es-MX" sz="1100" b="0" i="0" u="none" strike="noStrike" dirty="0">
                          <a:effectLst/>
                          <a:latin typeface="Euclid Flex Light" panose="020B0300030000000000" pitchFamily="34" charset="77"/>
                        </a:rPr>
                        <a:t>.</a:t>
                      </a:r>
                      <a:endParaRPr lang="es-MX" sz="1100" b="0" i="0" u="none" strike="noStrike" dirty="0">
                        <a:solidFill>
                          <a:srgbClr val="000000"/>
                        </a:solidFill>
                        <a:effectLst/>
                        <a:latin typeface="Euclid Flex Light" panose="020B0300030000000000" pitchFamily="34" charset="77"/>
                      </a:endParaRPr>
                    </a:p>
                  </a:txBody>
                  <a:tcPr marL="9525" marR="9525" marT="9525" marB="0" anchor="b"/>
                </a:tc>
                <a:tc>
                  <a:txBody>
                    <a:bodyPr/>
                    <a:lstStyle/>
                    <a:p>
                      <a:pPr algn="ctr" fontAlgn="b"/>
                      <a:r>
                        <a:rPr lang="es-MX" sz="1100" b="0" i="0" u="none" strike="noStrike" dirty="0">
                          <a:effectLst/>
                          <a:latin typeface="Euclid Flex Light" panose="020B0300030000000000" pitchFamily="34" charset="77"/>
                        </a:rPr>
                        <a:t>SI</a:t>
                      </a:r>
                      <a:endParaRPr lang="es-MX" sz="1100" b="0" i="0" u="none" strike="noStrike" dirty="0">
                        <a:solidFill>
                          <a:srgbClr val="000000"/>
                        </a:solidFill>
                        <a:effectLst/>
                        <a:latin typeface="Euclid Flex Light" panose="020B0300030000000000" pitchFamily="34" charset="77"/>
                      </a:endParaRPr>
                    </a:p>
                  </a:txBody>
                  <a:tcPr marL="9525" marR="9525" marT="9525" marB="0" anchor="b"/>
                </a:tc>
                <a:tc>
                  <a:txBody>
                    <a:bodyPr/>
                    <a:lstStyle/>
                    <a:p>
                      <a:pPr algn="ctr" fontAlgn="b"/>
                      <a:r>
                        <a:rPr lang="es-MX" sz="1100" b="0" i="0" u="none" strike="noStrike" dirty="0">
                          <a:effectLst/>
                          <a:latin typeface="Euclid Flex Light" panose="020B0300030000000000" pitchFamily="34" charset="77"/>
                        </a:rPr>
                        <a:t>13 </a:t>
                      </a:r>
                      <a:r>
                        <a:rPr lang="es-MX" sz="1100" b="0" i="0" u="none" strike="noStrike" dirty="0" err="1">
                          <a:effectLst/>
                          <a:latin typeface="Euclid Flex Light" panose="020B0300030000000000" pitchFamily="34" charset="77"/>
                        </a:rPr>
                        <a:t>ptos</a:t>
                      </a:r>
                      <a:r>
                        <a:rPr lang="es-MX" sz="1100" b="0" i="0" u="none" strike="noStrike" dirty="0">
                          <a:effectLst/>
                          <a:latin typeface="Euclid Flex Light" panose="020B0300030000000000" pitchFamily="34" charset="77"/>
                        </a:rPr>
                        <a:t>.</a:t>
                      </a:r>
                      <a:endParaRPr lang="es-MX" sz="1100" b="0" i="0" u="none" strike="noStrike" dirty="0">
                        <a:solidFill>
                          <a:srgbClr val="000000"/>
                        </a:solidFill>
                        <a:effectLst/>
                        <a:latin typeface="Euclid Flex Light" panose="020B0300030000000000" pitchFamily="34" charset="77"/>
                      </a:endParaRPr>
                    </a:p>
                  </a:txBody>
                  <a:tcPr marL="9525" marR="9525" marT="9525" marB="0" anchor="b"/>
                </a:tc>
                <a:tc>
                  <a:txBody>
                    <a:bodyPr/>
                    <a:lstStyle/>
                    <a:p>
                      <a:pPr algn="ctr" fontAlgn="b"/>
                      <a:r>
                        <a:rPr lang="es-MX" sz="1100" b="0" i="0" u="none" strike="noStrike" dirty="0">
                          <a:effectLst/>
                          <a:latin typeface="Euclid Flex Light" panose="020B0300030000000000" pitchFamily="34" charset="77"/>
                        </a:rPr>
                        <a:t>SI</a:t>
                      </a:r>
                      <a:endParaRPr lang="es-MX" sz="1100" b="0" i="0" u="none" strike="noStrike" dirty="0">
                        <a:solidFill>
                          <a:srgbClr val="000000"/>
                        </a:solidFill>
                        <a:effectLst/>
                        <a:latin typeface="Euclid Flex Light" panose="020B0300030000000000" pitchFamily="34" charset="77"/>
                      </a:endParaRPr>
                    </a:p>
                  </a:txBody>
                  <a:tcPr marL="9525" marR="9525" marT="9525" marB="0" anchor="b"/>
                </a:tc>
                <a:tc>
                  <a:txBody>
                    <a:bodyPr/>
                    <a:lstStyle/>
                    <a:p>
                      <a:pPr algn="ctr" fontAlgn="b"/>
                      <a:r>
                        <a:rPr lang="es-MX" sz="1100" b="0" i="0" u="none" strike="noStrike" dirty="0">
                          <a:effectLst/>
                          <a:latin typeface="Euclid Flex Light" panose="020B0300030000000000" pitchFamily="34" charset="77"/>
                        </a:rPr>
                        <a:t>8 </a:t>
                      </a:r>
                      <a:r>
                        <a:rPr lang="es-MX" sz="1100" b="0" i="0" u="none" strike="noStrike" dirty="0" err="1">
                          <a:effectLst/>
                          <a:latin typeface="Euclid Flex Light" panose="020B0300030000000000" pitchFamily="34" charset="77"/>
                        </a:rPr>
                        <a:t>ptos</a:t>
                      </a:r>
                      <a:r>
                        <a:rPr lang="es-MX" sz="1100" b="0" i="0" u="none" strike="noStrike" dirty="0">
                          <a:effectLst/>
                          <a:latin typeface="Euclid Flex Light" panose="020B0300030000000000" pitchFamily="34" charset="77"/>
                        </a:rPr>
                        <a:t>.</a:t>
                      </a:r>
                      <a:endParaRPr lang="es-MX" sz="1100" b="0" i="0" u="none" strike="noStrike" dirty="0">
                        <a:solidFill>
                          <a:srgbClr val="000000"/>
                        </a:solidFill>
                        <a:effectLst/>
                        <a:latin typeface="Euclid Flex Light" panose="020B0300030000000000" pitchFamily="34" charset="77"/>
                      </a:endParaRPr>
                    </a:p>
                  </a:txBody>
                  <a:tcPr marL="9525" marR="9525" marT="9525" marB="0" anchor="b"/>
                </a:tc>
                <a:tc>
                  <a:txBody>
                    <a:bodyPr/>
                    <a:lstStyle/>
                    <a:p>
                      <a:pPr algn="ctr" fontAlgn="b"/>
                      <a:r>
                        <a:rPr lang="es-MX" sz="1100" b="0" i="0" u="none" strike="noStrike" dirty="0">
                          <a:effectLst/>
                          <a:latin typeface="Euclid Flex Light" panose="020B0300030000000000" pitchFamily="34" charset="77"/>
                        </a:rPr>
                        <a:t>SI</a:t>
                      </a:r>
                      <a:endParaRPr lang="es-MX" sz="1100" b="0" i="0" u="none" strike="noStrike" dirty="0">
                        <a:solidFill>
                          <a:srgbClr val="000000"/>
                        </a:solidFill>
                        <a:effectLst/>
                        <a:latin typeface="Euclid Flex Light" panose="020B0300030000000000" pitchFamily="34" charset="77"/>
                      </a:endParaRPr>
                    </a:p>
                  </a:txBody>
                  <a:tcPr marL="9525" marR="9525" marT="9525" marB="0" anchor="b"/>
                </a:tc>
                <a:tc>
                  <a:txBody>
                    <a:bodyPr/>
                    <a:lstStyle/>
                    <a:p>
                      <a:pPr algn="ctr" fontAlgn="b"/>
                      <a:r>
                        <a:rPr lang="es-MX" sz="1100" b="0" i="0" u="none" strike="noStrike" dirty="0">
                          <a:effectLst/>
                          <a:latin typeface="Euclid Flex Light" panose="020B0300030000000000" pitchFamily="34" charset="77"/>
                        </a:rPr>
                        <a:t>40 </a:t>
                      </a:r>
                      <a:r>
                        <a:rPr lang="es-MX" sz="1100" b="0" i="0" u="none" strike="noStrike" dirty="0" err="1">
                          <a:effectLst/>
                          <a:latin typeface="Euclid Flex Light" panose="020B0300030000000000" pitchFamily="34" charset="77"/>
                        </a:rPr>
                        <a:t>ptos</a:t>
                      </a:r>
                      <a:r>
                        <a:rPr lang="es-MX" sz="1100" b="0" i="0" u="none" strike="noStrike" dirty="0">
                          <a:effectLst/>
                          <a:latin typeface="Euclid Flex Light" panose="020B0300030000000000" pitchFamily="34" charset="77"/>
                        </a:rPr>
                        <a:t>.</a:t>
                      </a:r>
                      <a:endParaRPr lang="es-MX" sz="1100" b="0" i="0" u="none" strike="noStrike" dirty="0">
                        <a:solidFill>
                          <a:srgbClr val="000000"/>
                        </a:solidFill>
                        <a:effectLst/>
                        <a:latin typeface="Euclid Flex Light" panose="020B0300030000000000" pitchFamily="34" charset="77"/>
                      </a:endParaRPr>
                    </a:p>
                  </a:txBody>
                  <a:tcPr marL="9525" marR="9525" marT="9525" marB="0" anchor="b"/>
                </a:tc>
                <a:tc>
                  <a:txBody>
                    <a:bodyPr/>
                    <a:lstStyle/>
                    <a:p>
                      <a:pPr algn="ctr" fontAlgn="b"/>
                      <a:r>
                        <a:rPr lang="es-MX" sz="1100" b="0" i="0" u="none" strike="noStrike" dirty="0">
                          <a:effectLst/>
                          <a:latin typeface="Euclid Flex Light" panose="020B0300030000000000" pitchFamily="34" charset="77"/>
                        </a:rPr>
                        <a:t>SI</a:t>
                      </a:r>
                      <a:endParaRPr lang="es-MX" sz="1100" b="0" i="0" u="none" strike="noStrike" dirty="0">
                        <a:solidFill>
                          <a:srgbClr val="000000"/>
                        </a:solidFill>
                        <a:effectLst/>
                        <a:latin typeface="Euclid Flex Light" panose="020B0300030000000000" pitchFamily="34" charset="77"/>
                      </a:endParaRPr>
                    </a:p>
                  </a:txBody>
                  <a:tcPr marL="9525" marR="9525" marT="9525" marB="0" anchor="b"/>
                </a:tc>
                <a:tc>
                  <a:txBody>
                    <a:bodyPr/>
                    <a:lstStyle/>
                    <a:p>
                      <a:pPr algn="ctr" fontAlgn="b"/>
                      <a:r>
                        <a:rPr lang="es-MX" sz="1100" b="0" i="0" u="none" strike="noStrike" dirty="0">
                          <a:effectLst/>
                          <a:latin typeface="Euclid Flex Light" panose="020B0300030000000000" pitchFamily="34" charset="77"/>
                        </a:rPr>
                        <a:t>69 </a:t>
                      </a:r>
                      <a:r>
                        <a:rPr lang="es-MX" sz="1100" b="0" i="0" u="none" strike="noStrike" dirty="0" err="1">
                          <a:effectLst/>
                          <a:latin typeface="Euclid Flex Light" panose="020B0300030000000000" pitchFamily="34" charset="77"/>
                        </a:rPr>
                        <a:t>ptos</a:t>
                      </a:r>
                      <a:r>
                        <a:rPr lang="es-MX" sz="1100" b="0" i="0" u="none" strike="noStrike" dirty="0">
                          <a:effectLst/>
                          <a:latin typeface="Euclid Flex Light" panose="020B0300030000000000" pitchFamily="34" charset="77"/>
                        </a:rPr>
                        <a:t>.</a:t>
                      </a:r>
                      <a:endParaRPr lang="es-MX" sz="1100" b="0" i="0" u="none" strike="noStrike" dirty="0">
                        <a:solidFill>
                          <a:srgbClr val="000000"/>
                        </a:solidFill>
                        <a:effectLst/>
                        <a:latin typeface="Euclid Flex Light" panose="020B0300030000000000" pitchFamily="34" charset="77"/>
                      </a:endParaRPr>
                    </a:p>
                  </a:txBody>
                  <a:tcPr marL="9525" marR="9525" marT="9525" marB="0" anchor="b"/>
                </a:tc>
                <a:tc>
                  <a:txBody>
                    <a:bodyPr/>
                    <a:lstStyle/>
                    <a:p>
                      <a:pPr algn="ctr" fontAlgn="b"/>
                      <a:r>
                        <a:rPr lang="es-MX" sz="1100" b="0" i="0" u="none" strike="noStrike" dirty="0">
                          <a:effectLst/>
                          <a:latin typeface="Euclid Flex Light" panose="020B0300030000000000" pitchFamily="34" charset="77"/>
                        </a:rPr>
                        <a:t>SI</a:t>
                      </a:r>
                      <a:endParaRPr lang="es-MX" sz="1100" b="0" i="0" u="none" strike="noStrike" dirty="0">
                        <a:solidFill>
                          <a:srgbClr val="000000"/>
                        </a:solidFill>
                        <a:effectLst/>
                        <a:latin typeface="Euclid Flex Light" panose="020B0300030000000000" pitchFamily="34" charset="77"/>
                      </a:endParaRPr>
                    </a:p>
                  </a:txBody>
                  <a:tcPr marL="9525" marR="9525" marT="9525" marB="0" anchor="b"/>
                </a:tc>
                <a:tc>
                  <a:txBody>
                    <a:bodyPr/>
                    <a:lstStyle/>
                    <a:p>
                      <a:pPr algn="ctr" fontAlgn="b"/>
                      <a:r>
                        <a:rPr lang="es-MX" sz="1100" b="0" i="0" u="none" strike="noStrike" dirty="0">
                          <a:effectLst/>
                          <a:latin typeface="Euclid Flex Light" panose="020B0300030000000000" pitchFamily="34" charset="77"/>
                        </a:rPr>
                        <a:t>47 </a:t>
                      </a:r>
                      <a:r>
                        <a:rPr lang="es-MX" sz="1100" b="0" i="0" u="none" strike="noStrike" dirty="0" err="1">
                          <a:effectLst/>
                          <a:latin typeface="Euclid Flex Light" panose="020B0300030000000000" pitchFamily="34" charset="77"/>
                        </a:rPr>
                        <a:t>ptos</a:t>
                      </a:r>
                      <a:r>
                        <a:rPr lang="es-MX" sz="1100" b="0" i="0" u="none" strike="noStrike" dirty="0">
                          <a:effectLst/>
                          <a:latin typeface="Euclid Flex Light" panose="020B0300030000000000" pitchFamily="34" charset="77"/>
                        </a:rPr>
                        <a:t>.</a:t>
                      </a:r>
                      <a:endParaRPr lang="es-MX" sz="1100" b="0" i="0" u="none" strike="noStrike" dirty="0">
                        <a:solidFill>
                          <a:srgbClr val="000000"/>
                        </a:solidFill>
                        <a:effectLst/>
                        <a:latin typeface="Euclid Flex Light" panose="020B0300030000000000" pitchFamily="34" charset="77"/>
                      </a:endParaRPr>
                    </a:p>
                  </a:txBody>
                  <a:tcPr marL="9525" marR="9525" marT="9525" marB="0" anchor="b"/>
                </a:tc>
                <a:extLst>
                  <a:ext uri="{0D108BD9-81ED-4DB2-BD59-A6C34878D82A}">
                    <a16:rowId xmlns:a16="http://schemas.microsoft.com/office/drawing/2014/main" val="1581454963"/>
                  </a:ext>
                </a:extLst>
              </a:tr>
              <a:tr h="211770">
                <a:tc>
                  <a:txBody>
                    <a:bodyPr/>
                    <a:lstStyle/>
                    <a:p>
                      <a:pPr algn="ctr" fontAlgn="ctr"/>
                      <a:r>
                        <a:rPr lang="es-MX" sz="1200" b="1" i="0" u="none" strike="noStrike" dirty="0">
                          <a:solidFill>
                            <a:schemeClr val="bg1"/>
                          </a:solidFill>
                          <a:effectLst/>
                          <a:latin typeface="Euclid Flex" panose="020B0500030000000000" pitchFamily="34" charset="77"/>
                        </a:rPr>
                        <a:t>Geofísica</a:t>
                      </a:r>
                    </a:p>
                  </a:txBody>
                  <a:tcPr marL="9525" marR="9525" marT="9525" marB="0" anchor="ctr">
                    <a:solidFill>
                      <a:srgbClr val="1C3014"/>
                    </a:solidFill>
                  </a:tcPr>
                </a:tc>
                <a:tc>
                  <a:txBody>
                    <a:bodyPr/>
                    <a:lstStyle/>
                    <a:p>
                      <a:pPr algn="ctr" fontAlgn="b"/>
                      <a:r>
                        <a:rPr lang="es-MX" sz="1100" b="0" i="0" u="none" strike="noStrike" dirty="0">
                          <a:effectLst/>
                          <a:latin typeface="Euclid Flex Light" panose="020B0300030000000000" pitchFamily="34" charset="77"/>
                        </a:rPr>
                        <a:t>SI</a:t>
                      </a:r>
                      <a:endParaRPr lang="es-MX" sz="1100" b="0" i="0" u="none" strike="noStrike" dirty="0">
                        <a:solidFill>
                          <a:srgbClr val="000000"/>
                        </a:solidFill>
                        <a:effectLst/>
                        <a:latin typeface="Euclid Flex Light" panose="020B0300030000000000" pitchFamily="34" charset="77"/>
                      </a:endParaRPr>
                    </a:p>
                  </a:txBody>
                  <a:tcPr marL="9525" marR="9525" marT="9525" marB="0" anchor="b"/>
                </a:tc>
                <a:tc>
                  <a:txBody>
                    <a:bodyPr/>
                    <a:lstStyle/>
                    <a:p>
                      <a:pPr algn="ctr" fontAlgn="b"/>
                      <a:r>
                        <a:rPr lang="es-MX" sz="1100" b="0" i="0" u="none" strike="noStrike" dirty="0">
                          <a:effectLst/>
                          <a:latin typeface="Euclid Flex Light" panose="020B0300030000000000" pitchFamily="34" charset="77"/>
                        </a:rPr>
                        <a:t>6.09 km</a:t>
                      </a:r>
                      <a:endParaRPr lang="es-MX" sz="1100" b="0" i="0" u="none" strike="noStrike" dirty="0">
                        <a:solidFill>
                          <a:srgbClr val="000000"/>
                        </a:solidFill>
                        <a:effectLst/>
                        <a:latin typeface="Euclid Flex Light" panose="020B0300030000000000" pitchFamily="34" charset="77"/>
                      </a:endParaRPr>
                    </a:p>
                  </a:txBody>
                  <a:tcPr marL="9525" marR="9525" marT="9525" marB="0" anchor="b"/>
                </a:tc>
                <a:tc>
                  <a:txBody>
                    <a:bodyPr/>
                    <a:lstStyle/>
                    <a:p>
                      <a:pPr algn="ctr" fontAlgn="b"/>
                      <a:r>
                        <a:rPr lang="es-MX" sz="1100" b="0" i="0" u="none" strike="noStrike" dirty="0">
                          <a:effectLst/>
                          <a:latin typeface="Euclid Flex Light" panose="020B0300030000000000" pitchFamily="34" charset="77"/>
                        </a:rPr>
                        <a:t>SI</a:t>
                      </a:r>
                      <a:endParaRPr lang="es-MX" sz="1100" b="0" i="0" u="none" strike="noStrike" dirty="0">
                        <a:solidFill>
                          <a:srgbClr val="000000"/>
                        </a:solidFill>
                        <a:effectLst/>
                        <a:latin typeface="Euclid Flex Light" panose="020B0300030000000000" pitchFamily="34" charset="77"/>
                      </a:endParaRPr>
                    </a:p>
                  </a:txBody>
                  <a:tcPr marL="9525" marR="9525" marT="9525" marB="0" anchor="b"/>
                </a:tc>
                <a:tc>
                  <a:txBody>
                    <a:bodyPr/>
                    <a:lstStyle/>
                    <a:p>
                      <a:pPr algn="ctr" fontAlgn="b"/>
                      <a:r>
                        <a:rPr lang="es-MX" sz="1100" b="0" i="0" u="none" strike="noStrike" dirty="0">
                          <a:effectLst/>
                          <a:latin typeface="Euclid Flex Light" panose="020B0300030000000000" pitchFamily="34" charset="77"/>
                        </a:rPr>
                        <a:t>3.70 km</a:t>
                      </a:r>
                      <a:endParaRPr lang="es-MX" sz="1100" b="0" i="0" u="none" strike="noStrike" dirty="0">
                        <a:solidFill>
                          <a:srgbClr val="000000"/>
                        </a:solidFill>
                        <a:effectLst/>
                        <a:latin typeface="Euclid Flex Light" panose="020B0300030000000000" pitchFamily="34" charset="77"/>
                      </a:endParaRPr>
                    </a:p>
                  </a:txBody>
                  <a:tcPr marL="9525" marR="9525" marT="9525" marB="0" anchor="b"/>
                </a:tc>
                <a:tc>
                  <a:txBody>
                    <a:bodyPr/>
                    <a:lstStyle/>
                    <a:p>
                      <a:pPr algn="ctr" fontAlgn="b"/>
                      <a:r>
                        <a:rPr lang="es-MX" sz="1100" b="0" i="0" u="none" strike="noStrike" dirty="0">
                          <a:effectLst/>
                          <a:latin typeface="Euclid Flex Light" panose="020B0300030000000000" pitchFamily="34" charset="77"/>
                        </a:rPr>
                        <a:t>SI</a:t>
                      </a:r>
                      <a:endParaRPr lang="es-MX" sz="1100" b="0" i="0" u="none" strike="noStrike" dirty="0">
                        <a:solidFill>
                          <a:srgbClr val="000000"/>
                        </a:solidFill>
                        <a:effectLst/>
                        <a:latin typeface="Euclid Flex Light" panose="020B0300030000000000" pitchFamily="34" charset="77"/>
                      </a:endParaRPr>
                    </a:p>
                  </a:txBody>
                  <a:tcPr marL="9525" marR="9525" marT="9525" marB="0" anchor="b"/>
                </a:tc>
                <a:tc>
                  <a:txBody>
                    <a:bodyPr/>
                    <a:lstStyle/>
                    <a:p>
                      <a:pPr algn="ctr" fontAlgn="b"/>
                      <a:r>
                        <a:rPr lang="es-MX" sz="1100" b="0" i="0" u="none" strike="noStrike" dirty="0">
                          <a:effectLst/>
                          <a:latin typeface="Euclid Flex Light" panose="020B0300030000000000" pitchFamily="34" charset="77"/>
                        </a:rPr>
                        <a:t>1.41 km</a:t>
                      </a:r>
                      <a:endParaRPr lang="es-MX" sz="1100" b="0" i="0" u="none" strike="noStrike" dirty="0">
                        <a:solidFill>
                          <a:srgbClr val="000000"/>
                        </a:solidFill>
                        <a:effectLst/>
                        <a:latin typeface="Euclid Flex Light" panose="020B0300030000000000" pitchFamily="34" charset="77"/>
                      </a:endParaRPr>
                    </a:p>
                  </a:txBody>
                  <a:tcPr marL="9525" marR="9525" marT="9525" marB="0" anchor="b"/>
                </a:tc>
                <a:tc>
                  <a:txBody>
                    <a:bodyPr/>
                    <a:lstStyle/>
                    <a:p>
                      <a:pPr algn="ctr" fontAlgn="b"/>
                      <a:r>
                        <a:rPr lang="es-MX" sz="1100" b="0" i="0" u="none" strike="noStrike" dirty="0">
                          <a:effectLst/>
                          <a:latin typeface="Euclid Flex Light" panose="020B0300030000000000" pitchFamily="34" charset="77"/>
                        </a:rPr>
                        <a:t>SI</a:t>
                      </a:r>
                      <a:endParaRPr lang="es-MX" sz="1100" b="0" i="0" u="none" strike="noStrike" dirty="0">
                        <a:solidFill>
                          <a:srgbClr val="000000"/>
                        </a:solidFill>
                        <a:effectLst/>
                        <a:latin typeface="Euclid Flex Light" panose="020B0300030000000000" pitchFamily="34" charset="77"/>
                      </a:endParaRPr>
                    </a:p>
                  </a:txBody>
                  <a:tcPr marL="9525" marR="9525" marT="9525" marB="0" anchor="b"/>
                </a:tc>
                <a:tc>
                  <a:txBody>
                    <a:bodyPr/>
                    <a:lstStyle/>
                    <a:p>
                      <a:pPr algn="ctr" fontAlgn="b"/>
                      <a:r>
                        <a:rPr lang="es-MX" sz="1100" b="0" i="0" u="none" strike="noStrike" dirty="0">
                          <a:effectLst/>
                          <a:latin typeface="Euclid Flex Light" panose="020B0300030000000000" pitchFamily="34" charset="77"/>
                        </a:rPr>
                        <a:t>5.41 km</a:t>
                      </a:r>
                      <a:endParaRPr lang="es-MX" sz="1100" b="0" i="0" u="none" strike="noStrike" dirty="0">
                        <a:solidFill>
                          <a:srgbClr val="000000"/>
                        </a:solidFill>
                        <a:effectLst/>
                        <a:latin typeface="Euclid Flex Light" panose="020B0300030000000000" pitchFamily="34" charset="77"/>
                      </a:endParaRPr>
                    </a:p>
                  </a:txBody>
                  <a:tcPr marL="9525" marR="9525" marT="9525" marB="0" anchor="b"/>
                </a:tc>
                <a:tc>
                  <a:txBody>
                    <a:bodyPr/>
                    <a:lstStyle/>
                    <a:p>
                      <a:pPr algn="ctr" fontAlgn="b"/>
                      <a:r>
                        <a:rPr lang="es-MX" sz="1100" b="0" i="0" u="none" strike="noStrike" dirty="0">
                          <a:effectLst/>
                          <a:latin typeface="Euclid Flex Light" panose="020B0300030000000000" pitchFamily="34" charset="77"/>
                        </a:rPr>
                        <a:t>SI</a:t>
                      </a:r>
                      <a:endParaRPr lang="es-MX" sz="1100" b="0" i="0" u="none" strike="noStrike" dirty="0">
                        <a:solidFill>
                          <a:srgbClr val="000000"/>
                        </a:solidFill>
                        <a:effectLst/>
                        <a:latin typeface="Euclid Flex Light" panose="020B0300030000000000" pitchFamily="34" charset="77"/>
                      </a:endParaRPr>
                    </a:p>
                  </a:txBody>
                  <a:tcPr marL="9525" marR="9525" marT="9525" marB="0" anchor="b"/>
                </a:tc>
                <a:tc>
                  <a:txBody>
                    <a:bodyPr/>
                    <a:lstStyle/>
                    <a:p>
                      <a:pPr algn="ctr" fontAlgn="b"/>
                      <a:r>
                        <a:rPr lang="es-MX" sz="1100" b="0" i="0" u="none" strike="noStrike" dirty="0">
                          <a:effectLst/>
                          <a:latin typeface="Euclid Flex Light" panose="020B0300030000000000" pitchFamily="34" charset="77"/>
                        </a:rPr>
                        <a:t>4.73 km</a:t>
                      </a:r>
                      <a:endParaRPr lang="es-MX" sz="1100" b="0" i="0" u="none" strike="noStrike" dirty="0">
                        <a:solidFill>
                          <a:srgbClr val="000000"/>
                        </a:solidFill>
                        <a:effectLst/>
                        <a:latin typeface="Euclid Flex Light" panose="020B0300030000000000" pitchFamily="34" charset="77"/>
                      </a:endParaRPr>
                    </a:p>
                  </a:txBody>
                  <a:tcPr marL="9525" marR="9525" marT="9525" marB="0" anchor="b"/>
                </a:tc>
                <a:tc>
                  <a:txBody>
                    <a:bodyPr/>
                    <a:lstStyle/>
                    <a:p>
                      <a:pPr algn="ctr" fontAlgn="b"/>
                      <a:r>
                        <a:rPr lang="es-MX" sz="1100" b="0" i="0" u="none" strike="noStrike" dirty="0">
                          <a:effectLst/>
                          <a:latin typeface="Euclid Flex Light" panose="020B0300030000000000" pitchFamily="34" charset="77"/>
                        </a:rPr>
                        <a:t>SI</a:t>
                      </a:r>
                      <a:endParaRPr lang="es-MX" sz="1100" b="0" i="0" u="none" strike="noStrike" dirty="0">
                        <a:solidFill>
                          <a:srgbClr val="000000"/>
                        </a:solidFill>
                        <a:effectLst/>
                        <a:latin typeface="Euclid Flex Light" panose="020B0300030000000000" pitchFamily="34" charset="77"/>
                      </a:endParaRPr>
                    </a:p>
                  </a:txBody>
                  <a:tcPr marL="9525" marR="9525" marT="9525" marB="0" anchor="b"/>
                </a:tc>
                <a:tc>
                  <a:txBody>
                    <a:bodyPr/>
                    <a:lstStyle/>
                    <a:p>
                      <a:pPr algn="ctr" fontAlgn="b"/>
                      <a:r>
                        <a:rPr lang="es-MX" sz="1100" b="0" i="0" u="none" strike="noStrike" dirty="0">
                          <a:effectLst/>
                          <a:latin typeface="Euclid Flex Light" panose="020B0300030000000000" pitchFamily="34" charset="77"/>
                        </a:rPr>
                        <a:t>5.95 km</a:t>
                      </a:r>
                      <a:endParaRPr lang="es-MX" sz="1100" b="0" i="0" u="none" strike="noStrike" dirty="0">
                        <a:solidFill>
                          <a:srgbClr val="000000"/>
                        </a:solidFill>
                        <a:effectLst/>
                        <a:latin typeface="Euclid Flex Light" panose="020B0300030000000000" pitchFamily="34" charset="77"/>
                      </a:endParaRPr>
                    </a:p>
                  </a:txBody>
                  <a:tcPr marL="9525" marR="9525" marT="9525" marB="0" anchor="b"/>
                </a:tc>
                <a:tc>
                  <a:txBody>
                    <a:bodyPr/>
                    <a:lstStyle/>
                    <a:p>
                      <a:pPr algn="ctr" fontAlgn="b"/>
                      <a:r>
                        <a:rPr lang="es-MX" sz="1100" b="0" i="0" u="none" strike="noStrike" dirty="0">
                          <a:effectLst/>
                          <a:latin typeface="Euclid Flex Light" panose="020B0300030000000000" pitchFamily="34" charset="77"/>
                        </a:rPr>
                        <a:t>SI</a:t>
                      </a:r>
                      <a:endParaRPr lang="es-MX" sz="1100" b="0" i="0" u="none" strike="noStrike" dirty="0">
                        <a:solidFill>
                          <a:srgbClr val="000000"/>
                        </a:solidFill>
                        <a:effectLst/>
                        <a:latin typeface="Euclid Flex Light" panose="020B0300030000000000" pitchFamily="34" charset="77"/>
                      </a:endParaRPr>
                    </a:p>
                  </a:txBody>
                  <a:tcPr marL="9525" marR="9525" marT="9525" marB="0" anchor="b"/>
                </a:tc>
                <a:tc>
                  <a:txBody>
                    <a:bodyPr/>
                    <a:lstStyle/>
                    <a:p>
                      <a:pPr algn="ctr" fontAlgn="b"/>
                      <a:r>
                        <a:rPr lang="es-MX" sz="1100" b="0" i="0" u="none" strike="noStrike" dirty="0">
                          <a:effectLst/>
                          <a:latin typeface="Euclid Flex Light" panose="020B0300030000000000" pitchFamily="34" charset="77"/>
                        </a:rPr>
                        <a:t>0.50 km</a:t>
                      </a:r>
                      <a:endParaRPr lang="es-MX" sz="1100" b="0" i="0" u="none" strike="noStrike" dirty="0">
                        <a:solidFill>
                          <a:srgbClr val="000000"/>
                        </a:solidFill>
                        <a:effectLst/>
                        <a:latin typeface="Euclid Flex Light" panose="020B0300030000000000" pitchFamily="34" charset="77"/>
                      </a:endParaRPr>
                    </a:p>
                  </a:txBody>
                  <a:tcPr marL="9525" marR="9525" marT="9525" marB="0" anchor="b"/>
                </a:tc>
                <a:extLst>
                  <a:ext uri="{0D108BD9-81ED-4DB2-BD59-A6C34878D82A}">
                    <a16:rowId xmlns:a16="http://schemas.microsoft.com/office/drawing/2014/main" val="321394541"/>
                  </a:ext>
                </a:extLst>
              </a:tr>
              <a:tr h="211770">
                <a:tc>
                  <a:txBody>
                    <a:bodyPr/>
                    <a:lstStyle/>
                    <a:p>
                      <a:pPr algn="ctr" fontAlgn="ctr"/>
                      <a:r>
                        <a:rPr lang="es-MX" sz="1200" b="1" i="0" u="none" strike="noStrike" dirty="0">
                          <a:solidFill>
                            <a:schemeClr val="bg1"/>
                          </a:solidFill>
                          <a:effectLst/>
                          <a:latin typeface="Euclid Flex" panose="020B0500030000000000" pitchFamily="34" charset="77"/>
                        </a:rPr>
                        <a:t>Geotecnia</a:t>
                      </a:r>
                    </a:p>
                  </a:txBody>
                  <a:tcPr marL="9525" marR="9525" marT="9525" marB="0" anchor="ctr">
                    <a:solidFill>
                      <a:srgbClr val="1C3014"/>
                    </a:solidFill>
                  </a:tcPr>
                </a:tc>
                <a:tc>
                  <a:txBody>
                    <a:bodyPr/>
                    <a:lstStyle/>
                    <a:p>
                      <a:pPr algn="ctr" fontAlgn="b"/>
                      <a:r>
                        <a:rPr lang="es-MX" sz="1100" b="0" i="0" u="none" strike="noStrike">
                          <a:effectLst/>
                          <a:latin typeface="Euclid Flex Light" panose="020B0300030000000000" pitchFamily="34" charset="77"/>
                        </a:rPr>
                        <a:t>NO</a:t>
                      </a:r>
                      <a:endParaRPr lang="es-MX" sz="1100" b="0" i="0" u="none" strike="noStrike">
                        <a:solidFill>
                          <a:srgbClr val="000000"/>
                        </a:solidFill>
                        <a:effectLst/>
                        <a:latin typeface="Euclid Flex Light" panose="020B0300030000000000" pitchFamily="34" charset="77"/>
                      </a:endParaRPr>
                    </a:p>
                  </a:txBody>
                  <a:tcPr marL="9525" marR="9525" marT="9525" marB="0" anchor="b"/>
                </a:tc>
                <a:tc>
                  <a:txBody>
                    <a:bodyPr/>
                    <a:lstStyle/>
                    <a:p>
                      <a:pPr algn="ctr" fontAlgn="b"/>
                      <a:r>
                        <a:rPr lang="es-MX" sz="1100" b="0" i="0" u="none" strike="noStrike">
                          <a:effectLst/>
                          <a:latin typeface="Euclid Flex Light" panose="020B0300030000000000" pitchFamily="34" charset="77"/>
                        </a:rPr>
                        <a:t>-</a:t>
                      </a:r>
                      <a:endParaRPr lang="es-MX" sz="1100" b="0" i="0" u="none" strike="noStrike">
                        <a:solidFill>
                          <a:srgbClr val="000000"/>
                        </a:solidFill>
                        <a:effectLst/>
                        <a:latin typeface="Euclid Flex Light" panose="020B0300030000000000" pitchFamily="34" charset="77"/>
                      </a:endParaRPr>
                    </a:p>
                  </a:txBody>
                  <a:tcPr marL="9525" marR="9525" marT="9525" marB="0" anchor="b"/>
                </a:tc>
                <a:tc>
                  <a:txBody>
                    <a:bodyPr/>
                    <a:lstStyle/>
                    <a:p>
                      <a:pPr algn="ctr" fontAlgn="b"/>
                      <a:r>
                        <a:rPr lang="es-MX" sz="1100" b="0" i="0" u="none" strike="noStrike" dirty="0">
                          <a:effectLst/>
                          <a:latin typeface="Euclid Flex Light" panose="020B0300030000000000" pitchFamily="34" charset="77"/>
                        </a:rPr>
                        <a:t>SI</a:t>
                      </a:r>
                      <a:endParaRPr lang="es-MX" sz="1100" b="0" i="0" u="none" strike="noStrike" dirty="0">
                        <a:solidFill>
                          <a:srgbClr val="000000"/>
                        </a:solidFill>
                        <a:effectLst/>
                        <a:latin typeface="Euclid Flex Light" panose="020B0300030000000000" pitchFamily="34" charset="77"/>
                      </a:endParaRPr>
                    </a:p>
                  </a:txBody>
                  <a:tcPr marL="9525" marR="9525" marT="9525" marB="0" anchor="b"/>
                </a:tc>
                <a:tc>
                  <a:txBody>
                    <a:bodyPr/>
                    <a:lstStyle/>
                    <a:p>
                      <a:pPr algn="ctr" fontAlgn="b"/>
                      <a:r>
                        <a:rPr lang="es-MX" sz="1100" b="0" i="0" u="none" strike="noStrike" dirty="0">
                          <a:solidFill>
                            <a:schemeClr val="tx1"/>
                          </a:solidFill>
                          <a:effectLst/>
                          <a:latin typeface="Euclid Flex Light" panose="020B0300030000000000" pitchFamily="34" charset="77"/>
                        </a:rPr>
                        <a:t>1.50</a:t>
                      </a:r>
                      <a:r>
                        <a:rPr lang="es-MX" sz="1100" b="0" i="0" u="none" strike="noStrike" dirty="0">
                          <a:solidFill>
                            <a:schemeClr val="tx1"/>
                          </a:solidFill>
                          <a:effectLst/>
                          <a:latin typeface="Helvetica" pitchFamily="2" charset="0"/>
                        </a:rPr>
                        <a:t> %</a:t>
                      </a:r>
                      <a:endParaRPr lang="es-MX" sz="1100" b="0" i="0" u="none" strike="noStrike" dirty="0">
                        <a:solidFill>
                          <a:srgbClr val="000000"/>
                        </a:solidFill>
                        <a:effectLst/>
                        <a:latin typeface="Helvetica" pitchFamily="2" charset="0"/>
                      </a:endParaRPr>
                    </a:p>
                  </a:txBody>
                  <a:tcPr marL="9525" marR="9525" marT="9525" marB="0" anchor="b"/>
                </a:tc>
                <a:tc>
                  <a:txBody>
                    <a:bodyPr/>
                    <a:lstStyle/>
                    <a:p>
                      <a:pPr algn="ctr" fontAlgn="b"/>
                      <a:r>
                        <a:rPr lang="es-MX" sz="1100" b="0" i="0" u="none" strike="noStrike" dirty="0">
                          <a:effectLst/>
                          <a:latin typeface="Euclid Flex Light" panose="020B0300030000000000" pitchFamily="34" charset="77"/>
                        </a:rPr>
                        <a:t>SI</a:t>
                      </a:r>
                      <a:endParaRPr lang="es-MX" sz="1100" b="0" i="0" u="none" strike="noStrike" dirty="0">
                        <a:solidFill>
                          <a:srgbClr val="000000"/>
                        </a:solidFill>
                        <a:effectLst/>
                        <a:latin typeface="Euclid Flex Light" panose="020B0300030000000000" pitchFamily="34" charset="77"/>
                      </a:endParaRPr>
                    </a:p>
                  </a:txBody>
                  <a:tcPr marL="9525" marR="9525" marT="9525" marB="0" anchor="b"/>
                </a:tc>
                <a:tc>
                  <a:txBody>
                    <a:bodyPr/>
                    <a:lstStyle/>
                    <a:p>
                      <a:pPr algn="ctr" fontAlgn="b"/>
                      <a:r>
                        <a:rPr lang="es-MX" sz="1100" b="0" i="0" u="none" strike="noStrike" dirty="0">
                          <a:solidFill>
                            <a:schemeClr val="tx1"/>
                          </a:solidFill>
                          <a:effectLst/>
                          <a:latin typeface="Euclid Flex Light" panose="020B0300030000000000" pitchFamily="34" charset="77"/>
                        </a:rPr>
                        <a:t>1.50</a:t>
                      </a:r>
                      <a:r>
                        <a:rPr lang="es-MX" sz="1100" b="0" i="0" u="none" strike="noStrike" dirty="0">
                          <a:solidFill>
                            <a:schemeClr val="tx1"/>
                          </a:solidFill>
                          <a:effectLst/>
                          <a:latin typeface="Helvetica" pitchFamily="2" charset="0"/>
                        </a:rPr>
                        <a:t> %</a:t>
                      </a:r>
                      <a:endParaRPr lang="es-MX" sz="1100" b="0" i="0" u="none" strike="noStrike" dirty="0">
                        <a:solidFill>
                          <a:srgbClr val="000000"/>
                        </a:solidFill>
                        <a:effectLst/>
                        <a:latin typeface="Helvetica" pitchFamily="2" charset="0"/>
                      </a:endParaRPr>
                    </a:p>
                  </a:txBody>
                  <a:tcPr marL="9525" marR="9525" marT="9525" marB="0" anchor="b"/>
                </a:tc>
                <a:tc>
                  <a:txBody>
                    <a:bodyPr/>
                    <a:lstStyle/>
                    <a:p>
                      <a:pPr algn="ctr" fontAlgn="b"/>
                      <a:r>
                        <a:rPr lang="es-MX" sz="1100" b="0" i="0" u="none" strike="noStrike" dirty="0">
                          <a:solidFill>
                            <a:schemeClr val="tx1"/>
                          </a:solidFill>
                          <a:effectLst/>
                          <a:latin typeface="Euclid Flex Light" panose="020B0300030000000000" pitchFamily="34" charset="77"/>
                        </a:rPr>
                        <a:t>SI</a:t>
                      </a:r>
                      <a:endParaRPr lang="es-MX" sz="1100" b="0" i="0" u="none" strike="noStrike" dirty="0">
                        <a:solidFill>
                          <a:srgbClr val="000000"/>
                        </a:solidFill>
                        <a:effectLst/>
                        <a:latin typeface="Euclid Flex Light" panose="020B0300030000000000" pitchFamily="34" charset="77"/>
                      </a:endParaRPr>
                    </a:p>
                  </a:txBody>
                  <a:tcPr marL="9525" marR="9525" marT="9525" marB="0" anchor="b"/>
                </a:tc>
                <a:tc>
                  <a:txBody>
                    <a:bodyPr/>
                    <a:lstStyle/>
                    <a:p>
                      <a:pPr algn="ctr" fontAlgn="b"/>
                      <a:r>
                        <a:rPr lang="es-MX" sz="1100" b="0" i="0" u="none" strike="noStrike" dirty="0">
                          <a:solidFill>
                            <a:schemeClr val="tx1"/>
                          </a:solidFill>
                          <a:effectLst/>
                          <a:latin typeface="Euclid Flex Light" panose="020B0300030000000000" pitchFamily="34" charset="77"/>
                        </a:rPr>
                        <a:t>1.50</a:t>
                      </a:r>
                      <a:r>
                        <a:rPr lang="es-MX" sz="1100" b="0" i="0" u="none" strike="noStrike" dirty="0">
                          <a:solidFill>
                            <a:schemeClr val="tx1"/>
                          </a:solidFill>
                          <a:effectLst/>
                          <a:latin typeface="Helvetica" pitchFamily="2" charset="0"/>
                        </a:rPr>
                        <a:t> %</a:t>
                      </a:r>
                      <a:endParaRPr lang="es-MX" sz="1100" b="0" i="0" u="none" strike="noStrike" dirty="0">
                        <a:solidFill>
                          <a:srgbClr val="000000"/>
                        </a:solidFill>
                        <a:effectLst/>
                        <a:latin typeface="Helvetica" pitchFamily="2" charset="0"/>
                      </a:endParaRPr>
                    </a:p>
                  </a:txBody>
                  <a:tcPr marL="9525" marR="9525" marT="9525" marB="0" anchor="b"/>
                </a:tc>
                <a:tc>
                  <a:txBody>
                    <a:bodyPr/>
                    <a:lstStyle/>
                    <a:p>
                      <a:pPr algn="ctr" fontAlgn="b"/>
                      <a:r>
                        <a:rPr lang="es-MX" sz="1100" b="0" i="0" u="none" strike="noStrike" dirty="0">
                          <a:effectLst/>
                          <a:latin typeface="Euclid Flex Light" panose="020B0300030000000000" pitchFamily="34" charset="77"/>
                        </a:rPr>
                        <a:t>SI</a:t>
                      </a:r>
                      <a:endParaRPr lang="es-MX" sz="1100" b="0" i="0" u="none" strike="noStrike" dirty="0">
                        <a:solidFill>
                          <a:srgbClr val="000000"/>
                        </a:solidFill>
                        <a:effectLst/>
                        <a:latin typeface="Euclid Flex Light" panose="020B0300030000000000" pitchFamily="34" charset="77"/>
                      </a:endParaRPr>
                    </a:p>
                  </a:txBody>
                  <a:tcPr marL="9525" marR="9525" marT="9525" marB="0" anchor="b"/>
                </a:tc>
                <a:tc>
                  <a:txBody>
                    <a:bodyPr/>
                    <a:lstStyle/>
                    <a:p>
                      <a:pPr algn="ctr" fontAlgn="b"/>
                      <a:r>
                        <a:rPr lang="es-MX" sz="1100" b="0" i="0" u="none" strike="noStrike" dirty="0">
                          <a:solidFill>
                            <a:schemeClr val="tx1"/>
                          </a:solidFill>
                          <a:effectLst/>
                          <a:latin typeface="Euclid Flex Light" panose="020B0300030000000000" pitchFamily="34" charset="77"/>
                        </a:rPr>
                        <a:t>1.50</a:t>
                      </a:r>
                      <a:r>
                        <a:rPr lang="es-MX" sz="1100" b="0" i="0" u="none" strike="noStrike" dirty="0">
                          <a:solidFill>
                            <a:schemeClr val="tx1"/>
                          </a:solidFill>
                          <a:effectLst/>
                          <a:latin typeface="Helvetica" pitchFamily="2" charset="0"/>
                        </a:rPr>
                        <a:t> %</a:t>
                      </a:r>
                      <a:endParaRPr lang="es-MX" sz="1100" b="0" i="0" u="none" strike="noStrike" dirty="0">
                        <a:solidFill>
                          <a:srgbClr val="000000"/>
                        </a:solidFill>
                        <a:effectLst/>
                        <a:latin typeface="Helvetica" pitchFamily="2" charset="0"/>
                      </a:endParaRPr>
                    </a:p>
                  </a:txBody>
                  <a:tcPr marL="9525" marR="9525" marT="9525" marB="0" anchor="b"/>
                </a:tc>
                <a:tc>
                  <a:txBody>
                    <a:bodyPr/>
                    <a:lstStyle/>
                    <a:p>
                      <a:pPr algn="ctr" fontAlgn="b"/>
                      <a:r>
                        <a:rPr lang="es-MX" sz="1100" b="0" i="0" u="none" strike="noStrike" dirty="0">
                          <a:effectLst/>
                          <a:latin typeface="Euclid Flex Light" panose="020B0300030000000000" pitchFamily="34" charset="77"/>
                        </a:rPr>
                        <a:t>SI</a:t>
                      </a:r>
                      <a:endParaRPr lang="es-MX" sz="1100" b="0" i="0" u="none" strike="noStrike" dirty="0">
                        <a:solidFill>
                          <a:srgbClr val="000000"/>
                        </a:solidFill>
                        <a:effectLst/>
                        <a:latin typeface="Euclid Flex Light" panose="020B0300030000000000" pitchFamily="34" charset="77"/>
                      </a:endParaRPr>
                    </a:p>
                  </a:txBody>
                  <a:tcPr marL="9525" marR="9525" marT="9525" marB="0" anchor="b"/>
                </a:tc>
                <a:tc>
                  <a:txBody>
                    <a:bodyPr/>
                    <a:lstStyle/>
                    <a:p>
                      <a:pPr algn="ctr" fontAlgn="b"/>
                      <a:r>
                        <a:rPr lang="es-MX" sz="1100" b="0" i="0" u="none" strike="noStrike" dirty="0">
                          <a:solidFill>
                            <a:schemeClr val="tx1"/>
                          </a:solidFill>
                          <a:effectLst/>
                          <a:latin typeface="Euclid Flex Light" panose="020B0300030000000000" pitchFamily="34" charset="77"/>
                        </a:rPr>
                        <a:t>1.50</a:t>
                      </a:r>
                      <a:r>
                        <a:rPr lang="es-MX" sz="1100" b="0" i="0" u="none" strike="noStrike" dirty="0">
                          <a:solidFill>
                            <a:schemeClr val="tx1"/>
                          </a:solidFill>
                          <a:effectLst/>
                          <a:latin typeface="Helvetica" pitchFamily="2" charset="0"/>
                        </a:rPr>
                        <a:t> %</a:t>
                      </a:r>
                      <a:endParaRPr lang="es-MX" sz="1100" b="0" i="0" u="none" strike="noStrike" dirty="0">
                        <a:solidFill>
                          <a:srgbClr val="000000"/>
                        </a:solidFill>
                        <a:effectLst/>
                        <a:latin typeface="Helvetica" pitchFamily="2" charset="0"/>
                      </a:endParaRPr>
                    </a:p>
                  </a:txBody>
                  <a:tcPr marL="9525" marR="9525" marT="9525" marB="0" anchor="b"/>
                </a:tc>
                <a:tc>
                  <a:txBody>
                    <a:bodyPr/>
                    <a:lstStyle/>
                    <a:p>
                      <a:pPr algn="ctr" fontAlgn="b"/>
                      <a:r>
                        <a:rPr lang="es-MX" sz="1100" b="0" i="0" u="none" strike="noStrike" dirty="0">
                          <a:solidFill>
                            <a:schemeClr val="tx1"/>
                          </a:solidFill>
                          <a:effectLst/>
                          <a:latin typeface="Euclid Flex Light" panose="020B0300030000000000" pitchFamily="34" charset="77"/>
                        </a:rPr>
                        <a:t>SI</a:t>
                      </a:r>
                      <a:endParaRPr lang="es-MX" sz="1100" b="0" i="0" u="none" strike="noStrike" dirty="0">
                        <a:solidFill>
                          <a:srgbClr val="000000"/>
                        </a:solidFill>
                        <a:effectLst/>
                        <a:latin typeface="Euclid Flex Light" panose="020B0300030000000000" pitchFamily="34" charset="77"/>
                      </a:endParaRPr>
                    </a:p>
                  </a:txBody>
                  <a:tcPr marL="9525" marR="9525" marT="9525" marB="0" anchor="b"/>
                </a:tc>
                <a:tc>
                  <a:txBody>
                    <a:bodyPr/>
                    <a:lstStyle/>
                    <a:p>
                      <a:pPr algn="ctr" fontAlgn="b"/>
                      <a:r>
                        <a:rPr lang="es-MX" sz="1100" b="0" i="0" u="none" strike="noStrike" dirty="0">
                          <a:solidFill>
                            <a:schemeClr val="tx1"/>
                          </a:solidFill>
                          <a:effectLst/>
                          <a:latin typeface="Euclid Flex Light" panose="020B0300030000000000" pitchFamily="34" charset="77"/>
                        </a:rPr>
                        <a:t>1.50</a:t>
                      </a:r>
                      <a:r>
                        <a:rPr lang="es-MX" sz="1100" b="0" i="0" u="none" strike="noStrike" dirty="0">
                          <a:solidFill>
                            <a:schemeClr val="tx1"/>
                          </a:solidFill>
                          <a:effectLst/>
                          <a:latin typeface="Helvetica" pitchFamily="2" charset="0"/>
                        </a:rPr>
                        <a:t> %</a:t>
                      </a:r>
                      <a:endParaRPr lang="es-MX" sz="1100" b="0" i="0" u="none" strike="noStrike" dirty="0">
                        <a:solidFill>
                          <a:srgbClr val="000000"/>
                        </a:solidFill>
                        <a:effectLst/>
                        <a:latin typeface="Helvetica" pitchFamily="2" charset="0"/>
                      </a:endParaRPr>
                    </a:p>
                  </a:txBody>
                  <a:tcPr marL="9525" marR="9525" marT="9525" marB="0" anchor="b"/>
                </a:tc>
                <a:extLst>
                  <a:ext uri="{0D108BD9-81ED-4DB2-BD59-A6C34878D82A}">
                    <a16:rowId xmlns:a16="http://schemas.microsoft.com/office/drawing/2014/main" val="3245041039"/>
                  </a:ext>
                </a:extLst>
              </a:tr>
            </a:tbl>
          </a:graphicData>
        </a:graphic>
      </p:graphicFrame>
      <p:sp>
        <p:nvSpPr>
          <p:cNvPr id="27" name="object 32">
            <a:extLst>
              <a:ext uri="{FF2B5EF4-FFF2-40B4-BE49-F238E27FC236}">
                <a16:creationId xmlns:a16="http://schemas.microsoft.com/office/drawing/2014/main" id="{0FBDCEC7-3F74-2F48-AAE5-FA9011097FEB}"/>
              </a:ext>
            </a:extLst>
          </p:cNvPr>
          <p:cNvSpPr txBox="1"/>
          <p:nvPr/>
        </p:nvSpPr>
        <p:spPr>
          <a:xfrm>
            <a:off x="3545371" y="5307483"/>
            <a:ext cx="858786" cy="318837"/>
          </a:xfrm>
          <a:prstGeom prst="rect">
            <a:avLst/>
          </a:prstGeom>
        </p:spPr>
        <p:txBody>
          <a:bodyPr vert="horz" wrap="square" lIns="0" tIns="10953" rIns="0" bIns="0" rtlCol="0">
            <a:spAutoFit/>
          </a:bodyPr>
          <a:lstStyle/>
          <a:p>
            <a:pPr marL="9525">
              <a:spcBef>
                <a:spcPts val="86"/>
              </a:spcBef>
            </a:pPr>
            <a:r>
              <a:rPr lang="es-419" sz="2000" b="1" spc="-30" dirty="0">
                <a:solidFill>
                  <a:schemeClr val="bg1"/>
                </a:solidFill>
                <a:latin typeface="Arial Rounded MT Bold" panose="020F0704030504030204" pitchFamily="34" charset="77"/>
                <a:cs typeface="Montserrat-ExtraBold"/>
              </a:rPr>
              <a:t>3.0 </a:t>
            </a:r>
            <a:r>
              <a:rPr sz="2000" b="1" spc="-30" dirty="0">
                <a:solidFill>
                  <a:schemeClr val="bg1"/>
                </a:solidFill>
                <a:latin typeface="Arial Rounded MT Bold" panose="020F0704030504030204" pitchFamily="34" charset="77"/>
                <a:cs typeface="Montserrat-ExtraBold"/>
              </a:rPr>
              <a:t>%</a:t>
            </a:r>
            <a:endParaRPr sz="2000" dirty="0">
              <a:solidFill>
                <a:schemeClr val="bg1"/>
              </a:solidFill>
              <a:latin typeface="Arial Rounded MT Bold" panose="020F0704030504030204" pitchFamily="34" charset="77"/>
              <a:cs typeface="Montserrat-ExtraBold"/>
            </a:endParaRPr>
          </a:p>
        </p:txBody>
      </p:sp>
      <p:sp>
        <p:nvSpPr>
          <p:cNvPr id="31" name="object 3">
            <a:extLst>
              <a:ext uri="{FF2B5EF4-FFF2-40B4-BE49-F238E27FC236}">
                <a16:creationId xmlns:a16="http://schemas.microsoft.com/office/drawing/2014/main" id="{A6DD21CB-C472-874D-8D96-1E4B174AE4D1}"/>
              </a:ext>
            </a:extLst>
          </p:cNvPr>
          <p:cNvSpPr txBox="1">
            <a:spLocks/>
          </p:cNvSpPr>
          <p:nvPr/>
        </p:nvSpPr>
        <p:spPr>
          <a:xfrm>
            <a:off x="1034474" y="3043724"/>
            <a:ext cx="2910098" cy="28661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800" spc="188" dirty="0">
                <a:latin typeface="Euclid Flex Light" panose="020B0300030000000000" pitchFamily="34" charset="77"/>
              </a:rPr>
              <a:t>GEOLÓGICO</a:t>
            </a:r>
          </a:p>
        </p:txBody>
      </p:sp>
      <p:sp>
        <p:nvSpPr>
          <p:cNvPr id="25" name="object 3">
            <a:extLst>
              <a:ext uri="{FF2B5EF4-FFF2-40B4-BE49-F238E27FC236}">
                <a16:creationId xmlns:a16="http://schemas.microsoft.com/office/drawing/2014/main" id="{A1B470BB-42C7-E24B-8390-BBF947E6DCD3}"/>
              </a:ext>
            </a:extLst>
          </p:cNvPr>
          <p:cNvSpPr txBox="1">
            <a:spLocks/>
          </p:cNvSpPr>
          <p:nvPr/>
        </p:nvSpPr>
        <p:spPr>
          <a:xfrm>
            <a:off x="2489523" y="1225757"/>
            <a:ext cx="5300873"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000" b="1" spc="153" dirty="0">
                <a:latin typeface="Montserrat Light" pitchFamily="2" charset="77"/>
              </a:rPr>
              <a:t>AVANCE </a:t>
            </a:r>
            <a:endParaRPr lang="es-MX" sz="2000" b="1" spc="188" dirty="0">
              <a:latin typeface="Montserrat Light" pitchFamily="2" charset="77"/>
            </a:endParaRPr>
          </a:p>
        </p:txBody>
      </p:sp>
      <p:sp>
        <p:nvSpPr>
          <p:cNvPr id="28" name="Rectángulo 27">
            <a:extLst>
              <a:ext uri="{FF2B5EF4-FFF2-40B4-BE49-F238E27FC236}">
                <a16:creationId xmlns:a16="http://schemas.microsoft.com/office/drawing/2014/main" id="{409D2135-C5E1-424A-A357-48CFE5310F61}"/>
              </a:ext>
            </a:extLst>
          </p:cNvPr>
          <p:cNvSpPr/>
          <p:nvPr/>
        </p:nvSpPr>
        <p:spPr>
          <a:xfrm>
            <a:off x="2393562" y="719994"/>
            <a:ext cx="6998794" cy="81932"/>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9" name="Imagen 28">
            <a:extLst>
              <a:ext uri="{FF2B5EF4-FFF2-40B4-BE49-F238E27FC236}">
                <a16:creationId xmlns:a16="http://schemas.microsoft.com/office/drawing/2014/main" id="{CDE75EC2-B7F5-2542-999D-C4FD738D32A7}"/>
              </a:ext>
            </a:extLst>
          </p:cNvPr>
          <p:cNvPicPr>
            <a:picLocks noChangeAspect="1"/>
          </p:cNvPicPr>
          <p:nvPr/>
        </p:nvPicPr>
        <p:blipFill>
          <a:blip r:embed="rId10">
            <a:lum bright="70000" contrast="-70000"/>
          </a:blip>
          <a:stretch>
            <a:fillRect/>
          </a:stretch>
        </p:blipFill>
        <p:spPr>
          <a:xfrm>
            <a:off x="10557946" y="870256"/>
            <a:ext cx="1407348" cy="5277556"/>
          </a:xfrm>
          <a:prstGeom prst="rect">
            <a:avLst/>
          </a:prstGeom>
        </p:spPr>
      </p:pic>
      <p:sp>
        <p:nvSpPr>
          <p:cNvPr id="26" name="object 3">
            <a:extLst>
              <a:ext uri="{FF2B5EF4-FFF2-40B4-BE49-F238E27FC236}">
                <a16:creationId xmlns:a16="http://schemas.microsoft.com/office/drawing/2014/main" id="{C15FDC53-0611-9243-9832-6CF39912B1BF}"/>
              </a:ext>
            </a:extLst>
          </p:cNvPr>
          <p:cNvSpPr txBox="1">
            <a:spLocks/>
          </p:cNvSpPr>
          <p:nvPr/>
        </p:nvSpPr>
        <p:spPr>
          <a:xfrm>
            <a:off x="6678820" y="3475838"/>
            <a:ext cx="2910098" cy="25583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800" spc="188" dirty="0">
                <a:latin typeface="Euclid Flex Light" panose="020B0300030000000000" pitchFamily="34" charset="77"/>
              </a:rPr>
              <a:t>FUENTE: DATA PROPORCIONADA AL 5 DE OCTUBRE   </a:t>
            </a:r>
          </a:p>
        </p:txBody>
      </p:sp>
      <p:pic>
        <p:nvPicPr>
          <p:cNvPr id="30" name="Imagen 29">
            <a:extLst>
              <a:ext uri="{FF2B5EF4-FFF2-40B4-BE49-F238E27FC236}">
                <a16:creationId xmlns:a16="http://schemas.microsoft.com/office/drawing/2014/main" id="{33E90B48-A4CA-9349-8B71-556E12E405C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120" b="47526" l="8667" r="75200"/>
                    </a14:imgEffect>
                  </a14:imgLayer>
                </a14:imgProps>
              </a:ext>
            </a:extLst>
          </a:blip>
          <a:srcRect l="10141" t="10141" r="24725" b="52488"/>
          <a:stretch/>
        </p:blipFill>
        <p:spPr>
          <a:xfrm>
            <a:off x="2823181" y="5614997"/>
            <a:ext cx="959307" cy="978986"/>
          </a:xfrm>
          <a:prstGeom prst="rect">
            <a:avLst/>
          </a:prstGeom>
        </p:spPr>
      </p:pic>
      <p:sp>
        <p:nvSpPr>
          <p:cNvPr id="32" name="object 3">
            <a:extLst>
              <a:ext uri="{FF2B5EF4-FFF2-40B4-BE49-F238E27FC236}">
                <a16:creationId xmlns:a16="http://schemas.microsoft.com/office/drawing/2014/main" id="{D424AF84-30DB-864D-BD73-210A3526F2C7}"/>
              </a:ext>
            </a:extLst>
          </p:cNvPr>
          <p:cNvSpPr txBox="1">
            <a:spLocks/>
          </p:cNvSpPr>
          <p:nvPr/>
        </p:nvSpPr>
        <p:spPr>
          <a:xfrm>
            <a:off x="6460410" y="4899707"/>
            <a:ext cx="3975107" cy="663643"/>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000" b="1" spc="188" dirty="0">
                <a:solidFill>
                  <a:schemeClr val="tx1"/>
                </a:solidFill>
                <a:latin typeface="Montserrat Light" pitchFamily="2" charset="77"/>
              </a:rPr>
              <a:t>FUENTE</a:t>
            </a:r>
            <a:r>
              <a:rPr lang="es-MX" sz="1000" spc="188" dirty="0">
                <a:solidFill>
                  <a:schemeClr val="tx1"/>
                </a:solidFill>
                <a:latin typeface="Montserrat Light" pitchFamily="2" charset="77"/>
              </a:rPr>
              <a:t>: Data obtenida del </a:t>
            </a:r>
          </a:p>
          <a:p>
            <a:pPr marL="9525">
              <a:spcBef>
                <a:spcPts val="75"/>
              </a:spcBef>
            </a:pPr>
            <a:r>
              <a:rPr lang="es-MX" sz="1000" spc="188" dirty="0">
                <a:solidFill>
                  <a:schemeClr val="tx1"/>
                </a:solidFill>
                <a:latin typeface="Montserrat Light" pitchFamily="2" charset="77"/>
              </a:rPr>
              <a:t>Reporte 06.10.2022 presentación </a:t>
            </a:r>
          </a:p>
          <a:p>
            <a:pPr marL="9525">
              <a:spcBef>
                <a:spcPts val="75"/>
              </a:spcBef>
            </a:pPr>
            <a:r>
              <a:rPr lang="es-MX" sz="1000" spc="188" dirty="0">
                <a:solidFill>
                  <a:schemeClr val="tx1"/>
                </a:solidFill>
                <a:latin typeface="Montserrat Light" pitchFamily="2" charset="77"/>
              </a:rPr>
              <a:t>geotécnia el día 6 de octubre 2022</a:t>
            </a:r>
          </a:p>
          <a:p>
            <a:pPr marL="9525">
              <a:spcBef>
                <a:spcPts val="75"/>
              </a:spcBef>
            </a:pPr>
            <a:endParaRPr lang="es-MX" sz="1000" spc="188" dirty="0">
              <a:solidFill>
                <a:schemeClr val="tx1"/>
              </a:solidFill>
              <a:latin typeface="Montserrat Light" pitchFamily="2" charset="77"/>
            </a:endParaRPr>
          </a:p>
        </p:txBody>
      </p:sp>
    </p:spTree>
    <p:extLst>
      <p:ext uri="{BB962C8B-B14F-4D97-AF65-F5344CB8AC3E}">
        <p14:creationId xmlns:p14="http://schemas.microsoft.com/office/powerpoint/2010/main" val="1181603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2">
            <a:lum contrast="40000"/>
          </a:blip>
          <a:stretch>
            <a:fillRect/>
          </a:stretch>
        </p:blipFill>
        <p:spPr>
          <a:xfrm>
            <a:off x="10511587" y="0"/>
            <a:ext cx="1680413"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431499" y="5893927"/>
            <a:ext cx="2229105" cy="610940"/>
          </a:xfrm>
          <a:prstGeom prst="rect">
            <a:avLst/>
          </a:prstGeom>
        </p:spPr>
      </p:pic>
      <p:sp>
        <p:nvSpPr>
          <p:cNvPr id="8" name="Rectángulo 7">
            <a:extLst>
              <a:ext uri="{FF2B5EF4-FFF2-40B4-BE49-F238E27FC236}">
                <a16:creationId xmlns:a16="http://schemas.microsoft.com/office/drawing/2014/main" id="{133A0CD0-70BF-794E-A0DE-9FF7A77E12B9}"/>
              </a:ext>
            </a:extLst>
          </p:cNvPr>
          <p:cNvSpPr/>
          <p:nvPr/>
        </p:nvSpPr>
        <p:spPr>
          <a:xfrm>
            <a:off x="4227071" y="192062"/>
            <a:ext cx="4092787" cy="646331"/>
          </a:xfrm>
          <a:prstGeom prst="rect">
            <a:avLst/>
          </a:prstGeom>
          <a:noFill/>
        </p:spPr>
        <p:txBody>
          <a:bodyPr wrap="none" lIns="91440" tIns="45720" rIns="91440" bIns="45720">
            <a:spAutoFit/>
          </a:bodyPr>
          <a:lstStyle/>
          <a:p>
            <a:r>
              <a:rPr lang="es-ES" dirty="0">
                <a:ln w="0"/>
                <a:solidFill>
                  <a:srgbClr val="1C3014"/>
                </a:solidFill>
                <a:effectLst>
                  <a:outerShdw blurRad="38100" dist="19050" dir="2700000" algn="tl" rotWithShape="0">
                    <a:schemeClr val="dk1">
                      <a:alpha val="40000"/>
                    </a:schemeClr>
                  </a:outerShdw>
                </a:effectLst>
                <a:latin typeface="Montserrat Light" pitchFamily="2" charset="77"/>
              </a:rPr>
              <a:t>LEVANTAMIENTO FOTOGRÁFICO </a:t>
            </a:r>
          </a:p>
          <a:p>
            <a:r>
              <a:rPr lang="es-ES" dirty="0">
                <a:ln w="0"/>
                <a:solidFill>
                  <a:srgbClr val="1C3014"/>
                </a:solidFill>
                <a:effectLst>
                  <a:outerShdw blurRad="38100" dist="19050" dir="2700000" algn="tl" rotWithShape="0">
                    <a:schemeClr val="dk1">
                      <a:alpha val="40000"/>
                    </a:schemeClr>
                  </a:outerShdw>
                </a:effectLst>
                <a:latin typeface="Montserrat Light" pitchFamily="2" charset="77"/>
              </a:rPr>
              <a:t>ALUSIVO  AL PROYECTO</a:t>
            </a:r>
            <a:endParaRPr lang="es-ES" cap="none" spc="0" dirty="0">
              <a:ln w="0"/>
              <a:solidFill>
                <a:srgbClr val="1C3014"/>
              </a:solidFill>
              <a:effectLst>
                <a:outerShdw blurRad="38100" dist="19050" dir="2700000" algn="tl" rotWithShape="0">
                  <a:schemeClr val="dk1">
                    <a:alpha val="40000"/>
                  </a:schemeClr>
                </a:outerShdw>
              </a:effectLst>
              <a:latin typeface="Montserrat Light" pitchFamily="2" charset="77"/>
            </a:endParaRPr>
          </a:p>
        </p:txBody>
      </p:sp>
      <p:sp>
        <p:nvSpPr>
          <p:cNvPr id="19" name="object 32">
            <a:extLst>
              <a:ext uri="{FF2B5EF4-FFF2-40B4-BE49-F238E27FC236}">
                <a16:creationId xmlns:a16="http://schemas.microsoft.com/office/drawing/2014/main" id="{70373985-4DFB-5542-9C83-D424A26231AB}"/>
              </a:ext>
            </a:extLst>
          </p:cNvPr>
          <p:cNvSpPr txBox="1"/>
          <p:nvPr/>
        </p:nvSpPr>
        <p:spPr>
          <a:xfrm>
            <a:off x="2516187" y="3247387"/>
            <a:ext cx="2234090" cy="195726"/>
          </a:xfrm>
          <a:prstGeom prst="rect">
            <a:avLst/>
          </a:prstGeom>
        </p:spPr>
        <p:txBody>
          <a:bodyPr vert="horz" wrap="square" lIns="0" tIns="10953" rIns="0" bIns="0" rtlCol="0">
            <a:spAutoFit/>
          </a:bodyPr>
          <a:lstStyle/>
          <a:p>
            <a:pPr marL="9525">
              <a:spcBef>
                <a:spcPts val="86"/>
              </a:spcBef>
            </a:pPr>
            <a:r>
              <a:rPr lang="es-419" sz="1200" b="1" spc="-30" dirty="0">
                <a:solidFill>
                  <a:schemeClr val="bg1"/>
                </a:solidFill>
                <a:latin typeface="Arial Rounded MT Bold" panose="020F0704030504030204" pitchFamily="34" charset="77"/>
                <a:cs typeface="Montserrat-ExtraBold"/>
              </a:rPr>
              <a:t>3.00 </a:t>
            </a:r>
            <a:r>
              <a:rPr sz="1200" b="1" spc="-30" dirty="0">
                <a:solidFill>
                  <a:schemeClr val="bg1"/>
                </a:solidFill>
                <a:latin typeface="Arial Rounded MT Bold" panose="020F0704030504030204" pitchFamily="34" charset="77"/>
                <a:cs typeface="Montserrat-ExtraBold"/>
              </a:rPr>
              <a:t>%</a:t>
            </a:r>
            <a:endParaRPr sz="1200" dirty="0">
              <a:solidFill>
                <a:schemeClr val="bg1"/>
              </a:solidFill>
              <a:latin typeface="Arial Rounded MT Bold" panose="020F0704030504030204" pitchFamily="34" charset="77"/>
              <a:cs typeface="Montserrat-ExtraBold"/>
            </a:endParaRPr>
          </a:p>
        </p:txBody>
      </p:sp>
      <p:pic>
        <p:nvPicPr>
          <p:cNvPr id="23" name="Imagen 22">
            <a:extLst>
              <a:ext uri="{FF2B5EF4-FFF2-40B4-BE49-F238E27FC236}">
                <a16:creationId xmlns:a16="http://schemas.microsoft.com/office/drawing/2014/main" id="{F1C0F387-97A4-6A4C-95D4-9954A782F24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3651" r="12249"/>
          <a:stretch/>
        </p:blipFill>
        <p:spPr>
          <a:xfrm>
            <a:off x="4443936" y="1027352"/>
            <a:ext cx="2464893" cy="2154051"/>
          </a:xfrm>
          <a:prstGeom prst="rect">
            <a:avLst/>
          </a:prstGeom>
        </p:spPr>
      </p:pic>
      <p:pic>
        <p:nvPicPr>
          <p:cNvPr id="24" name="Imagen 23">
            <a:extLst>
              <a:ext uri="{FF2B5EF4-FFF2-40B4-BE49-F238E27FC236}">
                <a16:creationId xmlns:a16="http://schemas.microsoft.com/office/drawing/2014/main" id="{EA8E16B0-0E29-DE4F-A570-ADC9E18EBFA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028170" y="1031140"/>
            <a:ext cx="3081373" cy="2165684"/>
          </a:xfrm>
          <a:prstGeom prst="rect">
            <a:avLst/>
          </a:prstGeom>
        </p:spPr>
      </p:pic>
      <p:pic>
        <p:nvPicPr>
          <p:cNvPr id="14" name="Imagen 13">
            <a:extLst>
              <a:ext uri="{FF2B5EF4-FFF2-40B4-BE49-F238E27FC236}">
                <a16:creationId xmlns:a16="http://schemas.microsoft.com/office/drawing/2014/main" id="{2E13B856-320B-214E-867B-E8DA541E92D0}"/>
              </a:ext>
            </a:extLst>
          </p:cNvPr>
          <p:cNvPicPr>
            <a:picLocks noChangeAspect="1"/>
          </p:cNvPicPr>
          <p:nvPr/>
        </p:nvPicPr>
        <p:blipFill rotWithShape="1">
          <a:blip r:embed="rId6" cstate="email">
            <a:duotone>
              <a:schemeClr val="accent2">
                <a:shade val="45000"/>
                <a:satMod val="135000"/>
              </a:schemeClr>
              <a:prstClr val="white"/>
            </a:duotone>
            <a:extLst>
              <a:ext uri="{BEBA8EAE-BF5A-486C-A8C5-ECC9F3942E4B}">
                <a14:imgProps xmlns:a14="http://schemas.microsoft.com/office/drawing/2010/main">
                  <a14:imgLayer r:embed="rId7">
                    <a14:imgEffect>
                      <a14:backgroundRemoval t="9813" b="89953" l="9790" r="89744"/>
                    </a14:imgEffect>
                    <a14:imgEffect>
                      <a14:artisticGlowEdges/>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3412606" y="0"/>
            <a:ext cx="484872" cy="484080"/>
          </a:xfrm>
          <a:prstGeom prst="rect">
            <a:avLst/>
          </a:prstGeom>
        </p:spPr>
      </p:pic>
      <p:sp>
        <p:nvSpPr>
          <p:cNvPr id="30" name="object 3">
            <a:extLst>
              <a:ext uri="{FF2B5EF4-FFF2-40B4-BE49-F238E27FC236}">
                <a16:creationId xmlns:a16="http://schemas.microsoft.com/office/drawing/2014/main" id="{D2C9B69F-F064-9A40-98C2-C945284C4322}"/>
              </a:ext>
            </a:extLst>
          </p:cNvPr>
          <p:cNvSpPr txBox="1">
            <a:spLocks/>
          </p:cNvSpPr>
          <p:nvPr/>
        </p:nvSpPr>
        <p:spPr>
          <a:xfrm>
            <a:off x="-1829894" y="4882289"/>
            <a:ext cx="5300873"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b="1" spc="188" dirty="0">
                <a:solidFill>
                  <a:schemeClr val="bg1"/>
                </a:solidFill>
                <a:latin typeface="Montserrat ExtraBold" pitchFamily="2" charset="77"/>
              </a:rPr>
              <a:t>FRENTE 7</a:t>
            </a:r>
          </a:p>
        </p:txBody>
      </p:sp>
      <p:sp>
        <p:nvSpPr>
          <p:cNvPr id="31" name="Rectángulo 30">
            <a:extLst>
              <a:ext uri="{FF2B5EF4-FFF2-40B4-BE49-F238E27FC236}">
                <a16:creationId xmlns:a16="http://schemas.microsoft.com/office/drawing/2014/main" id="{B3729140-37EA-DD43-ADD5-43D258D022A2}"/>
              </a:ext>
            </a:extLst>
          </p:cNvPr>
          <p:cNvSpPr/>
          <p:nvPr/>
        </p:nvSpPr>
        <p:spPr>
          <a:xfrm>
            <a:off x="7167513" y="637466"/>
            <a:ext cx="2647619" cy="91387"/>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3" name="Imagen 32">
            <a:extLst>
              <a:ext uri="{FF2B5EF4-FFF2-40B4-BE49-F238E27FC236}">
                <a16:creationId xmlns:a16="http://schemas.microsoft.com/office/drawing/2014/main" id="{A956C908-6A9E-CD47-85B1-A5D75DB9357F}"/>
              </a:ext>
            </a:extLst>
          </p:cNvPr>
          <p:cNvPicPr>
            <a:picLocks noChangeAspect="1"/>
          </p:cNvPicPr>
          <p:nvPr/>
        </p:nvPicPr>
        <p:blipFill>
          <a:blip r:embed="rId8">
            <a:lum bright="70000" contrast="-70000"/>
          </a:blip>
          <a:stretch>
            <a:fillRect/>
          </a:stretch>
        </p:blipFill>
        <p:spPr>
          <a:xfrm>
            <a:off x="10723976" y="788416"/>
            <a:ext cx="1407348" cy="5277556"/>
          </a:xfrm>
          <a:prstGeom prst="rect">
            <a:avLst/>
          </a:prstGeom>
        </p:spPr>
      </p:pic>
      <p:pic>
        <p:nvPicPr>
          <p:cNvPr id="32" name="Imagen 31">
            <a:extLst>
              <a:ext uri="{FF2B5EF4-FFF2-40B4-BE49-F238E27FC236}">
                <a16:creationId xmlns:a16="http://schemas.microsoft.com/office/drawing/2014/main" id="{CB43AC00-44E2-AE42-AC55-71EF197F7213}"/>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120" b="47526" l="8667" r="75200"/>
                    </a14:imgEffect>
                  </a14:imgLayer>
                </a14:imgProps>
              </a:ext>
            </a:extLst>
          </a:blip>
          <a:srcRect l="10141" t="10141" r="24725" b="52488"/>
          <a:stretch/>
        </p:blipFill>
        <p:spPr>
          <a:xfrm>
            <a:off x="2823181" y="5614997"/>
            <a:ext cx="959307" cy="978986"/>
          </a:xfrm>
          <a:prstGeom prst="rect">
            <a:avLst/>
          </a:prstGeom>
        </p:spPr>
      </p:pic>
      <p:pic>
        <p:nvPicPr>
          <p:cNvPr id="34" name="Imagen 33">
            <a:extLst>
              <a:ext uri="{FF2B5EF4-FFF2-40B4-BE49-F238E27FC236}">
                <a16:creationId xmlns:a16="http://schemas.microsoft.com/office/drawing/2014/main" id="{0BD6B759-6625-0E40-9523-E24402BE89A0}"/>
              </a:ext>
            </a:extLst>
          </p:cNvPr>
          <p:cNvPicPr>
            <a:picLocks noChangeAspect="1"/>
          </p:cNvPicPr>
          <p:nvPr/>
        </p:nvPicPr>
        <p:blipFill rotWithShape="1">
          <a:blip r:embed="rId11"/>
          <a:srcRect l="7168" r="21334" b="8734"/>
          <a:stretch/>
        </p:blipFill>
        <p:spPr>
          <a:xfrm>
            <a:off x="4443936" y="3254840"/>
            <a:ext cx="2464893" cy="2245799"/>
          </a:xfrm>
          <a:prstGeom prst="rect">
            <a:avLst/>
          </a:prstGeom>
        </p:spPr>
      </p:pic>
      <p:pic>
        <p:nvPicPr>
          <p:cNvPr id="35" name="Imagen 34">
            <a:extLst>
              <a:ext uri="{FF2B5EF4-FFF2-40B4-BE49-F238E27FC236}">
                <a16:creationId xmlns:a16="http://schemas.microsoft.com/office/drawing/2014/main" id="{9EEBF689-6D48-C247-9589-03272F55E9F3}"/>
              </a:ext>
            </a:extLst>
          </p:cNvPr>
          <p:cNvPicPr>
            <a:picLocks noChangeAspect="1"/>
          </p:cNvPicPr>
          <p:nvPr/>
        </p:nvPicPr>
        <p:blipFill>
          <a:blip r:embed="rId12"/>
          <a:stretch>
            <a:fillRect/>
          </a:stretch>
        </p:blipFill>
        <p:spPr>
          <a:xfrm>
            <a:off x="7038926" y="3264128"/>
            <a:ext cx="3070617" cy="2247482"/>
          </a:xfrm>
          <a:prstGeom prst="rect">
            <a:avLst/>
          </a:prstGeom>
        </p:spPr>
      </p:pic>
      <p:sp>
        <p:nvSpPr>
          <p:cNvPr id="12" name="object 3">
            <a:extLst>
              <a:ext uri="{FF2B5EF4-FFF2-40B4-BE49-F238E27FC236}">
                <a16:creationId xmlns:a16="http://schemas.microsoft.com/office/drawing/2014/main" id="{13AD275E-D028-1D4F-9AE6-FCD6256C7182}"/>
              </a:ext>
            </a:extLst>
          </p:cNvPr>
          <p:cNvSpPr txBox="1">
            <a:spLocks/>
          </p:cNvSpPr>
          <p:nvPr/>
        </p:nvSpPr>
        <p:spPr>
          <a:xfrm>
            <a:off x="343951" y="192062"/>
            <a:ext cx="5300873"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b="1" spc="188" dirty="0">
                <a:solidFill>
                  <a:schemeClr val="bg1"/>
                </a:solidFill>
                <a:latin typeface="Montserrat ExtraBold" pitchFamily="2" charset="77"/>
              </a:rPr>
              <a:t>FRENTE 1</a:t>
            </a:r>
          </a:p>
        </p:txBody>
      </p:sp>
      <p:pic>
        <p:nvPicPr>
          <p:cNvPr id="15" name="Imagen 14">
            <a:extLst>
              <a:ext uri="{FF2B5EF4-FFF2-40B4-BE49-F238E27FC236}">
                <a16:creationId xmlns:a16="http://schemas.microsoft.com/office/drawing/2014/main" id="{7A9BB09A-5CDB-834A-8D66-BAC52CBFBFB9}"/>
              </a:ext>
            </a:extLst>
          </p:cNvPr>
          <p:cNvPicPr>
            <a:picLocks noChangeAspect="1"/>
          </p:cNvPicPr>
          <p:nvPr/>
        </p:nvPicPr>
        <p:blipFill rotWithShape="1">
          <a:blip r:embed="rId6" cstate="email">
            <a:duotone>
              <a:schemeClr val="accent2">
                <a:shade val="45000"/>
                <a:satMod val="135000"/>
              </a:schemeClr>
              <a:prstClr val="white"/>
            </a:duotone>
            <a:extLst>
              <a:ext uri="{BEBA8EAE-BF5A-486C-A8C5-ECC9F3942E4B}">
                <a14:imgProps xmlns:a14="http://schemas.microsoft.com/office/drawing/2010/main">
                  <a14:imgLayer r:embed="rId13">
                    <a14:imgEffect>
                      <a14:backgroundRemoval t="9813" b="89953" l="9790" r="89744"/>
                    </a14:imgEffect>
                    <a14:imgEffect>
                      <a14:artisticGlowEdges/>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2972988" y="612619"/>
            <a:ext cx="484872" cy="484080"/>
          </a:xfrm>
          <a:prstGeom prst="rect">
            <a:avLst/>
          </a:prstGeom>
        </p:spPr>
      </p:pic>
      <p:pic>
        <p:nvPicPr>
          <p:cNvPr id="16" name="Imagen 15">
            <a:extLst>
              <a:ext uri="{FF2B5EF4-FFF2-40B4-BE49-F238E27FC236}">
                <a16:creationId xmlns:a16="http://schemas.microsoft.com/office/drawing/2014/main" id="{909BCDC6-AF1A-9645-9E93-2BCC02F21C19}"/>
              </a:ext>
            </a:extLst>
          </p:cNvPr>
          <p:cNvPicPr>
            <a:picLocks noChangeAspect="1"/>
          </p:cNvPicPr>
          <p:nvPr/>
        </p:nvPicPr>
        <p:blipFill rotWithShape="1">
          <a:blip r:embed="rId6" cstate="email">
            <a:duotone>
              <a:schemeClr val="accent2">
                <a:shade val="45000"/>
                <a:satMod val="135000"/>
              </a:schemeClr>
              <a:prstClr val="white"/>
            </a:duotone>
            <a:extLst>
              <a:ext uri="{BEBA8EAE-BF5A-486C-A8C5-ECC9F3942E4B}">
                <a14:imgProps xmlns:a14="http://schemas.microsoft.com/office/drawing/2010/main">
                  <a14:imgLayer r:embed="rId14">
                    <a14:imgEffect>
                      <a14:backgroundRemoval t="9813" b="89953" l="9790" r="89744"/>
                    </a14:imgEffect>
                    <a14:imgEffect>
                      <a14:artisticGlowEdges/>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2432624" y="1354274"/>
            <a:ext cx="484872" cy="484080"/>
          </a:xfrm>
          <a:prstGeom prst="rect">
            <a:avLst/>
          </a:prstGeom>
        </p:spPr>
      </p:pic>
      <p:pic>
        <p:nvPicPr>
          <p:cNvPr id="17" name="Imagen 16">
            <a:extLst>
              <a:ext uri="{FF2B5EF4-FFF2-40B4-BE49-F238E27FC236}">
                <a16:creationId xmlns:a16="http://schemas.microsoft.com/office/drawing/2014/main" id="{F6731C17-F43C-7D43-8FCA-D8B5555D2AFA}"/>
              </a:ext>
            </a:extLst>
          </p:cNvPr>
          <p:cNvPicPr>
            <a:picLocks noChangeAspect="1"/>
          </p:cNvPicPr>
          <p:nvPr/>
        </p:nvPicPr>
        <p:blipFill rotWithShape="1">
          <a:blip r:embed="rId6" cstate="email">
            <a:duotone>
              <a:schemeClr val="accent2">
                <a:shade val="45000"/>
                <a:satMod val="135000"/>
              </a:schemeClr>
              <a:prstClr val="white"/>
            </a:duotone>
            <a:extLst>
              <a:ext uri="{BEBA8EAE-BF5A-486C-A8C5-ECC9F3942E4B}">
                <a14:imgProps xmlns:a14="http://schemas.microsoft.com/office/drawing/2010/main">
                  <a14:imgLayer r:embed="rId15">
                    <a14:imgEffect>
                      <a14:backgroundRemoval t="9813" b="89953" l="9790" r="89744"/>
                    </a14:imgEffect>
                    <a14:imgEffect>
                      <a14:artisticGlowEdges/>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1996786" y="2017784"/>
            <a:ext cx="484872" cy="484080"/>
          </a:xfrm>
          <a:prstGeom prst="rect">
            <a:avLst/>
          </a:prstGeom>
        </p:spPr>
      </p:pic>
      <p:pic>
        <p:nvPicPr>
          <p:cNvPr id="18" name="Imagen 17">
            <a:extLst>
              <a:ext uri="{FF2B5EF4-FFF2-40B4-BE49-F238E27FC236}">
                <a16:creationId xmlns:a16="http://schemas.microsoft.com/office/drawing/2014/main" id="{2D5BCB51-3232-0F4B-BEF0-C3E06C7E92B2}"/>
              </a:ext>
            </a:extLst>
          </p:cNvPr>
          <p:cNvPicPr>
            <a:picLocks noChangeAspect="1"/>
          </p:cNvPicPr>
          <p:nvPr/>
        </p:nvPicPr>
        <p:blipFill rotWithShape="1">
          <a:blip r:embed="rId6" cstate="email">
            <a:duotone>
              <a:schemeClr val="accent2">
                <a:shade val="45000"/>
                <a:satMod val="135000"/>
              </a:schemeClr>
              <a:prstClr val="white"/>
            </a:duotone>
            <a:extLst>
              <a:ext uri="{BEBA8EAE-BF5A-486C-A8C5-ECC9F3942E4B}">
                <a14:imgProps xmlns:a14="http://schemas.microsoft.com/office/drawing/2010/main">
                  <a14:imgLayer r:embed="rId14">
                    <a14:imgEffect>
                      <a14:backgroundRemoval t="9813" b="89953" l="9790" r="89744"/>
                    </a14:imgEffect>
                    <a14:imgEffect>
                      <a14:artisticGlowEdges/>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1772874" y="2949969"/>
            <a:ext cx="484872" cy="484080"/>
          </a:xfrm>
          <a:prstGeom prst="rect">
            <a:avLst/>
          </a:prstGeom>
        </p:spPr>
      </p:pic>
      <p:pic>
        <p:nvPicPr>
          <p:cNvPr id="20" name="Imagen 19">
            <a:extLst>
              <a:ext uri="{FF2B5EF4-FFF2-40B4-BE49-F238E27FC236}">
                <a16:creationId xmlns:a16="http://schemas.microsoft.com/office/drawing/2014/main" id="{591C1CE2-BF9E-2D4C-851C-FA5FE78A1E67}"/>
              </a:ext>
            </a:extLst>
          </p:cNvPr>
          <p:cNvPicPr>
            <a:picLocks noChangeAspect="1"/>
          </p:cNvPicPr>
          <p:nvPr/>
        </p:nvPicPr>
        <p:blipFill rotWithShape="1">
          <a:blip r:embed="rId6" cstate="email">
            <a:duotone>
              <a:schemeClr val="accent2">
                <a:shade val="45000"/>
                <a:satMod val="135000"/>
              </a:schemeClr>
              <a:prstClr val="white"/>
            </a:duotone>
            <a:extLst>
              <a:ext uri="{BEBA8EAE-BF5A-486C-A8C5-ECC9F3942E4B}">
                <a14:imgProps xmlns:a14="http://schemas.microsoft.com/office/drawing/2010/main">
                  <a14:imgLayer r:embed="rId14">
                    <a14:imgEffect>
                      <a14:backgroundRemoval t="9813" b="89953" l="9790" r="89744"/>
                    </a14:imgEffect>
                    <a14:imgEffect>
                      <a14:artisticGlowEdges/>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1511914" y="3822148"/>
            <a:ext cx="484872" cy="484080"/>
          </a:xfrm>
          <a:prstGeom prst="rect">
            <a:avLst/>
          </a:prstGeom>
        </p:spPr>
      </p:pic>
      <p:pic>
        <p:nvPicPr>
          <p:cNvPr id="21" name="Imagen 20">
            <a:extLst>
              <a:ext uri="{FF2B5EF4-FFF2-40B4-BE49-F238E27FC236}">
                <a16:creationId xmlns:a16="http://schemas.microsoft.com/office/drawing/2014/main" id="{CC24C481-0951-E748-9D0F-505521B43D51}"/>
              </a:ext>
            </a:extLst>
          </p:cNvPr>
          <p:cNvPicPr>
            <a:picLocks noChangeAspect="1"/>
          </p:cNvPicPr>
          <p:nvPr/>
        </p:nvPicPr>
        <p:blipFill rotWithShape="1">
          <a:blip r:embed="rId6" cstate="email">
            <a:duotone>
              <a:schemeClr val="accent2">
                <a:shade val="45000"/>
                <a:satMod val="135000"/>
              </a:schemeClr>
              <a:prstClr val="white"/>
            </a:duotone>
            <a:extLst>
              <a:ext uri="{BEBA8EAE-BF5A-486C-A8C5-ECC9F3942E4B}">
                <a14:imgProps xmlns:a14="http://schemas.microsoft.com/office/drawing/2010/main">
                  <a14:imgLayer r:embed="rId14">
                    <a14:imgEffect>
                      <a14:backgroundRemoval t="9813" b="89953" l="9790" r="89744"/>
                    </a14:imgEffect>
                    <a14:imgEffect>
                      <a14:artisticGlowEdges/>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843029" y="4553205"/>
            <a:ext cx="484872" cy="484080"/>
          </a:xfrm>
          <a:prstGeom prst="rect">
            <a:avLst/>
          </a:prstGeom>
        </p:spPr>
      </p:pic>
      <p:sp>
        <p:nvSpPr>
          <p:cNvPr id="25" name="object 3">
            <a:extLst>
              <a:ext uri="{FF2B5EF4-FFF2-40B4-BE49-F238E27FC236}">
                <a16:creationId xmlns:a16="http://schemas.microsoft.com/office/drawing/2014/main" id="{F7CCE4C8-98A7-0C40-9C32-4CD5038513EB}"/>
              </a:ext>
            </a:extLst>
          </p:cNvPr>
          <p:cNvSpPr txBox="1">
            <a:spLocks/>
          </p:cNvSpPr>
          <p:nvPr/>
        </p:nvSpPr>
        <p:spPr>
          <a:xfrm>
            <a:off x="-392691" y="826244"/>
            <a:ext cx="5300873"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b="1" spc="188" dirty="0">
                <a:solidFill>
                  <a:schemeClr val="bg1"/>
                </a:solidFill>
                <a:latin typeface="Montserrat ExtraBold" pitchFamily="2" charset="77"/>
              </a:rPr>
              <a:t>FRENTE 2</a:t>
            </a:r>
          </a:p>
        </p:txBody>
      </p:sp>
      <p:sp>
        <p:nvSpPr>
          <p:cNvPr id="26" name="object 3">
            <a:extLst>
              <a:ext uri="{FF2B5EF4-FFF2-40B4-BE49-F238E27FC236}">
                <a16:creationId xmlns:a16="http://schemas.microsoft.com/office/drawing/2014/main" id="{8D119CF2-B28F-214B-A181-E2B99DE2D0F4}"/>
              </a:ext>
            </a:extLst>
          </p:cNvPr>
          <p:cNvSpPr txBox="1">
            <a:spLocks/>
          </p:cNvSpPr>
          <p:nvPr/>
        </p:nvSpPr>
        <p:spPr>
          <a:xfrm>
            <a:off x="-896087" y="1586314"/>
            <a:ext cx="5300873"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b="1" spc="188" dirty="0">
                <a:solidFill>
                  <a:schemeClr val="bg1"/>
                </a:solidFill>
                <a:latin typeface="Montserrat ExtraBold" pitchFamily="2" charset="77"/>
              </a:rPr>
              <a:t>FRENTE 3</a:t>
            </a:r>
          </a:p>
        </p:txBody>
      </p:sp>
      <p:sp>
        <p:nvSpPr>
          <p:cNvPr id="27" name="object 3">
            <a:extLst>
              <a:ext uri="{FF2B5EF4-FFF2-40B4-BE49-F238E27FC236}">
                <a16:creationId xmlns:a16="http://schemas.microsoft.com/office/drawing/2014/main" id="{60A15550-660F-6D44-BD1D-649B8BB82A28}"/>
              </a:ext>
            </a:extLst>
          </p:cNvPr>
          <p:cNvSpPr txBox="1">
            <a:spLocks/>
          </p:cNvSpPr>
          <p:nvPr/>
        </p:nvSpPr>
        <p:spPr>
          <a:xfrm>
            <a:off x="412861" y="2233728"/>
            <a:ext cx="5300873"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b="1" spc="188" dirty="0">
                <a:solidFill>
                  <a:schemeClr val="bg1"/>
                </a:solidFill>
                <a:latin typeface="Montserrat ExtraBold" pitchFamily="2" charset="77"/>
              </a:rPr>
              <a:t>FRENTE 4</a:t>
            </a:r>
          </a:p>
        </p:txBody>
      </p:sp>
      <p:sp>
        <p:nvSpPr>
          <p:cNvPr id="28" name="object 3">
            <a:extLst>
              <a:ext uri="{FF2B5EF4-FFF2-40B4-BE49-F238E27FC236}">
                <a16:creationId xmlns:a16="http://schemas.microsoft.com/office/drawing/2014/main" id="{A9C710D0-13E4-3F4C-B983-345FE6EDA7A8}"/>
              </a:ext>
            </a:extLst>
          </p:cNvPr>
          <p:cNvSpPr txBox="1">
            <a:spLocks/>
          </p:cNvSpPr>
          <p:nvPr/>
        </p:nvSpPr>
        <p:spPr>
          <a:xfrm>
            <a:off x="-1518385" y="3170093"/>
            <a:ext cx="5300873"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b="1" spc="188" dirty="0">
                <a:solidFill>
                  <a:schemeClr val="bg1"/>
                </a:solidFill>
                <a:latin typeface="Montserrat ExtraBold" pitchFamily="2" charset="77"/>
              </a:rPr>
              <a:t>FRENTE 5</a:t>
            </a:r>
          </a:p>
        </p:txBody>
      </p:sp>
      <p:sp>
        <p:nvSpPr>
          <p:cNvPr id="29" name="object 3">
            <a:extLst>
              <a:ext uri="{FF2B5EF4-FFF2-40B4-BE49-F238E27FC236}">
                <a16:creationId xmlns:a16="http://schemas.microsoft.com/office/drawing/2014/main" id="{37328D3F-61BA-3D48-A385-C58F1BD89BA8}"/>
              </a:ext>
            </a:extLst>
          </p:cNvPr>
          <p:cNvSpPr txBox="1">
            <a:spLocks/>
          </p:cNvSpPr>
          <p:nvPr/>
        </p:nvSpPr>
        <p:spPr>
          <a:xfrm>
            <a:off x="-1040413" y="4160940"/>
            <a:ext cx="5300873"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b="1" spc="188" dirty="0">
                <a:solidFill>
                  <a:schemeClr val="bg1"/>
                </a:solidFill>
                <a:latin typeface="Montserrat ExtraBold" pitchFamily="2" charset="77"/>
              </a:rPr>
              <a:t>FRENTE 6</a:t>
            </a:r>
          </a:p>
        </p:txBody>
      </p:sp>
      <p:pic>
        <p:nvPicPr>
          <p:cNvPr id="36" name="Imagen 35">
            <a:extLst>
              <a:ext uri="{FF2B5EF4-FFF2-40B4-BE49-F238E27FC236}">
                <a16:creationId xmlns:a16="http://schemas.microsoft.com/office/drawing/2014/main" id="{B5A10E82-4311-D242-9052-4A7D4142E83B}"/>
              </a:ext>
            </a:extLst>
          </p:cNvPr>
          <p:cNvPicPr>
            <a:picLocks noChangeAspect="1"/>
          </p:cNvPicPr>
          <p:nvPr/>
        </p:nvPicPr>
        <p:blipFill>
          <a:blip r:embed="rId16"/>
          <a:stretch>
            <a:fillRect/>
          </a:stretch>
        </p:blipFill>
        <p:spPr>
          <a:xfrm>
            <a:off x="22264" y="-14547"/>
            <a:ext cx="4183757" cy="5515186"/>
          </a:xfrm>
          <a:prstGeom prst="rect">
            <a:avLst/>
          </a:prstGeom>
        </p:spPr>
      </p:pic>
      <p:cxnSp>
        <p:nvCxnSpPr>
          <p:cNvPr id="37" name="Conector recto 36">
            <a:extLst>
              <a:ext uri="{FF2B5EF4-FFF2-40B4-BE49-F238E27FC236}">
                <a16:creationId xmlns:a16="http://schemas.microsoft.com/office/drawing/2014/main" id="{D8A1252F-7BF1-D441-B3F8-8E2561D7418D}"/>
              </a:ext>
            </a:extLst>
          </p:cNvPr>
          <p:cNvCxnSpPr>
            <a:cxnSpLocks/>
          </p:cNvCxnSpPr>
          <p:nvPr/>
        </p:nvCxnSpPr>
        <p:spPr>
          <a:xfrm>
            <a:off x="258574" y="990762"/>
            <a:ext cx="346044" cy="0"/>
          </a:xfrm>
          <a:prstGeom prst="line">
            <a:avLst/>
          </a:prstGeom>
          <a:ln w="28575">
            <a:solidFill>
              <a:srgbClr val="00FFFF"/>
            </a:solidFill>
          </a:ln>
        </p:spPr>
        <p:style>
          <a:lnRef idx="1">
            <a:schemeClr val="accent1"/>
          </a:lnRef>
          <a:fillRef idx="0">
            <a:schemeClr val="accent1"/>
          </a:fillRef>
          <a:effectRef idx="0">
            <a:schemeClr val="accent1"/>
          </a:effectRef>
          <a:fontRef idx="minor">
            <a:schemeClr val="tx1"/>
          </a:fontRef>
        </p:style>
      </p:cxnSp>
      <p:sp>
        <p:nvSpPr>
          <p:cNvPr id="38" name="Anillo 37">
            <a:extLst>
              <a:ext uri="{FF2B5EF4-FFF2-40B4-BE49-F238E27FC236}">
                <a16:creationId xmlns:a16="http://schemas.microsoft.com/office/drawing/2014/main" id="{40A31D55-42CF-204F-8583-660B14D24F92}"/>
              </a:ext>
            </a:extLst>
          </p:cNvPr>
          <p:cNvSpPr/>
          <p:nvPr/>
        </p:nvSpPr>
        <p:spPr>
          <a:xfrm>
            <a:off x="262623" y="227521"/>
            <a:ext cx="276624" cy="248823"/>
          </a:xfrm>
          <a:prstGeom prst="donut">
            <a:avLst/>
          </a:prstGeom>
          <a:solidFill>
            <a:srgbClr val="FF99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00">
              <a:solidFill>
                <a:schemeClr val="tx1"/>
              </a:solidFill>
            </a:endParaRPr>
          </a:p>
        </p:txBody>
      </p:sp>
      <p:sp>
        <p:nvSpPr>
          <p:cNvPr id="39" name="CuadroTexto 38">
            <a:extLst>
              <a:ext uri="{FF2B5EF4-FFF2-40B4-BE49-F238E27FC236}">
                <a16:creationId xmlns:a16="http://schemas.microsoft.com/office/drawing/2014/main" id="{7FD3376F-92BB-5046-99BA-6ED307AFBAEE}"/>
              </a:ext>
            </a:extLst>
          </p:cNvPr>
          <p:cNvSpPr txBox="1"/>
          <p:nvPr/>
        </p:nvSpPr>
        <p:spPr>
          <a:xfrm>
            <a:off x="632840" y="216438"/>
            <a:ext cx="2665991" cy="892552"/>
          </a:xfrm>
          <a:prstGeom prst="rect">
            <a:avLst/>
          </a:prstGeom>
          <a:noFill/>
        </p:spPr>
        <p:txBody>
          <a:bodyPr wrap="square" rtlCol="0">
            <a:spAutoFit/>
          </a:bodyPr>
          <a:lstStyle/>
          <a:p>
            <a:r>
              <a:rPr lang="es-MX" sz="1600" dirty="0">
                <a:solidFill>
                  <a:schemeClr val="bg1"/>
                </a:solidFill>
                <a:latin typeface="Montserrat" panose="00000500000000000000" pitchFamily="2" charset="0"/>
              </a:rPr>
              <a:t>GEOLOGÍA</a:t>
            </a:r>
          </a:p>
          <a:p>
            <a:endParaRPr lang="es-MX" sz="2000" dirty="0">
              <a:solidFill>
                <a:schemeClr val="bg1"/>
              </a:solidFill>
              <a:latin typeface="Montserrat" panose="00000500000000000000" pitchFamily="2" charset="0"/>
            </a:endParaRPr>
          </a:p>
          <a:p>
            <a:r>
              <a:rPr lang="es-MX" sz="1600" dirty="0">
                <a:solidFill>
                  <a:schemeClr val="bg1"/>
                </a:solidFill>
                <a:latin typeface="Montserrat" panose="00000500000000000000" pitchFamily="2" charset="0"/>
              </a:rPr>
              <a:t>GEOFÍSICA</a:t>
            </a:r>
          </a:p>
        </p:txBody>
      </p:sp>
      <p:sp>
        <p:nvSpPr>
          <p:cNvPr id="40" name="Título 1">
            <a:extLst>
              <a:ext uri="{FF2B5EF4-FFF2-40B4-BE49-F238E27FC236}">
                <a16:creationId xmlns:a16="http://schemas.microsoft.com/office/drawing/2014/main" id="{67445E07-8364-3A48-9A75-2E6B06EE25F0}"/>
              </a:ext>
            </a:extLst>
          </p:cNvPr>
          <p:cNvSpPr txBox="1">
            <a:spLocks/>
          </p:cNvSpPr>
          <p:nvPr/>
        </p:nvSpPr>
        <p:spPr>
          <a:xfrm>
            <a:off x="5974217" y="5551574"/>
            <a:ext cx="5984423" cy="29709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400" b="1" i="0" kern="1200">
                <a:solidFill>
                  <a:srgbClr val="6E152E"/>
                </a:solidFill>
                <a:latin typeface="Montserrat SemiBold" pitchFamily="2" charset="77"/>
                <a:ea typeface="+mj-ea"/>
                <a:cs typeface="+mj-cs"/>
              </a:defRPr>
            </a:lvl1pPr>
          </a:lstStyle>
          <a:p>
            <a:r>
              <a:rPr lang="es-MX" sz="1400" b="0" dirty="0">
                <a:solidFill>
                  <a:srgbClr val="205340"/>
                </a:solidFill>
                <a:effectLst>
                  <a:outerShdw blurRad="38100" dist="38100" dir="2700000" algn="tl">
                    <a:srgbClr val="000000">
                      <a:alpha val="43137"/>
                    </a:srgbClr>
                  </a:outerShdw>
                </a:effectLst>
                <a:latin typeface="Montserrat Light" pitchFamily="2" charset="77"/>
              </a:rPr>
              <a:t>Exploración del subsuelo</a:t>
            </a:r>
          </a:p>
        </p:txBody>
      </p:sp>
    </p:spTree>
    <p:extLst>
      <p:ext uri="{BB962C8B-B14F-4D97-AF65-F5344CB8AC3E}">
        <p14:creationId xmlns:p14="http://schemas.microsoft.com/office/powerpoint/2010/main" val="13975974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375BF881-5E02-D349-9EAA-E8518F5F5066}"/>
              </a:ext>
            </a:extLst>
          </p:cNvPr>
          <p:cNvPicPr>
            <a:picLocks noChangeAspect="1"/>
          </p:cNvPicPr>
          <p:nvPr/>
        </p:nvPicPr>
        <p:blipFill>
          <a:blip r:embed="rId2"/>
          <a:stretch>
            <a:fillRect/>
          </a:stretch>
        </p:blipFill>
        <p:spPr>
          <a:xfrm>
            <a:off x="-1" y="0"/>
            <a:ext cx="10776857" cy="6858000"/>
          </a:xfrm>
          <a:prstGeom prst="rect">
            <a:avLst/>
          </a:prstGeom>
        </p:spPr>
      </p:pic>
      <p:pic>
        <p:nvPicPr>
          <p:cNvPr id="3" name="Imagen 2">
            <a:extLst>
              <a:ext uri="{FF2B5EF4-FFF2-40B4-BE49-F238E27FC236}">
                <a16:creationId xmlns:a16="http://schemas.microsoft.com/office/drawing/2014/main" id="{3E427F38-98E9-4445-885B-9E408D359584}"/>
              </a:ext>
            </a:extLst>
          </p:cNvPr>
          <p:cNvPicPr>
            <a:picLocks noChangeAspect="1"/>
          </p:cNvPicPr>
          <p:nvPr/>
        </p:nvPicPr>
        <p:blipFill>
          <a:blip r:embed="rId3"/>
          <a:stretch>
            <a:fillRect/>
          </a:stretch>
        </p:blipFill>
        <p:spPr>
          <a:xfrm>
            <a:off x="10006853" y="0"/>
            <a:ext cx="2185147" cy="6858000"/>
          </a:xfrm>
          <a:prstGeom prst="rect">
            <a:avLst/>
          </a:prstGeom>
        </p:spPr>
      </p:pic>
      <p:sp>
        <p:nvSpPr>
          <p:cNvPr id="6" name="Rectángulo 5">
            <a:extLst>
              <a:ext uri="{FF2B5EF4-FFF2-40B4-BE49-F238E27FC236}">
                <a16:creationId xmlns:a16="http://schemas.microsoft.com/office/drawing/2014/main" id="{F1D606A6-8AFC-0D47-8328-5DE597628421}"/>
              </a:ext>
            </a:extLst>
          </p:cNvPr>
          <p:cNvSpPr/>
          <p:nvPr/>
        </p:nvSpPr>
        <p:spPr>
          <a:xfrm>
            <a:off x="6412380" y="3281248"/>
            <a:ext cx="3102131" cy="1200329"/>
          </a:xfrm>
          <a:prstGeom prst="rect">
            <a:avLst/>
          </a:prstGeom>
          <a:noFill/>
        </p:spPr>
        <p:txBody>
          <a:bodyPr wrap="none" lIns="91440" tIns="45720" rIns="91440" bIns="45720">
            <a:spAutoFit/>
          </a:bodyPr>
          <a:lstStyle/>
          <a:p>
            <a:r>
              <a:rPr lang="es-ES" sz="360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rPr>
              <a:t>BANCOS DE </a:t>
            </a:r>
          </a:p>
          <a:p>
            <a:r>
              <a:rPr lang="es-ES" sz="360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rPr>
              <a:t>MATERIALES.</a:t>
            </a:r>
            <a:endParaRPr lang="es-ES" sz="3600" cap="none" spc="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endParaRPr>
          </a:p>
        </p:txBody>
      </p:sp>
      <p:sp>
        <p:nvSpPr>
          <p:cNvPr id="7" name="Rectángulo 6">
            <a:extLst>
              <a:ext uri="{FF2B5EF4-FFF2-40B4-BE49-F238E27FC236}">
                <a16:creationId xmlns:a16="http://schemas.microsoft.com/office/drawing/2014/main" id="{5D1C5237-7017-B548-A154-E95EFA0A5660}"/>
              </a:ext>
            </a:extLst>
          </p:cNvPr>
          <p:cNvSpPr/>
          <p:nvPr/>
        </p:nvSpPr>
        <p:spPr>
          <a:xfrm>
            <a:off x="6904997" y="1835583"/>
            <a:ext cx="1838437" cy="1569660"/>
          </a:xfrm>
          <a:prstGeom prst="rect">
            <a:avLst/>
          </a:prstGeom>
          <a:noFill/>
        </p:spPr>
        <p:txBody>
          <a:bodyPr wrap="square" lIns="91440" tIns="45720" rIns="91440" bIns="45720">
            <a:spAutoFit/>
          </a:bodyPr>
          <a:lstStyle/>
          <a:p>
            <a:pPr algn="ctr"/>
            <a:r>
              <a:rPr lang="es-ES" sz="9600" b="1" cap="none" spc="0" dirty="0">
                <a:ln w="0"/>
                <a:solidFill>
                  <a:srgbClr val="C2964D"/>
                </a:solidFill>
                <a:effectLst>
                  <a:outerShdw blurRad="38100" dist="19050" dir="2700000" algn="tl" rotWithShape="0">
                    <a:schemeClr val="dk1">
                      <a:alpha val="40000"/>
                    </a:schemeClr>
                  </a:outerShdw>
                </a:effectLst>
                <a:latin typeface="Helvetica" pitchFamily="2" charset="0"/>
              </a:rPr>
              <a:t>5</a:t>
            </a:r>
          </a:p>
        </p:txBody>
      </p:sp>
      <p:sp>
        <p:nvSpPr>
          <p:cNvPr id="10" name="Rectángulo 9">
            <a:extLst>
              <a:ext uri="{FF2B5EF4-FFF2-40B4-BE49-F238E27FC236}">
                <a16:creationId xmlns:a16="http://schemas.microsoft.com/office/drawing/2014/main" id="{CB780571-E6FD-9A46-8120-940011FF3819}"/>
              </a:ext>
            </a:extLst>
          </p:cNvPr>
          <p:cNvSpPr/>
          <p:nvPr/>
        </p:nvSpPr>
        <p:spPr>
          <a:xfrm>
            <a:off x="7825280" y="4869570"/>
            <a:ext cx="1797287" cy="584775"/>
          </a:xfrm>
          <a:prstGeom prst="rect">
            <a:avLst/>
          </a:prstGeom>
          <a:noFill/>
        </p:spPr>
        <p:txBody>
          <a:bodyPr wrap="none" lIns="91440" tIns="45720" rIns="91440" bIns="45720">
            <a:spAutoFit/>
          </a:bodyPr>
          <a:lstStyle/>
          <a:p>
            <a:pPr algn="ctr"/>
            <a:r>
              <a:rPr lang="es-ES" sz="3200" b="1" cap="none" spc="0" dirty="0">
                <a:ln w="0"/>
                <a:solidFill>
                  <a:srgbClr val="C2964D"/>
                </a:solidFill>
                <a:effectLst>
                  <a:outerShdw blurRad="38100" dist="19050" dir="2700000" algn="tl" rotWithShape="0">
                    <a:schemeClr val="dk1">
                      <a:alpha val="40000"/>
                    </a:schemeClr>
                  </a:outerShdw>
                </a:effectLst>
                <a:latin typeface="Euclid Flex" panose="020B0500030000000000" pitchFamily="34" charset="77"/>
              </a:rPr>
              <a:t>Tramo 6</a:t>
            </a:r>
          </a:p>
        </p:txBody>
      </p:sp>
      <p:pic>
        <p:nvPicPr>
          <p:cNvPr id="16" name="Imagen 15">
            <a:extLst>
              <a:ext uri="{FF2B5EF4-FFF2-40B4-BE49-F238E27FC236}">
                <a16:creationId xmlns:a16="http://schemas.microsoft.com/office/drawing/2014/main" id="{B1D8E7AE-63C9-B74B-9E4A-555F0AB69F3D}"/>
              </a:ext>
            </a:extLst>
          </p:cNvPr>
          <p:cNvPicPr/>
          <p:nvPr/>
        </p:nvPicPr>
        <p:blipFill>
          <a:blip r:embed="rId4" cstate="email">
            <a:extLst>
              <a:ext uri="{BEBA8EAE-BF5A-486C-A8C5-ECC9F3942E4B}">
                <a14:imgProps xmlns:a14="http://schemas.microsoft.com/office/drawing/2010/main">
                  <a14:imgLayer r:embed="rId5">
                    <a14:imgEffect>
                      <a14:backgroundRemoval t="1141" b="98099" l="542" r="34296"/>
                    </a14:imgEffect>
                  </a14:imgLayer>
                </a14:imgProps>
              </a:ext>
              <a:ext uri="{28A0092B-C50C-407E-A947-70E740481C1C}">
                <a14:useLocalDpi xmlns:a14="http://schemas.microsoft.com/office/drawing/2010/main"/>
              </a:ext>
            </a:extLst>
          </a:blip>
          <a:stretch>
            <a:fillRect/>
          </a:stretch>
        </p:blipFill>
        <p:spPr>
          <a:xfrm>
            <a:off x="1679410" y="2797320"/>
            <a:ext cx="3375550" cy="1604177"/>
          </a:xfrm>
          <a:prstGeom prst="rect">
            <a:avLst/>
          </a:prstGeom>
        </p:spPr>
      </p:pic>
      <p:sp>
        <p:nvSpPr>
          <p:cNvPr id="17" name="Rectángulo 16">
            <a:extLst>
              <a:ext uri="{FF2B5EF4-FFF2-40B4-BE49-F238E27FC236}">
                <a16:creationId xmlns:a16="http://schemas.microsoft.com/office/drawing/2014/main" id="{DA704262-A312-6046-9C28-033D0E84450B}"/>
              </a:ext>
            </a:extLst>
          </p:cNvPr>
          <p:cNvSpPr/>
          <p:nvPr/>
        </p:nvSpPr>
        <p:spPr>
          <a:xfrm>
            <a:off x="1244459" y="4481577"/>
            <a:ext cx="2361544" cy="707886"/>
          </a:xfrm>
          <a:prstGeom prst="rect">
            <a:avLst/>
          </a:prstGeom>
          <a:noFill/>
        </p:spPr>
        <p:txBody>
          <a:bodyPr wrap="none" lIns="91440" tIns="45720" rIns="91440" bIns="45720">
            <a:spAutoFit/>
          </a:bodyPr>
          <a:lstStyle/>
          <a:p>
            <a:pPr algn="ctr"/>
            <a:r>
              <a:rPr lang="es-ES" sz="1200" cap="none" spc="0" dirty="0">
                <a:ln w="0"/>
                <a:solidFill>
                  <a:schemeClr val="accent4">
                    <a:lumMod val="50000"/>
                  </a:schemeClr>
                </a:solidFill>
                <a:effectLst>
                  <a:outerShdw blurRad="38100" dist="19050" dir="2700000" algn="tl" rotWithShape="0">
                    <a:schemeClr val="dk1">
                      <a:alpha val="40000"/>
                    </a:schemeClr>
                  </a:outerShdw>
                </a:effectLst>
                <a:latin typeface="Arial Rounded MT Bold" panose="020F0704030504030204" pitchFamily="34" charset="77"/>
              </a:rPr>
              <a:t>2022</a:t>
            </a:r>
          </a:p>
          <a:p>
            <a:pPr algn="ctr"/>
            <a:r>
              <a:rPr lang="es-ES" sz="80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AÑO DE</a:t>
            </a:r>
          </a:p>
          <a:p>
            <a:pPr algn="ctr"/>
            <a:r>
              <a:rPr lang="es-ES" sz="1200" cap="none" spc="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RICARDO FLORES MAGÓN </a:t>
            </a:r>
          </a:p>
          <a:p>
            <a:pPr algn="ctr"/>
            <a:r>
              <a:rPr lang="es-ES" sz="80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PRECURSOR DE LA REVOLUCIÓN MEXICANA </a:t>
            </a:r>
            <a:endParaRPr lang="es-ES" sz="800" cap="none" spc="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endParaRPr>
          </a:p>
        </p:txBody>
      </p:sp>
      <p:pic>
        <p:nvPicPr>
          <p:cNvPr id="12" name="Imagen 11">
            <a:extLst>
              <a:ext uri="{FF2B5EF4-FFF2-40B4-BE49-F238E27FC236}">
                <a16:creationId xmlns:a16="http://schemas.microsoft.com/office/drawing/2014/main" id="{034A2CCA-9717-EE4A-928E-6CD0F744327A}"/>
              </a:ext>
            </a:extLst>
          </p:cNvPr>
          <p:cNvPicPr>
            <a:picLocks noChangeAspect="1"/>
          </p:cNvPicPr>
          <p:nvPr/>
        </p:nvPicPr>
        <p:blipFill>
          <a:blip r:embed="rId6">
            <a:lum bright="-40000" contrast="-40000"/>
            <a:extLst>
              <a:ext uri="{28A0092B-C50C-407E-A947-70E740481C1C}">
                <a14:useLocalDpi xmlns:a14="http://schemas.microsoft.com/office/drawing/2010/main"/>
              </a:ext>
            </a:extLst>
          </a:blip>
          <a:stretch>
            <a:fillRect/>
          </a:stretch>
        </p:blipFill>
        <p:spPr>
          <a:xfrm>
            <a:off x="358486" y="5842342"/>
            <a:ext cx="2229105" cy="610940"/>
          </a:xfrm>
          <a:prstGeom prst="rect">
            <a:avLst/>
          </a:prstGeom>
        </p:spPr>
      </p:pic>
      <p:cxnSp>
        <p:nvCxnSpPr>
          <p:cNvPr id="21" name="Conector recto 20">
            <a:extLst>
              <a:ext uri="{FF2B5EF4-FFF2-40B4-BE49-F238E27FC236}">
                <a16:creationId xmlns:a16="http://schemas.microsoft.com/office/drawing/2014/main" id="{B6CCBF06-6DD7-7741-A0F7-1320221EBC1B}"/>
              </a:ext>
            </a:extLst>
          </p:cNvPr>
          <p:cNvCxnSpPr>
            <a:cxnSpLocks/>
          </p:cNvCxnSpPr>
          <p:nvPr/>
        </p:nvCxnSpPr>
        <p:spPr>
          <a:xfrm>
            <a:off x="6583051" y="5412334"/>
            <a:ext cx="1129279" cy="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
        <p:nvSpPr>
          <p:cNvPr id="22" name="Elipse 21">
            <a:extLst>
              <a:ext uri="{FF2B5EF4-FFF2-40B4-BE49-F238E27FC236}">
                <a16:creationId xmlns:a16="http://schemas.microsoft.com/office/drawing/2014/main" id="{AA9BB3A9-0F76-8E4D-96D8-71335111A004}"/>
              </a:ext>
            </a:extLst>
          </p:cNvPr>
          <p:cNvSpPr/>
          <p:nvPr/>
        </p:nvSpPr>
        <p:spPr>
          <a:xfrm>
            <a:off x="7003476" y="4891586"/>
            <a:ext cx="288428" cy="29787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pic>
        <p:nvPicPr>
          <p:cNvPr id="14" name="Imagen 13">
            <a:extLst>
              <a:ext uri="{FF2B5EF4-FFF2-40B4-BE49-F238E27FC236}">
                <a16:creationId xmlns:a16="http://schemas.microsoft.com/office/drawing/2014/main" id="{DE6C2E1E-5860-9B4D-8042-29416641AFD6}"/>
              </a:ext>
            </a:extLst>
          </p:cNvPr>
          <p:cNvPicPr>
            <a:picLocks noChangeAspect="1"/>
          </p:cNvPicPr>
          <p:nvPr/>
        </p:nvPicPr>
        <p:blipFill>
          <a:blip r:embed="rId7">
            <a:lum bright="70000" contrast="-70000"/>
          </a:blip>
          <a:stretch>
            <a:fillRect/>
          </a:stretch>
        </p:blipFill>
        <p:spPr>
          <a:xfrm>
            <a:off x="10557946" y="870256"/>
            <a:ext cx="1407348" cy="5277556"/>
          </a:xfrm>
          <a:prstGeom prst="rect">
            <a:avLst/>
          </a:prstGeom>
        </p:spPr>
      </p:pic>
      <p:pic>
        <p:nvPicPr>
          <p:cNvPr id="19" name="Imagen 18">
            <a:extLst>
              <a:ext uri="{FF2B5EF4-FFF2-40B4-BE49-F238E27FC236}">
                <a16:creationId xmlns:a16="http://schemas.microsoft.com/office/drawing/2014/main" id="{63A9E7A6-27D1-1448-B46A-7462FCB54E2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120" b="47526" l="8667" r="75200"/>
                    </a14:imgEffect>
                  </a14:imgLayer>
                </a14:imgProps>
              </a:ext>
            </a:extLst>
          </a:blip>
          <a:srcRect l="10141" t="10141" r="24725" b="52488"/>
          <a:stretch/>
        </p:blipFill>
        <p:spPr>
          <a:xfrm>
            <a:off x="2830568" y="5549706"/>
            <a:ext cx="1172167" cy="1196212"/>
          </a:xfrm>
          <a:prstGeom prst="rect">
            <a:avLst/>
          </a:prstGeom>
        </p:spPr>
      </p:pic>
    </p:spTree>
    <p:extLst>
      <p:ext uri="{BB962C8B-B14F-4D97-AF65-F5344CB8AC3E}">
        <p14:creationId xmlns:p14="http://schemas.microsoft.com/office/powerpoint/2010/main" val="1375656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Imagen 75">
            <a:extLst>
              <a:ext uri="{FF2B5EF4-FFF2-40B4-BE49-F238E27FC236}">
                <a16:creationId xmlns:a16="http://schemas.microsoft.com/office/drawing/2014/main" id="{7783671C-2214-AA42-9666-B54249E2399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73216" y="5268660"/>
            <a:ext cx="1056480" cy="717689"/>
          </a:xfrm>
          <a:prstGeom prst="rect">
            <a:avLst/>
          </a:prstGeom>
        </p:spPr>
      </p:pic>
      <p:pic>
        <p:nvPicPr>
          <p:cNvPr id="13" name="Imagen 12">
            <a:extLst>
              <a:ext uri="{FF2B5EF4-FFF2-40B4-BE49-F238E27FC236}">
                <a16:creationId xmlns:a16="http://schemas.microsoft.com/office/drawing/2014/main" id="{B1ECD1C4-A5A9-7943-A031-875A2BCB69E4}"/>
              </a:ext>
            </a:extLst>
          </p:cNvPr>
          <p:cNvPicPr>
            <a:picLocks noChangeAspect="1"/>
          </p:cNvPicPr>
          <p:nvPr/>
        </p:nvPicPr>
        <p:blipFill>
          <a:blip r:embed="rId4"/>
          <a:stretch>
            <a:fillRect/>
          </a:stretch>
        </p:blipFill>
        <p:spPr>
          <a:xfrm>
            <a:off x="4761222" y="5245559"/>
            <a:ext cx="804786" cy="804786"/>
          </a:xfrm>
          <a:prstGeom prst="rect">
            <a:avLst/>
          </a:prstGeom>
        </p:spPr>
      </p:pic>
      <p:pic>
        <p:nvPicPr>
          <p:cNvPr id="12" name="Imagen 11">
            <a:extLst>
              <a:ext uri="{FF2B5EF4-FFF2-40B4-BE49-F238E27FC236}">
                <a16:creationId xmlns:a16="http://schemas.microsoft.com/office/drawing/2014/main" id="{30DDB2C7-5B79-5347-BA09-D0D51408EFAD}"/>
              </a:ext>
            </a:extLst>
          </p:cNvPr>
          <p:cNvPicPr>
            <a:picLocks noChangeAspect="1"/>
          </p:cNvPicPr>
          <p:nvPr/>
        </p:nvPicPr>
        <p:blipFill>
          <a:blip r:embed="rId5"/>
          <a:stretch>
            <a:fillRect/>
          </a:stretch>
        </p:blipFill>
        <p:spPr>
          <a:xfrm>
            <a:off x="1098491" y="1562310"/>
            <a:ext cx="1197309" cy="1197309"/>
          </a:xfrm>
          <a:prstGeom prst="rect">
            <a:avLst/>
          </a:prstGeom>
        </p:spPr>
      </p:pic>
      <p:pic>
        <p:nvPicPr>
          <p:cNvPr id="7" name="Imagen 6">
            <a:extLst>
              <a:ext uri="{FF2B5EF4-FFF2-40B4-BE49-F238E27FC236}">
                <a16:creationId xmlns:a16="http://schemas.microsoft.com/office/drawing/2014/main" id="{ECA2F7EC-DF88-3C40-A6AA-D7F1AED59D04}"/>
              </a:ext>
            </a:extLst>
          </p:cNvPr>
          <p:cNvPicPr>
            <a:picLocks noChangeAspect="1"/>
          </p:cNvPicPr>
          <p:nvPr/>
        </p:nvPicPr>
        <p:blipFill rotWithShape="1">
          <a:blip r:embed="rId6">
            <a:biLevel thresh="75000"/>
          </a:blip>
          <a:srcRect l="12339" t="9514"/>
          <a:stretch/>
        </p:blipFill>
        <p:spPr>
          <a:xfrm>
            <a:off x="7534794" y="2312197"/>
            <a:ext cx="866898" cy="894845"/>
          </a:xfrm>
          <a:prstGeom prst="rect">
            <a:avLst/>
          </a:prstGeom>
        </p:spPr>
      </p:pic>
      <p:pic>
        <p:nvPicPr>
          <p:cNvPr id="6" name="Imagen 5">
            <a:extLst>
              <a:ext uri="{FF2B5EF4-FFF2-40B4-BE49-F238E27FC236}">
                <a16:creationId xmlns:a16="http://schemas.microsoft.com/office/drawing/2014/main" id="{25D70AB3-D53F-A54D-AC32-9F52F64EF518}"/>
              </a:ext>
            </a:extLst>
          </p:cNvPr>
          <p:cNvPicPr>
            <a:picLocks noChangeAspect="1"/>
          </p:cNvPicPr>
          <p:nvPr/>
        </p:nvPicPr>
        <p:blipFill>
          <a:blip r:embed="rId7"/>
          <a:stretch>
            <a:fillRect/>
          </a:stretch>
        </p:blipFill>
        <p:spPr>
          <a:xfrm>
            <a:off x="8376935" y="2327179"/>
            <a:ext cx="786303" cy="786303"/>
          </a:xfrm>
          <a:prstGeom prst="rect">
            <a:avLst/>
          </a:prstGeom>
        </p:spPr>
      </p:pic>
      <p:pic>
        <p:nvPicPr>
          <p:cNvPr id="58" name="Imagen 57">
            <a:extLst>
              <a:ext uri="{FF2B5EF4-FFF2-40B4-BE49-F238E27FC236}">
                <a16:creationId xmlns:a16="http://schemas.microsoft.com/office/drawing/2014/main" id="{F550ADAD-F151-3442-A316-EA2F5E75F8C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11998679">
            <a:off x="6489824" y="3603404"/>
            <a:ext cx="982082" cy="964355"/>
          </a:xfrm>
          <a:prstGeom prst="rect">
            <a:avLst/>
          </a:prstGeom>
        </p:spPr>
      </p:pic>
      <p:sp>
        <p:nvSpPr>
          <p:cNvPr id="59" name="object 32">
            <a:extLst>
              <a:ext uri="{FF2B5EF4-FFF2-40B4-BE49-F238E27FC236}">
                <a16:creationId xmlns:a16="http://schemas.microsoft.com/office/drawing/2014/main" id="{2F1EE3D0-4E95-1C43-B34A-1F920D4CA790}"/>
              </a:ext>
            </a:extLst>
          </p:cNvPr>
          <p:cNvSpPr txBox="1"/>
          <p:nvPr/>
        </p:nvSpPr>
        <p:spPr>
          <a:xfrm>
            <a:off x="6586424" y="4004690"/>
            <a:ext cx="887881" cy="257281"/>
          </a:xfrm>
          <a:prstGeom prst="rect">
            <a:avLst/>
          </a:prstGeom>
        </p:spPr>
        <p:txBody>
          <a:bodyPr vert="horz" wrap="square" lIns="0" tIns="10953" rIns="0" bIns="0" rtlCol="0">
            <a:spAutoFit/>
          </a:bodyPr>
          <a:lstStyle/>
          <a:p>
            <a:pPr marL="9525">
              <a:spcBef>
                <a:spcPts val="86"/>
              </a:spcBef>
            </a:pPr>
            <a:r>
              <a:rPr lang="es-419" sz="1600" b="1" spc="-30" dirty="0">
                <a:solidFill>
                  <a:schemeClr val="bg1"/>
                </a:solidFill>
                <a:latin typeface="Helvetica" pitchFamily="2" charset="0"/>
                <a:cs typeface="Montserrat-Medium"/>
              </a:rPr>
              <a:t>10.00</a:t>
            </a:r>
            <a:r>
              <a:rPr sz="1600" b="1" spc="-30" dirty="0">
                <a:solidFill>
                  <a:schemeClr val="bg1"/>
                </a:solidFill>
                <a:latin typeface="Helvetica" pitchFamily="2" charset="0"/>
                <a:cs typeface="Montserrat-ExtraBold"/>
              </a:rPr>
              <a:t>%</a:t>
            </a:r>
            <a:endParaRPr sz="1600" dirty="0">
              <a:solidFill>
                <a:schemeClr val="bg1"/>
              </a:solidFill>
              <a:latin typeface="Helvetica" pitchFamily="2" charset="0"/>
              <a:cs typeface="Montserrat-ExtraBold"/>
            </a:endParaRPr>
          </a:p>
        </p:txBody>
      </p:sp>
      <p:sp>
        <p:nvSpPr>
          <p:cNvPr id="3" name="object 11">
            <a:extLst>
              <a:ext uri="{FF2B5EF4-FFF2-40B4-BE49-F238E27FC236}">
                <a16:creationId xmlns:a16="http://schemas.microsoft.com/office/drawing/2014/main" id="{BB299FB2-DBA8-7842-B718-537B32C5C8CD}"/>
              </a:ext>
            </a:extLst>
          </p:cNvPr>
          <p:cNvSpPr txBox="1"/>
          <p:nvPr/>
        </p:nvSpPr>
        <p:spPr>
          <a:xfrm>
            <a:off x="9392783" y="73853"/>
            <a:ext cx="2017870" cy="396616"/>
          </a:xfrm>
          <a:prstGeom prst="rect">
            <a:avLst/>
          </a:prstGeom>
        </p:spPr>
        <p:txBody>
          <a:bodyPr vert="horz" wrap="square" lIns="0" tIns="9049" rIns="0" bIns="0" rtlCol="0">
            <a:spAutoFit/>
          </a:bodyPr>
          <a:lstStyle/>
          <a:p>
            <a:pPr marL="9525">
              <a:lnSpc>
                <a:spcPts val="1451"/>
              </a:lnSpc>
              <a:spcBef>
                <a:spcPts val="71"/>
              </a:spcBef>
            </a:pPr>
            <a:r>
              <a:rPr sz="1200" dirty="0">
                <a:solidFill>
                  <a:srgbClr val="4C4C4C"/>
                </a:solidFill>
                <a:latin typeface="Montserrat Light" pitchFamily="2" charset="77"/>
                <a:cs typeface="Montserrat-Thin"/>
              </a:rPr>
              <a:t>Total</a:t>
            </a:r>
            <a:r>
              <a:rPr sz="1200" spc="83" dirty="0">
                <a:solidFill>
                  <a:srgbClr val="4C4C4C"/>
                </a:solidFill>
                <a:latin typeface="Montserrat Light" pitchFamily="2" charset="77"/>
                <a:cs typeface="Montserrat-Thin"/>
              </a:rPr>
              <a:t> </a:t>
            </a:r>
            <a:r>
              <a:rPr sz="1200" dirty="0">
                <a:solidFill>
                  <a:srgbClr val="4C4C4C"/>
                </a:solidFill>
                <a:latin typeface="Montserrat Light" pitchFamily="2" charset="77"/>
                <a:cs typeface="Montserrat-Thin"/>
              </a:rPr>
              <a:t>de</a:t>
            </a:r>
            <a:r>
              <a:rPr sz="1200" spc="86" dirty="0">
                <a:solidFill>
                  <a:srgbClr val="4C4C4C"/>
                </a:solidFill>
                <a:latin typeface="Montserrat Light" pitchFamily="2" charset="77"/>
                <a:cs typeface="Montserrat-Thin"/>
              </a:rPr>
              <a:t> </a:t>
            </a:r>
            <a:r>
              <a:rPr sz="1200" spc="-19" dirty="0">
                <a:solidFill>
                  <a:srgbClr val="4C4C4C"/>
                </a:solidFill>
                <a:latin typeface="Montserrat Light" pitchFamily="2" charset="77"/>
                <a:cs typeface="Montserrat-Thin"/>
              </a:rPr>
              <a:t>km:</a:t>
            </a:r>
            <a:endParaRPr lang="es-ES" sz="1200" dirty="0">
              <a:latin typeface="Montserrat Light" pitchFamily="2" charset="77"/>
              <a:cs typeface="Montserrat-Thin"/>
            </a:endParaRPr>
          </a:p>
          <a:p>
            <a:pPr marL="9525">
              <a:lnSpc>
                <a:spcPts val="1451"/>
              </a:lnSpc>
              <a:spcBef>
                <a:spcPts val="71"/>
              </a:spcBef>
            </a:pPr>
            <a:r>
              <a:rPr lang="es-ES" sz="1200" b="1" spc="184" dirty="0">
                <a:solidFill>
                  <a:srgbClr val="4C4C4C"/>
                </a:solidFill>
                <a:latin typeface="Montserrat Light" pitchFamily="2" charset="77"/>
                <a:cs typeface="Montserrat-Thin"/>
              </a:rPr>
              <a:t>255.50</a:t>
            </a:r>
            <a:r>
              <a:rPr sz="1200" b="1" spc="135" dirty="0">
                <a:solidFill>
                  <a:srgbClr val="4C4C4C"/>
                </a:solidFill>
                <a:latin typeface="Montserrat Light" pitchFamily="2" charset="77"/>
                <a:cs typeface="Montserrat-Thin"/>
              </a:rPr>
              <a:t> </a:t>
            </a:r>
            <a:r>
              <a:rPr sz="1200" b="1" spc="120" dirty="0">
                <a:solidFill>
                  <a:srgbClr val="4C4C4C"/>
                </a:solidFill>
                <a:latin typeface="Montserrat Light" pitchFamily="2" charset="77"/>
                <a:cs typeface="Montserrat-Thin"/>
              </a:rPr>
              <a:t>km</a:t>
            </a:r>
            <a:endParaRPr sz="1200" b="1" dirty="0">
              <a:latin typeface="Montserrat Light" pitchFamily="2" charset="77"/>
              <a:cs typeface="Montserrat-Thin"/>
            </a:endParaRPr>
          </a:p>
        </p:txBody>
      </p:sp>
      <p:sp>
        <p:nvSpPr>
          <p:cNvPr id="4" name="object 12">
            <a:extLst>
              <a:ext uri="{FF2B5EF4-FFF2-40B4-BE49-F238E27FC236}">
                <a16:creationId xmlns:a16="http://schemas.microsoft.com/office/drawing/2014/main" id="{61015A1D-C948-AD45-B175-9D7B8E9ED280}"/>
              </a:ext>
            </a:extLst>
          </p:cNvPr>
          <p:cNvSpPr/>
          <p:nvPr/>
        </p:nvSpPr>
        <p:spPr>
          <a:xfrm flipH="1">
            <a:off x="10395045" y="70675"/>
            <a:ext cx="110820" cy="462978"/>
          </a:xfrm>
          <a:custGeom>
            <a:avLst/>
            <a:gdLst/>
            <a:ahLst/>
            <a:cxnLst/>
            <a:rect l="l" t="t" r="r" b="b"/>
            <a:pathLst>
              <a:path h="695960">
                <a:moveTo>
                  <a:pt x="0" y="0"/>
                </a:moveTo>
                <a:lnTo>
                  <a:pt x="0" y="695782"/>
                </a:lnTo>
              </a:path>
            </a:pathLst>
          </a:custGeom>
          <a:ln w="22618">
            <a:solidFill>
              <a:srgbClr val="DCC8A1"/>
            </a:solidFill>
          </a:ln>
        </p:spPr>
        <p:txBody>
          <a:bodyPr wrap="square" lIns="0" tIns="0" rIns="0" bIns="0" rtlCol="0"/>
          <a:lstStyle/>
          <a:p>
            <a:endParaRPr sz="1350"/>
          </a:p>
        </p:txBody>
      </p:sp>
      <p:sp>
        <p:nvSpPr>
          <p:cNvPr id="79" name="object 272">
            <a:extLst>
              <a:ext uri="{FF2B5EF4-FFF2-40B4-BE49-F238E27FC236}">
                <a16:creationId xmlns:a16="http://schemas.microsoft.com/office/drawing/2014/main" id="{FE9B4C95-F7E8-D24D-A09F-38BBAAA45DD9}"/>
              </a:ext>
            </a:extLst>
          </p:cNvPr>
          <p:cNvSpPr txBox="1"/>
          <p:nvPr/>
        </p:nvSpPr>
        <p:spPr>
          <a:xfrm>
            <a:off x="10632445" y="70675"/>
            <a:ext cx="2215676" cy="390267"/>
          </a:xfrm>
          <a:prstGeom prst="rect">
            <a:avLst/>
          </a:prstGeom>
        </p:spPr>
        <p:txBody>
          <a:bodyPr vert="horz" wrap="square" lIns="0" tIns="9049" rIns="0" bIns="0" rtlCol="0">
            <a:spAutoFit/>
          </a:bodyPr>
          <a:lstStyle/>
          <a:p>
            <a:pPr marL="9525">
              <a:lnSpc>
                <a:spcPts val="1451"/>
              </a:lnSpc>
              <a:spcBef>
                <a:spcPts val="71"/>
              </a:spcBef>
            </a:pPr>
            <a:r>
              <a:rPr lang="es-MX" sz="1000" spc="-8" dirty="0">
                <a:solidFill>
                  <a:srgbClr val="4C4C4C"/>
                </a:solidFill>
                <a:latin typeface="Montserrat Light" pitchFamily="2" charset="77"/>
                <a:cs typeface="Montserrat-Thin"/>
              </a:rPr>
              <a:t>Ejecutor</a:t>
            </a:r>
            <a:r>
              <a:rPr sz="1000" spc="-8" dirty="0">
                <a:solidFill>
                  <a:srgbClr val="4C4C4C"/>
                </a:solidFill>
                <a:latin typeface="Montserrat Light" pitchFamily="2" charset="77"/>
                <a:cs typeface="Montserrat-Thin"/>
              </a:rPr>
              <a:t>:</a:t>
            </a:r>
            <a:endParaRPr lang="es-ES" sz="1000" dirty="0">
              <a:latin typeface="Montserrat Light" pitchFamily="2" charset="77"/>
              <a:cs typeface="Montserrat-Thin"/>
            </a:endParaRPr>
          </a:p>
          <a:p>
            <a:pPr marL="9525">
              <a:lnSpc>
                <a:spcPts val="1451"/>
              </a:lnSpc>
              <a:spcBef>
                <a:spcPts val="71"/>
              </a:spcBef>
            </a:pPr>
            <a:r>
              <a:rPr lang="es-ES" sz="1000" b="1" spc="90" dirty="0">
                <a:solidFill>
                  <a:srgbClr val="4C4C4C"/>
                </a:solidFill>
                <a:latin typeface="Montserrat Light" pitchFamily="2" charset="77"/>
                <a:cs typeface="Montserrat-Thin"/>
              </a:rPr>
              <a:t>SEDENA</a:t>
            </a:r>
            <a:endParaRPr sz="1000" b="1" dirty="0">
              <a:latin typeface="Montserrat Light" pitchFamily="2" charset="77"/>
              <a:cs typeface="Montserrat-Thin"/>
            </a:endParaRPr>
          </a:p>
        </p:txBody>
      </p:sp>
      <p:sp>
        <p:nvSpPr>
          <p:cNvPr id="80" name="object 3">
            <a:extLst>
              <a:ext uri="{FF2B5EF4-FFF2-40B4-BE49-F238E27FC236}">
                <a16:creationId xmlns:a16="http://schemas.microsoft.com/office/drawing/2014/main" id="{8600FA00-B90F-B34D-BEE2-FE95F700AAEA}"/>
              </a:ext>
            </a:extLst>
          </p:cNvPr>
          <p:cNvSpPr txBox="1">
            <a:spLocks/>
          </p:cNvSpPr>
          <p:nvPr/>
        </p:nvSpPr>
        <p:spPr>
          <a:xfrm>
            <a:off x="3345538" y="163173"/>
            <a:ext cx="2910098" cy="6379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53" dirty="0">
                <a:latin typeface="Montserrat Light" pitchFamily="2" charset="77"/>
              </a:rPr>
              <a:t>AVANCE DE</a:t>
            </a:r>
          </a:p>
          <a:p>
            <a:pPr marL="9525">
              <a:spcBef>
                <a:spcPts val="75"/>
              </a:spcBef>
            </a:pPr>
            <a:r>
              <a:rPr lang="es-MX" sz="2000" spc="153" dirty="0">
                <a:latin typeface="Montserrat Light" pitchFamily="2" charset="77"/>
              </a:rPr>
              <a:t>ESTUDIOS</a:t>
            </a:r>
            <a:endParaRPr lang="es-MX" sz="2000" spc="188" dirty="0">
              <a:latin typeface="Montserrat Light" pitchFamily="2" charset="77"/>
            </a:endParaRPr>
          </a:p>
        </p:txBody>
      </p:sp>
      <p:sp>
        <p:nvSpPr>
          <p:cNvPr id="93" name="object 32">
            <a:extLst>
              <a:ext uri="{FF2B5EF4-FFF2-40B4-BE49-F238E27FC236}">
                <a16:creationId xmlns:a16="http://schemas.microsoft.com/office/drawing/2014/main" id="{2A634A56-2F25-3947-A5CB-78774DAB779A}"/>
              </a:ext>
            </a:extLst>
          </p:cNvPr>
          <p:cNvSpPr txBox="1"/>
          <p:nvPr/>
        </p:nvSpPr>
        <p:spPr>
          <a:xfrm>
            <a:off x="799551" y="2770192"/>
            <a:ext cx="2234090" cy="454771"/>
          </a:xfrm>
          <a:prstGeom prst="rect">
            <a:avLst/>
          </a:prstGeom>
        </p:spPr>
        <p:txBody>
          <a:bodyPr vert="horz" wrap="square" lIns="0" tIns="10953" rIns="0" bIns="0" rtlCol="0">
            <a:spAutoFit/>
          </a:bodyPr>
          <a:lstStyle/>
          <a:p>
            <a:pPr marL="9525">
              <a:spcBef>
                <a:spcPts val="86"/>
              </a:spcBef>
            </a:pPr>
            <a:r>
              <a:rPr lang="es-419" sz="1400" b="1" spc="-15" dirty="0">
                <a:solidFill>
                  <a:srgbClr val="1C3014"/>
                </a:solidFill>
                <a:latin typeface="Arial Rounded MT Bold" panose="020F0704030504030204" pitchFamily="34" charset="77"/>
                <a:cs typeface="Montserrat-ExtraBold"/>
              </a:rPr>
              <a:t>171.626 </a:t>
            </a:r>
            <a:r>
              <a:rPr sz="1400" b="1" spc="-60" dirty="0">
                <a:solidFill>
                  <a:srgbClr val="1C3014"/>
                </a:solidFill>
                <a:latin typeface="Arial Rounded MT Bold" panose="020F0704030504030204" pitchFamily="34" charset="77"/>
                <a:cs typeface="Montserrat-ExtraBold"/>
              </a:rPr>
              <a:t> </a:t>
            </a:r>
            <a:r>
              <a:rPr sz="1400" b="1" spc="-8" dirty="0">
                <a:solidFill>
                  <a:srgbClr val="1C3014"/>
                </a:solidFill>
                <a:latin typeface="Arial Rounded MT Bold" panose="020F0704030504030204" pitchFamily="34" charset="77"/>
                <a:cs typeface="Montserrat-ExtraBold"/>
              </a:rPr>
              <a:t>km</a:t>
            </a:r>
            <a:r>
              <a:rPr sz="1400" b="1" spc="-83" dirty="0">
                <a:solidFill>
                  <a:srgbClr val="1C3014"/>
                </a:solidFill>
                <a:latin typeface="Arial Rounded MT Bold" panose="020F0704030504030204" pitchFamily="34" charset="77"/>
                <a:cs typeface="Montserrat-ExtraBold"/>
              </a:rPr>
              <a:t> </a:t>
            </a:r>
            <a:r>
              <a:rPr sz="1400" dirty="0">
                <a:solidFill>
                  <a:srgbClr val="1C3014"/>
                </a:solidFill>
                <a:latin typeface="Arial Rounded MT Bold" panose="020F0704030504030204" pitchFamily="34" charset="77"/>
                <a:cs typeface="Montserrat-Medium"/>
              </a:rPr>
              <a:t>|</a:t>
            </a:r>
            <a:r>
              <a:rPr sz="1400" spc="-60" dirty="0">
                <a:solidFill>
                  <a:srgbClr val="1C3014"/>
                </a:solidFill>
                <a:latin typeface="Arial Rounded MT Bold" panose="020F0704030504030204" pitchFamily="34" charset="77"/>
                <a:cs typeface="Montserrat-Medium"/>
              </a:rPr>
              <a:t> </a:t>
            </a:r>
            <a:r>
              <a:rPr lang="es-419" sz="1400" b="1" spc="-30" dirty="0">
                <a:solidFill>
                  <a:srgbClr val="1C3014"/>
                </a:solidFill>
                <a:latin typeface="Arial Rounded MT Bold" panose="020F0704030504030204" pitchFamily="34" charset="77"/>
                <a:cs typeface="Montserrat-Medium"/>
              </a:rPr>
              <a:t>67.17</a:t>
            </a:r>
            <a:r>
              <a:rPr sz="1400" b="1" spc="-30" dirty="0">
                <a:solidFill>
                  <a:srgbClr val="1C3014"/>
                </a:solidFill>
                <a:latin typeface="Arial Rounded MT Bold" panose="020F0704030504030204" pitchFamily="34" charset="77"/>
                <a:cs typeface="Montserrat-ExtraBold"/>
              </a:rPr>
              <a:t>%</a:t>
            </a:r>
            <a:endParaRPr lang="es-ES" sz="1400" b="1" spc="-30" dirty="0">
              <a:solidFill>
                <a:srgbClr val="1C3014"/>
              </a:solidFill>
              <a:latin typeface="Arial Rounded MT Bold" panose="020F0704030504030204" pitchFamily="34" charset="77"/>
              <a:cs typeface="Montserrat-ExtraBold"/>
            </a:endParaRPr>
          </a:p>
          <a:p>
            <a:pPr marL="9525">
              <a:spcBef>
                <a:spcPts val="86"/>
              </a:spcBef>
            </a:pPr>
            <a:endParaRPr lang="es-MX" sz="1400" b="1" spc="-30" dirty="0">
              <a:solidFill>
                <a:srgbClr val="1C3014"/>
              </a:solidFill>
              <a:latin typeface="Arial Rounded MT Bold" panose="020F0704030504030204" pitchFamily="34" charset="77"/>
              <a:cs typeface="Montserrat-ExtraBold"/>
            </a:endParaRPr>
          </a:p>
        </p:txBody>
      </p:sp>
      <p:pic>
        <p:nvPicPr>
          <p:cNvPr id="154" name="Imagen 153">
            <a:extLst>
              <a:ext uri="{FF2B5EF4-FFF2-40B4-BE49-F238E27FC236}">
                <a16:creationId xmlns:a16="http://schemas.microsoft.com/office/drawing/2014/main" id="{1C626D30-A35B-4440-AB58-F227A6C4A7EE}"/>
              </a:ext>
            </a:extLst>
          </p:cNvPr>
          <p:cNvPicPr>
            <a:picLocks noChangeAspect="1"/>
          </p:cNvPicPr>
          <p:nvPr/>
        </p:nvPicPr>
        <p:blipFill>
          <a:blip r:embed="rId9">
            <a:lum contrast="40000"/>
          </a:blip>
          <a:stretch>
            <a:fillRect/>
          </a:stretch>
        </p:blipFill>
        <p:spPr>
          <a:xfrm>
            <a:off x="11704623" y="0"/>
            <a:ext cx="487377" cy="6858000"/>
          </a:xfrm>
          <a:prstGeom prst="rect">
            <a:avLst/>
          </a:prstGeom>
        </p:spPr>
      </p:pic>
      <p:pic>
        <p:nvPicPr>
          <p:cNvPr id="156" name="Imagen 155">
            <a:extLst>
              <a:ext uri="{FF2B5EF4-FFF2-40B4-BE49-F238E27FC236}">
                <a16:creationId xmlns:a16="http://schemas.microsoft.com/office/drawing/2014/main" id="{909E45A0-1ABC-D94E-BBB0-B75A3502D37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16289" y="898369"/>
            <a:ext cx="610327" cy="610327"/>
          </a:xfrm>
          <a:prstGeom prst="rect">
            <a:avLst/>
          </a:prstGeom>
        </p:spPr>
      </p:pic>
      <p:sp>
        <p:nvSpPr>
          <p:cNvPr id="162" name="Rectángulo 161">
            <a:extLst>
              <a:ext uri="{FF2B5EF4-FFF2-40B4-BE49-F238E27FC236}">
                <a16:creationId xmlns:a16="http://schemas.microsoft.com/office/drawing/2014/main" id="{5AF1AA5B-4FCD-C046-9E1F-C1BBC694C3FB}"/>
              </a:ext>
            </a:extLst>
          </p:cNvPr>
          <p:cNvSpPr/>
          <p:nvPr/>
        </p:nvSpPr>
        <p:spPr>
          <a:xfrm>
            <a:off x="5019303" y="655109"/>
            <a:ext cx="6261383" cy="45719"/>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90" name="Imagen 189">
            <a:extLst>
              <a:ext uri="{FF2B5EF4-FFF2-40B4-BE49-F238E27FC236}">
                <a16:creationId xmlns:a16="http://schemas.microsoft.com/office/drawing/2014/main" id="{DF67E1E4-C939-5649-8E57-E97E813BDBDD}"/>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469314" y="2272038"/>
            <a:ext cx="918907" cy="973491"/>
          </a:xfrm>
          <a:prstGeom prst="rect">
            <a:avLst/>
          </a:prstGeom>
        </p:spPr>
      </p:pic>
      <p:sp>
        <p:nvSpPr>
          <p:cNvPr id="179" name="object 32">
            <a:extLst>
              <a:ext uri="{FF2B5EF4-FFF2-40B4-BE49-F238E27FC236}">
                <a16:creationId xmlns:a16="http://schemas.microsoft.com/office/drawing/2014/main" id="{01E98DAC-0C3B-6B44-9BD7-DEC80E635774}"/>
              </a:ext>
            </a:extLst>
          </p:cNvPr>
          <p:cNvSpPr txBox="1"/>
          <p:nvPr/>
        </p:nvSpPr>
        <p:spPr>
          <a:xfrm>
            <a:off x="8559388" y="1773097"/>
            <a:ext cx="2234090" cy="257281"/>
          </a:xfrm>
          <a:prstGeom prst="rect">
            <a:avLst/>
          </a:prstGeom>
        </p:spPr>
        <p:txBody>
          <a:bodyPr vert="horz" wrap="square" lIns="0" tIns="10953" rIns="0" bIns="0" rtlCol="0">
            <a:spAutoFit/>
          </a:bodyPr>
          <a:lstStyle/>
          <a:p>
            <a:pPr marL="9525">
              <a:spcBef>
                <a:spcPts val="86"/>
              </a:spcBef>
            </a:pPr>
            <a:r>
              <a:rPr lang="es-419" sz="1600" b="1" spc="-30" dirty="0">
                <a:solidFill>
                  <a:schemeClr val="bg1"/>
                </a:solidFill>
                <a:latin typeface="Helvetica" pitchFamily="2" charset="0"/>
                <a:cs typeface="Montserrat-Medium"/>
              </a:rPr>
              <a:t>10.74</a:t>
            </a:r>
            <a:r>
              <a:rPr sz="1600" b="1" spc="-30" dirty="0">
                <a:solidFill>
                  <a:schemeClr val="bg1"/>
                </a:solidFill>
                <a:latin typeface="Helvetica" pitchFamily="2" charset="0"/>
                <a:cs typeface="Montserrat-ExtraBold"/>
              </a:rPr>
              <a:t>%</a:t>
            </a:r>
            <a:endParaRPr sz="1600" dirty="0">
              <a:solidFill>
                <a:schemeClr val="bg1"/>
              </a:solidFill>
              <a:latin typeface="Helvetica" pitchFamily="2" charset="0"/>
              <a:cs typeface="Montserrat-ExtraBold"/>
            </a:endParaRPr>
          </a:p>
        </p:txBody>
      </p:sp>
      <p:pic>
        <p:nvPicPr>
          <p:cNvPr id="196" name="Imagen 195">
            <a:extLst>
              <a:ext uri="{FF2B5EF4-FFF2-40B4-BE49-F238E27FC236}">
                <a16:creationId xmlns:a16="http://schemas.microsoft.com/office/drawing/2014/main" id="{8BB4D035-2BBD-0147-996C-78F9C752B55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11073521">
            <a:off x="10168201" y="777044"/>
            <a:ext cx="1049601" cy="907106"/>
          </a:xfrm>
          <a:prstGeom prst="rect">
            <a:avLst/>
          </a:prstGeom>
        </p:spPr>
      </p:pic>
      <p:sp>
        <p:nvSpPr>
          <p:cNvPr id="198" name="object 32">
            <a:extLst>
              <a:ext uri="{FF2B5EF4-FFF2-40B4-BE49-F238E27FC236}">
                <a16:creationId xmlns:a16="http://schemas.microsoft.com/office/drawing/2014/main" id="{2F1E4619-DFE4-114F-B29D-61B1A166FB82}"/>
              </a:ext>
            </a:extLst>
          </p:cNvPr>
          <p:cNvSpPr txBox="1"/>
          <p:nvPr/>
        </p:nvSpPr>
        <p:spPr>
          <a:xfrm>
            <a:off x="10410164" y="1099870"/>
            <a:ext cx="858786" cy="257281"/>
          </a:xfrm>
          <a:prstGeom prst="rect">
            <a:avLst/>
          </a:prstGeom>
        </p:spPr>
        <p:txBody>
          <a:bodyPr vert="horz" wrap="square" lIns="0" tIns="10953" rIns="0" bIns="0" rtlCol="0">
            <a:spAutoFit/>
          </a:bodyPr>
          <a:lstStyle/>
          <a:p>
            <a:pPr marL="9525">
              <a:spcBef>
                <a:spcPts val="86"/>
              </a:spcBef>
            </a:pPr>
            <a:r>
              <a:rPr lang="es-419" sz="1600" b="1" spc="-30" dirty="0">
                <a:solidFill>
                  <a:schemeClr val="bg1"/>
                </a:solidFill>
                <a:latin typeface="Arial Rounded MT Bold" panose="020F0704030504030204" pitchFamily="34" charset="77"/>
                <a:cs typeface="Montserrat-ExtraBold"/>
              </a:rPr>
              <a:t>3.00 </a:t>
            </a:r>
            <a:r>
              <a:rPr sz="1600" b="1" spc="-30" dirty="0">
                <a:solidFill>
                  <a:schemeClr val="bg1"/>
                </a:solidFill>
                <a:latin typeface="Arial Rounded MT Bold" panose="020F0704030504030204" pitchFamily="34" charset="77"/>
                <a:cs typeface="Montserrat-ExtraBold"/>
              </a:rPr>
              <a:t>%</a:t>
            </a:r>
            <a:endParaRPr sz="1600" dirty="0">
              <a:solidFill>
                <a:schemeClr val="bg1"/>
              </a:solidFill>
              <a:latin typeface="Arial Rounded MT Bold" panose="020F0704030504030204" pitchFamily="34" charset="77"/>
              <a:cs typeface="Montserrat-ExtraBold"/>
            </a:endParaRPr>
          </a:p>
        </p:txBody>
      </p:sp>
      <p:pic>
        <p:nvPicPr>
          <p:cNvPr id="215" name="Imagen 214">
            <a:extLst>
              <a:ext uri="{FF2B5EF4-FFF2-40B4-BE49-F238E27FC236}">
                <a16:creationId xmlns:a16="http://schemas.microsoft.com/office/drawing/2014/main" id="{F483F0F6-4758-4944-BA62-C9A7E9B9272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502298" y="905972"/>
            <a:ext cx="748735" cy="748735"/>
          </a:xfrm>
          <a:prstGeom prst="rect">
            <a:avLst/>
          </a:prstGeom>
        </p:spPr>
      </p:pic>
      <p:sp>
        <p:nvSpPr>
          <p:cNvPr id="175" name="object 32">
            <a:extLst>
              <a:ext uri="{FF2B5EF4-FFF2-40B4-BE49-F238E27FC236}">
                <a16:creationId xmlns:a16="http://schemas.microsoft.com/office/drawing/2014/main" id="{8BC15B7D-DBF1-9944-97BE-A03C2AC6E688}"/>
              </a:ext>
            </a:extLst>
          </p:cNvPr>
          <p:cNvSpPr txBox="1"/>
          <p:nvPr/>
        </p:nvSpPr>
        <p:spPr>
          <a:xfrm>
            <a:off x="4466628" y="1203837"/>
            <a:ext cx="853173" cy="149559"/>
          </a:xfrm>
          <a:prstGeom prst="rect">
            <a:avLst/>
          </a:prstGeom>
        </p:spPr>
        <p:txBody>
          <a:bodyPr vert="horz" wrap="square" lIns="0" tIns="10953" rIns="0" bIns="0" rtlCol="0">
            <a:spAutoFit/>
          </a:bodyPr>
          <a:lstStyle/>
          <a:p>
            <a:pPr marL="9525">
              <a:spcBef>
                <a:spcPts val="86"/>
              </a:spcBef>
            </a:pPr>
            <a:r>
              <a:rPr lang="es-419" sz="900" b="1" spc="-30" dirty="0">
                <a:solidFill>
                  <a:srgbClr val="1C3014"/>
                </a:solidFill>
                <a:latin typeface="Helvetica" pitchFamily="2" charset="0"/>
                <a:cs typeface="Montserrat-ExtraBold"/>
              </a:rPr>
              <a:t>EN PROGRESO </a:t>
            </a:r>
            <a:endParaRPr sz="900" dirty="0">
              <a:solidFill>
                <a:srgbClr val="1C3014"/>
              </a:solidFill>
              <a:latin typeface="Helvetica" pitchFamily="2" charset="0"/>
              <a:cs typeface="Montserrat-ExtraBold"/>
            </a:endParaRPr>
          </a:p>
        </p:txBody>
      </p:sp>
      <p:sp>
        <p:nvSpPr>
          <p:cNvPr id="216" name="object 3">
            <a:extLst>
              <a:ext uri="{FF2B5EF4-FFF2-40B4-BE49-F238E27FC236}">
                <a16:creationId xmlns:a16="http://schemas.microsoft.com/office/drawing/2014/main" id="{64EE3B46-6941-DE44-B337-FCBA3541AD07}"/>
              </a:ext>
            </a:extLst>
          </p:cNvPr>
          <p:cNvSpPr txBox="1">
            <a:spLocks/>
          </p:cNvSpPr>
          <p:nvPr/>
        </p:nvSpPr>
        <p:spPr>
          <a:xfrm>
            <a:off x="2868567" y="1803014"/>
            <a:ext cx="2910098" cy="39177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spc="188" dirty="0">
                <a:latin typeface="Montserrat Light" pitchFamily="2" charset="77"/>
              </a:rPr>
              <a:t>SEGUNDO VUELO </a:t>
            </a:r>
          </a:p>
          <a:p>
            <a:pPr marL="9525" algn="ctr">
              <a:spcBef>
                <a:spcPts val="75"/>
              </a:spcBef>
            </a:pPr>
            <a:r>
              <a:rPr lang="es-MX" sz="1200" spc="188" dirty="0">
                <a:latin typeface="Montserrat Light" pitchFamily="2" charset="77"/>
              </a:rPr>
              <a:t>255.55 KM </a:t>
            </a:r>
          </a:p>
        </p:txBody>
      </p:sp>
      <p:sp>
        <p:nvSpPr>
          <p:cNvPr id="218" name="object 32">
            <a:extLst>
              <a:ext uri="{FF2B5EF4-FFF2-40B4-BE49-F238E27FC236}">
                <a16:creationId xmlns:a16="http://schemas.microsoft.com/office/drawing/2014/main" id="{E08E3308-020E-7D46-A580-A9700633FA36}"/>
              </a:ext>
            </a:extLst>
          </p:cNvPr>
          <p:cNvSpPr txBox="1"/>
          <p:nvPr/>
        </p:nvSpPr>
        <p:spPr>
          <a:xfrm>
            <a:off x="4602236" y="3510239"/>
            <a:ext cx="2234090" cy="257281"/>
          </a:xfrm>
          <a:prstGeom prst="rect">
            <a:avLst/>
          </a:prstGeom>
        </p:spPr>
        <p:txBody>
          <a:bodyPr vert="horz" wrap="square" lIns="0" tIns="10953" rIns="0" bIns="0" rtlCol="0">
            <a:spAutoFit/>
          </a:bodyPr>
          <a:lstStyle/>
          <a:p>
            <a:pPr marL="9525">
              <a:spcBef>
                <a:spcPts val="86"/>
              </a:spcBef>
            </a:pPr>
            <a:r>
              <a:rPr lang="es-419" sz="1600" b="1" spc="-30" dirty="0">
                <a:solidFill>
                  <a:schemeClr val="bg1"/>
                </a:solidFill>
                <a:latin typeface="Helvetica" pitchFamily="2" charset="0"/>
                <a:cs typeface="Montserrat-Medium"/>
              </a:rPr>
              <a:t>61.88</a:t>
            </a:r>
            <a:r>
              <a:rPr sz="1600" b="1" spc="-30" dirty="0">
                <a:solidFill>
                  <a:schemeClr val="bg1"/>
                </a:solidFill>
                <a:latin typeface="Helvetica" pitchFamily="2" charset="0"/>
                <a:cs typeface="Montserrat-ExtraBold"/>
              </a:rPr>
              <a:t>%</a:t>
            </a:r>
            <a:endParaRPr sz="1600" dirty="0">
              <a:solidFill>
                <a:schemeClr val="bg1"/>
              </a:solidFill>
              <a:latin typeface="Helvetica" pitchFamily="2" charset="0"/>
              <a:cs typeface="Montserrat-ExtraBold"/>
            </a:endParaRPr>
          </a:p>
        </p:txBody>
      </p:sp>
      <p:pic>
        <p:nvPicPr>
          <p:cNvPr id="219" name="Imagen 218">
            <a:extLst>
              <a:ext uri="{FF2B5EF4-FFF2-40B4-BE49-F238E27FC236}">
                <a16:creationId xmlns:a16="http://schemas.microsoft.com/office/drawing/2014/main" id="{D40A1ED5-208D-944C-9424-5A436D826C53}"/>
              </a:ext>
            </a:extLst>
          </p:cNvPr>
          <p:cNvPicPr>
            <a:picLocks noChangeAspect="1"/>
          </p:cNvPicPr>
          <p:nvPr/>
        </p:nvPicPr>
        <p:blipFill>
          <a:blip r:embed="rId14">
            <a:lum bright="-40000" contrast="-40000"/>
            <a:extLst>
              <a:ext uri="{28A0092B-C50C-407E-A947-70E740481C1C}">
                <a14:useLocalDpi xmlns:a14="http://schemas.microsoft.com/office/drawing/2010/main"/>
              </a:ext>
            </a:extLst>
          </a:blip>
          <a:stretch>
            <a:fillRect/>
          </a:stretch>
        </p:blipFill>
        <p:spPr>
          <a:xfrm>
            <a:off x="179904" y="6030074"/>
            <a:ext cx="2229105" cy="610940"/>
          </a:xfrm>
          <a:prstGeom prst="rect">
            <a:avLst/>
          </a:prstGeom>
        </p:spPr>
      </p:pic>
      <p:pic>
        <p:nvPicPr>
          <p:cNvPr id="223" name="Imagen 222">
            <a:extLst>
              <a:ext uri="{FF2B5EF4-FFF2-40B4-BE49-F238E27FC236}">
                <a16:creationId xmlns:a16="http://schemas.microsoft.com/office/drawing/2014/main" id="{5D71E910-03A2-4D46-9272-4712530D1E7F}"/>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406845" y="946146"/>
            <a:ext cx="957735" cy="726965"/>
          </a:xfrm>
          <a:prstGeom prst="rect">
            <a:avLst/>
          </a:prstGeom>
        </p:spPr>
      </p:pic>
      <p:pic>
        <p:nvPicPr>
          <p:cNvPr id="224" name="Imagen 223">
            <a:extLst>
              <a:ext uri="{FF2B5EF4-FFF2-40B4-BE49-F238E27FC236}">
                <a16:creationId xmlns:a16="http://schemas.microsoft.com/office/drawing/2014/main" id="{8D014039-9DF8-ED43-9D77-6FE1A6F4BDE2}"/>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986901" y="3239840"/>
            <a:ext cx="728004" cy="728004"/>
          </a:xfrm>
          <a:prstGeom prst="rect">
            <a:avLst/>
          </a:prstGeom>
        </p:spPr>
      </p:pic>
      <p:sp>
        <p:nvSpPr>
          <p:cNvPr id="225" name="object 3">
            <a:extLst>
              <a:ext uri="{FF2B5EF4-FFF2-40B4-BE49-F238E27FC236}">
                <a16:creationId xmlns:a16="http://schemas.microsoft.com/office/drawing/2014/main" id="{627DA2E5-5B76-7E45-81B0-82BDAFD9C814}"/>
              </a:ext>
            </a:extLst>
          </p:cNvPr>
          <p:cNvSpPr txBox="1">
            <a:spLocks/>
          </p:cNvSpPr>
          <p:nvPr/>
        </p:nvSpPr>
        <p:spPr>
          <a:xfrm>
            <a:off x="1492696" y="4150754"/>
            <a:ext cx="1624844" cy="58926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86"/>
              </a:spcBef>
            </a:pPr>
            <a:r>
              <a:rPr lang="es-MX" sz="1200" spc="-30" dirty="0">
                <a:solidFill>
                  <a:schemeClr val="tx1"/>
                </a:solidFill>
                <a:latin typeface="Euclid Flex Light" panose="020B0300030000000000" pitchFamily="34" charset="77"/>
                <a:cs typeface="Montserrat-ExtraBold"/>
              </a:rPr>
              <a:t>TERRENOS</a:t>
            </a:r>
          </a:p>
          <a:p>
            <a:pPr marL="9525" algn="ctr">
              <a:spcBef>
                <a:spcPts val="86"/>
              </a:spcBef>
            </a:pPr>
            <a:r>
              <a:rPr lang="es-MX" sz="1200" spc="-30" dirty="0">
                <a:solidFill>
                  <a:schemeClr val="tx1"/>
                </a:solidFill>
                <a:latin typeface="Euclid Flex Light" panose="020B0300030000000000" pitchFamily="34" charset="77"/>
                <a:cs typeface="Montserrat-ExtraBold"/>
              </a:rPr>
              <a:t> EJIDALES </a:t>
            </a:r>
          </a:p>
          <a:p>
            <a:pPr marL="9525" algn="ctr">
              <a:spcBef>
                <a:spcPts val="86"/>
              </a:spcBef>
            </a:pPr>
            <a:r>
              <a:rPr lang="es-MX" sz="1200" spc="-30" dirty="0">
                <a:solidFill>
                  <a:schemeClr val="tx1"/>
                </a:solidFill>
                <a:latin typeface="Helvetica" pitchFamily="2" charset="0"/>
                <a:cs typeface="Montserrat-ExtraBold"/>
              </a:rPr>
              <a:t>161.502 KM</a:t>
            </a:r>
          </a:p>
        </p:txBody>
      </p:sp>
      <p:pic>
        <p:nvPicPr>
          <p:cNvPr id="231" name="Imagen 230">
            <a:extLst>
              <a:ext uri="{FF2B5EF4-FFF2-40B4-BE49-F238E27FC236}">
                <a16:creationId xmlns:a16="http://schemas.microsoft.com/office/drawing/2014/main" id="{1CD6E926-75E4-4D4A-81DE-68FB7BD200E2}"/>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6423339" y="874970"/>
            <a:ext cx="881778" cy="899935"/>
          </a:xfrm>
          <a:prstGeom prst="rect">
            <a:avLst/>
          </a:prstGeom>
        </p:spPr>
      </p:pic>
      <p:pic>
        <p:nvPicPr>
          <p:cNvPr id="228" name="Imagen 227">
            <a:extLst>
              <a:ext uri="{FF2B5EF4-FFF2-40B4-BE49-F238E27FC236}">
                <a16:creationId xmlns:a16="http://schemas.microsoft.com/office/drawing/2014/main" id="{E14A5E1A-E2B7-A84C-9F90-ED110FAC2B06}"/>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56496" y="3242145"/>
            <a:ext cx="834347" cy="834347"/>
          </a:xfrm>
          <a:prstGeom prst="rect">
            <a:avLst/>
          </a:prstGeom>
        </p:spPr>
      </p:pic>
      <p:sp>
        <p:nvSpPr>
          <p:cNvPr id="229" name="object 3">
            <a:extLst>
              <a:ext uri="{FF2B5EF4-FFF2-40B4-BE49-F238E27FC236}">
                <a16:creationId xmlns:a16="http://schemas.microsoft.com/office/drawing/2014/main" id="{51EBC0CE-5E4C-C341-9E5E-55D2CFE18ECD}"/>
              </a:ext>
            </a:extLst>
          </p:cNvPr>
          <p:cNvSpPr txBox="1">
            <a:spLocks/>
          </p:cNvSpPr>
          <p:nvPr/>
        </p:nvSpPr>
        <p:spPr>
          <a:xfrm>
            <a:off x="187838" y="4153224"/>
            <a:ext cx="1624844" cy="576440"/>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86"/>
              </a:spcBef>
            </a:pPr>
            <a:r>
              <a:rPr lang="es-MX" sz="1200" spc="-30" dirty="0">
                <a:solidFill>
                  <a:schemeClr val="tx1"/>
                </a:solidFill>
                <a:latin typeface="Euclid Flex Light" panose="020B0300030000000000" pitchFamily="34" charset="77"/>
                <a:cs typeface="Montserrat-ExtraBold"/>
              </a:rPr>
              <a:t>TERRENOS NACIONALES  </a:t>
            </a:r>
          </a:p>
          <a:p>
            <a:pPr marL="9525" algn="ctr">
              <a:spcBef>
                <a:spcPts val="86"/>
              </a:spcBef>
            </a:pPr>
            <a:r>
              <a:rPr lang="es-MX" sz="1200" spc="-30" dirty="0">
                <a:solidFill>
                  <a:schemeClr val="tx1"/>
                </a:solidFill>
                <a:latin typeface="Helvetica" pitchFamily="2" charset="0"/>
                <a:cs typeface="Montserrat-ExtraBold"/>
              </a:rPr>
              <a:t>10.50 KM</a:t>
            </a:r>
          </a:p>
        </p:txBody>
      </p:sp>
      <p:sp>
        <p:nvSpPr>
          <p:cNvPr id="170" name="object 32">
            <a:extLst>
              <a:ext uri="{FF2B5EF4-FFF2-40B4-BE49-F238E27FC236}">
                <a16:creationId xmlns:a16="http://schemas.microsoft.com/office/drawing/2014/main" id="{2C551027-9CA6-B64C-BC86-5BB4244FD8A1}"/>
              </a:ext>
            </a:extLst>
          </p:cNvPr>
          <p:cNvSpPr txBox="1"/>
          <p:nvPr/>
        </p:nvSpPr>
        <p:spPr>
          <a:xfrm>
            <a:off x="6613798" y="1178271"/>
            <a:ext cx="2234090" cy="257281"/>
          </a:xfrm>
          <a:prstGeom prst="rect">
            <a:avLst/>
          </a:prstGeom>
        </p:spPr>
        <p:txBody>
          <a:bodyPr vert="horz" wrap="square" lIns="0" tIns="10953" rIns="0" bIns="0" rtlCol="0">
            <a:spAutoFit/>
          </a:bodyPr>
          <a:lstStyle/>
          <a:p>
            <a:pPr marL="9525">
              <a:spcBef>
                <a:spcPts val="86"/>
              </a:spcBef>
            </a:pPr>
            <a:r>
              <a:rPr lang="es-419" sz="1600" b="1" spc="-30" dirty="0">
                <a:solidFill>
                  <a:schemeClr val="bg1"/>
                </a:solidFill>
                <a:latin typeface="Helvetica" pitchFamily="2" charset="0"/>
                <a:cs typeface="Montserrat-Medium"/>
              </a:rPr>
              <a:t>26.60</a:t>
            </a:r>
            <a:r>
              <a:rPr sz="1600" b="1" spc="-30" dirty="0">
                <a:solidFill>
                  <a:schemeClr val="bg1"/>
                </a:solidFill>
                <a:latin typeface="Helvetica" pitchFamily="2" charset="0"/>
                <a:cs typeface="Montserrat-ExtraBold"/>
              </a:rPr>
              <a:t>%</a:t>
            </a:r>
            <a:endParaRPr sz="1600" dirty="0">
              <a:solidFill>
                <a:schemeClr val="bg1"/>
              </a:solidFill>
              <a:latin typeface="Helvetica" pitchFamily="2" charset="0"/>
              <a:cs typeface="Montserrat-ExtraBold"/>
            </a:endParaRPr>
          </a:p>
        </p:txBody>
      </p:sp>
      <p:pic>
        <p:nvPicPr>
          <p:cNvPr id="164" name="Imagen 163">
            <a:extLst>
              <a:ext uri="{FF2B5EF4-FFF2-40B4-BE49-F238E27FC236}">
                <a16:creationId xmlns:a16="http://schemas.microsoft.com/office/drawing/2014/main" id="{54359EB9-4272-794F-91C4-62B391C6BDB2}"/>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5678523" y="892299"/>
            <a:ext cx="791723" cy="791723"/>
          </a:xfrm>
          <a:prstGeom prst="rect">
            <a:avLst/>
          </a:prstGeom>
        </p:spPr>
      </p:pic>
      <p:pic>
        <p:nvPicPr>
          <p:cNvPr id="194" name="Imagen 193">
            <a:extLst>
              <a:ext uri="{FF2B5EF4-FFF2-40B4-BE49-F238E27FC236}">
                <a16:creationId xmlns:a16="http://schemas.microsoft.com/office/drawing/2014/main" id="{0CCFB0C0-6DC0-5B4C-AE87-695E085A392C}"/>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9366608" y="828005"/>
            <a:ext cx="850548" cy="850548"/>
          </a:xfrm>
          <a:prstGeom prst="rect">
            <a:avLst/>
          </a:prstGeom>
        </p:spPr>
      </p:pic>
      <p:sp>
        <p:nvSpPr>
          <p:cNvPr id="165" name="object 3">
            <a:extLst>
              <a:ext uri="{FF2B5EF4-FFF2-40B4-BE49-F238E27FC236}">
                <a16:creationId xmlns:a16="http://schemas.microsoft.com/office/drawing/2014/main" id="{2DE332CE-2108-7841-A6F2-15C3A3777216}"/>
              </a:ext>
            </a:extLst>
          </p:cNvPr>
          <p:cNvSpPr txBox="1">
            <a:spLocks/>
          </p:cNvSpPr>
          <p:nvPr/>
        </p:nvSpPr>
        <p:spPr>
          <a:xfrm>
            <a:off x="5023792" y="1811552"/>
            <a:ext cx="2910098"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spc="188" dirty="0">
                <a:latin typeface="Montserrat Light" pitchFamily="2" charset="77"/>
              </a:rPr>
              <a:t>TOPOGRÁFICO</a:t>
            </a:r>
          </a:p>
        </p:txBody>
      </p:sp>
      <p:pic>
        <p:nvPicPr>
          <p:cNvPr id="171" name="Imagen 170">
            <a:extLst>
              <a:ext uri="{FF2B5EF4-FFF2-40B4-BE49-F238E27FC236}">
                <a16:creationId xmlns:a16="http://schemas.microsoft.com/office/drawing/2014/main" id="{F2B40D02-CAF3-3E47-99E5-3BA87D3D6D55}"/>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7538711" y="920640"/>
            <a:ext cx="732775" cy="732775"/>
          </a:xfrm>
          <a:prstGeom prst="rect">
            <a:avLst/>
          </a:prstGeom>
        </p:spPr>
      </p:pic>
      <p:pic>
        <p:nvPicPr>
          <p:cNvPr id="205" name="Imagen 204">
            <a:extLst>
              <a:ext uri="{FF2B5EF4-FFF2-40B4-BE49-F238E27FC236}">
                <a16:creationId xmlns:a16="http://schemas.microsoft.com/office/drawing/2014/main" id="{926FB93B-8F6F-4241-A270-F0C6FA1C1FEF}"/>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rot="12301680">
            <a:off x="10442937" y="2304357"/>
            <a:ext cx="818011" cy="843398"/>
          </a:xfrm>
          <a:prstGeom prst="rect">
            <a:avLst/>
          </a:prstGeom>
        </p:spPr>
      </p:pic>
      <p:sp>
        <p:nvSpPr>
          <p:cNvPr id="209" name="object 32">
            <a:extLst>
              <a:ext uri="{FF2B5EF4-FFF2-40B4-BE49-F238E27FC236}">
                <a16:creationId xmlns:a16="http://schemas.microsoft.com/office/drawing/2014/main" id="{42E51307-7A48-9645-88FA-929E2128F450}"/>
              </a:ext>
            </a:extLst>
          </p:cNvPr>
          <p:cNvSpPr txBox="1"/>
          <p:nvPr/>
        </p:nvSpPr>
        <p:spPr>
          <a:xfrm>
            <a:off x="10520677" y="2685135"/>
            <a:ext cx="915623" cy="257281"/>
          </a:xfrm>
          <a:prstGeom prst="rect">
            <a:avLst/>
          </a:prstGeom>
        </p:spPr>
        <p:txBody>
          <a:bodyPr vert="horz" wrap="square" lIns="0" tIns="10953" rIns="0" bIns="0" rtlCol="0">
            <a:spAutoFit/>
          </a:bodyPr>
          <a:lstStyle/>
          <a:p>
            <a:pPr marL="9525">
              <a:spcBef>
                <a:spcPts val="86"/>
              </a:spcBef>
            </a:pPr>
            <a:r>
              <a:rPr lang="es-419" sz="1600" b="1" spc="-30" dirty="0">
                <a:solidFill>
                  <a:schemeClr val="bg1"/>
                </a:solidFill>
                <a:latin typeface="Helvetica" pitchFamily="2" charset="0"/>
                <a:cs typeface="Montserrat-Medium"/>
              </a:rPr>
              <a:t>14.62</a:t>
            </a:r>
            <a:r>
              <a:rPr sz="1600" b="1" spc="-30" dirty="0">
                <a:solidFill>
                  <a:schemeClr val="bg1"/>
                </a:solidFill>
                <a:latin typeface="Helvetica" pitchFamily="2" charset="0"/>
                <a:cs typeface="Montserrat-ExtraBold"/>
              </a:rPr>
              <a:t>%</a:t>
            </a:r>
            <a:endParaRPr sz="1600" dirty="0">
              <a:solidFill>
                <a:schemeClr val="bg1"/>
              </a:solidFill>
              <a:latin typeface="Helvetica" pitchFamily="2" charset="0"/>
              <a:cs typeface="Montserrat-ExtraBold"/>
            </a:endParaRPr>
          </a:p>
        </p:txBody>
      </p:sp>
      <p:sp>
        <p:nvSpPr>
          <p:cNvPr id="200" name="object 3">
            <a:extLst>
              <a:ext uri="{FF2B5EF4-FFF2-40B4-BE49-F238E27FC236}">
                <a16:creationId xmlns:a16="http://schemas.microsoft.com/office/drawing/2014/main" id="{368E0B0B-99AC-064A-A833-0EA46FD2A41C}"/>
              </a:ext>
            </a:extLst>
          </p:cNvPr>
          <p:cNvSpPr txBox="1">
            <a:spLocks/>
          </p:cNvSpPr>
          <p:nvPr/>
        </p:nvSpPr>
        <p:spPr>
          <a:xfrm>
            <a:off x="5056336" y="3262282"/>
            <a:ext cx="2910098"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spc="188" dirty="0">
                <a:latin typeface="Montserrat Light" pitchFamily="2" charset="77"/>
              </a:rPr>
              <a:t>HIDROLÓGICO</a:t>
            </a:r>
          </a:p>
        </p:txBody>
      </p:sp>
      <p:sp>
        <p:nvSpPr>
          <p:cNvPr id="181" name="object 3">
            <a:extLst>
              <a:ext uri="{FF2B5EF4-FFF2-40B4-BE49-F238E27FC236}">
                <a16:creationId xmlns:a16="http://schemas.microsoft.com/office/drawing/2014/main" id="{90ECDF8E-47A0-B441-8F37-051AC9B48BF9}"/>
              </a:ext>
            </a:extLst>
          </p:cNvPr>
          <p:cNvSpPr txBox="1">
            <a:spLocks/>
          </p:cNvSpPr>
          <p:nvPr/>
        </p:nvSpPr>
        <p:spPr>
          <a:xfrm>
            <a:off x="8762107" y="1798130"/>
            <a:ext cx="2910098"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spc="188" dirty="0">
                <a:latin typeface="Montserrat Light" pitchFamily="2" charset="77"/>
              </a:rPr>
              <a:t>GEOTÉCNICO </a:t>
            </a:r>
          </a:p>
        </p:txBody>
      </p:sp>
      <p:sp>
        <p:nvSpPr>
          <p:cNvPr id="172" name="object 3">
            <a:extLst>
              <a:ext uri="{FF2B5EF4-FFF2-40B4-BE49-F238E27FC236}">
                <a16:creationId xmlns:a16="http://schemas.microsoft.com/office/drawing/2014/main" id="{EA164319-6C2C-D34F-A54C-5B0FDDC92256}"/>
              </a:ext>
            </a:extLst>
          </p:cNvPr>
          <p:cNvSpPr txBox="1">
            <a:spLocks/>
          </p:cNvSpPr>
          <p:nvPr/>
        </p:nvSpPr>
        <p:spPr>
          <a:xfrm>
            <a:off x="6849973" y="1807867"/>
            <a:ext cx="2910098"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spc="188" dirty="0">
                <a:latin typeface="Montserrat Light" pitchFamily="2" charset="77"/>
              </a:rPr>
              <a:t>GEOLÓGICO</a:t>
            </a:r>
          </a:p>
        </p:txBody>
      </p:sp>
      <p:sp>
        <p:nvSpPr>
          <p:cNvPr id="177" name="object 3">
            <a:extLst>
              <a:ext uri="{FF2B5EF4-FFF2-40B4-BE49-F238E27FC236}">
                <a16:creationId xmlns:a16="http://schemas.microsoft.com/office/drawing/2014/main" id="{00E40B7D-3B8D-6D4C-8480-A9ACD26B90AE}"/>
              </a:ext>
            </a:extLst>
          </p:cNvPr>
          <p:cNvSpPr txBox="1">
            <a:spLocks/>
          </p:cNvSpPr>
          <p:nvPr/>
        </p:nvSpPr>
        <p:spPr>
          <a:xfrm>
            <a:off x="3019047" y="3286808"/>
            <a:ext cx="2910098"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spc="188" dirty="0">
                <a:latin typeface="Montserrat Light" pitchFamily="2" charset="77"/>
              </a:rPr>
              <a:t>GEOFÍSICO</a:t>
            </a:r>
          </a:p>
        </p:txBody>
      </p:sp>
      <p:sp>
        <p:nvSpPr>
          <p:cNvPr id="208" name="object 3">
            <a:extLst>
              <a:ext uri="{FF2B5EF4-FFF2-40B4-BE49-F238E27FC236}">
                <a16:creationId xmlns:a16="http://schemas.microsoft.com/office/drawing/2014/main" id="{85FBC89E-3873-D14F-BDDD-07A32E618C01}"/>
              </a:ext>
            </a:extLst>
          </p:cNvPr>
          <p:cNvSpPr txBox="1">
            <a:spLocks/>
          </p:cNvSpPr>
          <p:nvPr/>
        </p:nvSpPr>
        <p:spPr>
          <a:xfrm>
            <a:off x="8847888" y="3257022"/>
            <a:ext cx="2910098"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spc="188" dirty="0">
                <a:latin typeface="Montserrat Light" pitchFamily="2" charset="77"/>
              </a:rPr>
              <a:t>INUNDABILIDAD</a:t>
            </a:r>
          </a:p>
        </p:txBody>
      </p:sp>
      <p:sp>
        <p:nvSpPr>
          <p:cNvPr id="246" name="Rectángulo 245">
            <a:extLst>
              <a:ext uri="{FF2B5EF4-FFF2-40B4-BE49-F238E27FC236}">
                <a16:creationId xmlns:a16="http://schemas.microsoft.com/office/drawing/2014/main" id="{A8D8D911-0B04-1741-9C36-6066852B7A7D}"/>
              </a:ext>
            </a:extLst>
          </p:cNvPr>
          <p:cNvSpPr/>
          <p:nvPr/>
        </p:nvSpPr>
        <p:spPr>
          <a:xfrm>
            <a:off x="154661" y="645873"/>
            <a:ext cx="2787324" cy="5018236"/>
          </a:xfrm>
          <a:prstGeom prst="rect">
            <a:avLst/>
          </a:prstGeom>
          <a:solidFill>
            <a:srgbClr val="C4C4A3">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4" name="object 3">
            <a:extLst>
              <a:ext uri="{FF2B5EF4-FFF2-40B4-BE49-F238E27FC236}">
                <a16:creationId xmlns:a16="http://schemas.microsoft.com/office/drawing/2014/main" id="{8BB28735-6CC2-8C4E-9B14-BDD37C38903E}"/>
              </a:ext>
            </a:extLst>
          </p:cNvPr>
          <p:cNvSpPr txBox="1">
            <a:spLocks/>
          </p:cNvSpPr>
          <p:nvPr/>
        </p:nvSpPr>
        <p:spPr>
          <a:xfrm>
            <a:off x="409843" y="945677"/>
            <a:ext cx="2910098" cy="576440"/>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800" spc="153" dirty="0">
                <a:latin typeface="Montserrat Light" pitchFamily="2" charset="77"/>
              </a:rPr>
              <a:t>LIBERACIÓN</a:t>
            </a:r>
          </a:p>
          <a:p>
            <a:pPr marL="9525" algn="ctr">
              <a:spcBef>
                <a:spcPts val="75"/>
              </a:spcBef>
            </a:pPr>
            <a:r>
              <a:rPr lang="es-MX" sz="1800" spc="153" dirty="0">
                <a:latin typeface="Montserrat Light" pitchFamily="2" charset="77"/>
              </a:rPr>
              <a:t>DDV</a:t>
            </a:r>
            <a:endParaRPr lang="es-MX" sz="1800" spc="188" dirty="0">
              <a:latin typeface="Montserrat Light" pitchFamily="2" charset="77"/>
            </a:endParaRPr>
          </a:p>
        </p:txBody>
      </p:sp>
      <p:pic>
        <p:nvPicPr>
          <p:cNvPr id="5" name="Imagen 4">
            <a:extLst>
              <a:ext uri="{FF2B5EF4-FFF2-40B4-BE49-F238E27FC236}">
                <a16:creationId xmlns:a16="http://schemas.microsoft.com/office/drawing/2014/main" id="{D09D822B-314A-4743-90AB-EBD8BF256AF5}"/>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5643048" y="3803650"/>
            <a:ext cx="746295" cy="746295"/>
          </a:xfrm>
          <a:prstGeom prst="rect">
            <a:avLst/>
          </a:prstGeom>
        </p:spPr>
      </p:pic>
      <p:sp>
        <p:nvSpPr>
          <p:cNvPr id="60" name="object 3">
            <a:extLst>
              <a:ext uri="{FF2B5EF4-FFF2-40B4-BE49-F238E27FC236}">
                <a16:creationId xmlns:a16="http://schemas.microsoft.com/office/drawing/2014/main" id="{7FF8766A-D472-E247-8AA0-D1CB89F14DAE}"/>
              </a:ext>
            </a:extLst>
          </p:cNvPr>
          <p:cNvSpPr txBox="1">
            <a:spLocks/>
          </p:cNvSpPr>
          <p:nvPr/>
        </p:nvSpPr>
        <p:spPr>
          <a:xfrm>
            <a:off x="4990808" y="4639742"/>
            <a:ext cx="2910098"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spc="188" dirty="0">
                <a:latin typeface="Montserrat Light" pitchFamily="2" charset="77"/>
              </a:rPr>
              <a:t>ESTRUCTURAS </a:t>
            </a:r>
          </a:p>
        </p:txBody>
      </p:sp>
      <p:pic>
        <p:nvPicPr>
          <p:cNvPr id="202" name="Imagen 201">
            <a:extLst>
              <a:ext uri="{FF2B5EF4-FFF2-40B4-BE49-F238E27FC236}">
                <a16:creationId xmlns:a16="http://schemas.microsoft.com/office/drawing/2014/main" id="{F20AFC8F-E692-C24B-9315-CADF96CE7E48}"/>
              </a:ext>
            </a:extLst>
          </p:cNvPr>
          <p:cNvPicPr>
            <a:picLocks noChangeAspect="1"/>
          </p:cNvPicPr>
          <p:nvPr/>
        </p:nvPicPr>
        <p:blipFill rotWithShape="1">
          <a:blip r:embed="rId24" cstate="email">
            <a:extLst>
              <a:ext uri="{28A0092B-C50C-407E-A947-70E740481C1C}">
                <a14:useLocalDpi xmlns:a14="http://schemas.microsoft.com/office/drawing/2010/main"/>
              </a:ext>
            </a:extLst>
          </a:blip>
          <a:srcRect t="-1"/>
          <a:stretch/>
        </p:blipFill>
        <p:spPr>
          <a:xfrm rot="19506729">
            <a:off x="6586096" y="2280643"/>
            <a:ext cx="869250" cy="794268"/>
          </a:xfrm>
          <a:prstGeom prst="rect">
            <a:avLst/>
          </a:prstGeom>
        </p:spPr>
      </p:pic>
      <p:sp>
        <p:nvSpPr>
          <p:cNvPr id="203" name="object 32">
            <a:extLst>
              <a:ext uri="{FF2B5EF4-FFF2-40B4-BE49-F238E27FC236}">
                <a16:creationId xmlns:a16="http://schemas.microsoft.com/office/drawing/2014/main" id="{F8EDF4A6-D785-6C42-81E7-995B0F3B2EF4}"/>
              </a:ext>
            </a:extLst>
          </p:cNvPr>
          <p:cNvSpPr txBox="1"/>
          <p:nvPr/>
        </p:nvSpPr>
        <p:spPr>
          <a:xfrm>
            <a:off x="6714476" y="2663737"/>
            <a:ext cx="912048" cy="257281"/>
          </a:xfrm>
          <a:prstGeom prst="rect">
            <a:avLst/>
          </a:prstGeom>
        </p:spPr>
        <p:txBody>
          <a:bodyPr vert="horz" wrap="square" lIns="0" tIns="10953" rIns="0" bIns="0" rtlCol="0">
            <a:spAutoFit/>
          </a:bodyPr>
          <a:lstStyle/>
          <a:p>
            <a:pPr marL="9525">
              <a:spcBef>
                <a:spcPts val="86"/>
              </a:spcBef>
            </a:pPr>
            <a:r>
              <a:rPr lang="es-419" sz="1600" b="1" spc="-30" dirty="0">
                <a:solidFill>
                  <a:schemeClr val="bg1"/>
                </a:solidFill>
                <a:latin typeface="Helvetica" pitchFamily="2" charset="0"/>
                <a:cs typeface="Montserrat-ExtraBold"/>
              </a:rPr>
              <a:t>44. 73</a:t>
            </a:r>
            <a:r>
              <a:rPr sz="1600" b="1" spc="-30" dirty="0">
                <a:solidFill>
                  <a:schemeClr val="bg1"/>
                </a:solidFill>
                <a:latin typeface="Helvetica" pitchFamily="2" charset="0"/>
                <a:cs typeface="Montserrat-ExtraBold"/>
              </a:rPr>
              <a:t>%</a:t>
            </a:r>
            <a:endParaRPr sz="1600" dirty="0">
              <a:solidFill>
                <a:schemeClr val="bg1"/>
              </a:solidFill>
              <a:latin typeface="Helvetica" pitchFamily="2" charset="0"/>
              <a:cs typeface="Montserrat-ExtraBold"/>
            </a:endParaRPr>
          </a:p>
        </p:txBody>
      </p:sp>
      <p:pic>
        <p:nvPicPr>
          <p:cNvPr id="199" name="Imagen 198">
            <a:extLst>
              <a:ext uri="{FF2B5EF4-FFF2-40B4-BE49-F238E27FC236}">
                <a16:creationId xmlns:a16="http://schemas.microsoft.com/office/drawing/2014/main" id="{758BA323-B321-914E-A018-89424928057E}"/>
              </a:ext>
            </a:extLst>
          </p:cNvPr>
          <p:cNvPicPr>
            <a:picLocks noChangeAspect="1"/>
          </p:cNvPicPr>
          <p:nvPr/>
        </p:nvPicPr>
        <p:blipFill rotWithShape="1">
          <a:blip r:embed="rId25" cstate="email">
            <a:extLst>
              <a:ext uri="{28A0092B-C50C-407E-A947-70E740481C1C}">
                <a14:useLocalDpi xmlns:a14="http://schemas.microsoft.com/office/drawing/2010/main"/>
              </a:ext>
            </a:extLst>
          </a:blip>
          <a:srcRect/>
          <a:stretch/>
        </p:blipFill>
        <p:spPr>
          <a:xfrm>
            <a:off x="5612812" y="2214632"/>
            <a:ext cx="924050" cy="871361"/>
          </a:xfrm>
          <a:prstGeom prst="rect">
            <a:avLst/>
          </a:prstGeom>
        </p:spPr>
      </p:pic>
      <p:pic>
        <p:nvPicPr>
          <p:cNvPr id="62" name="Imagen 61">
            <a:extLst>
              <a:ext uri="{FF2B5EF4-FFF2-40B4-BE49-F238E27FC236}">
                <a16:creationId xmlns:a16="http://schemas.microsoft.com/office/drawing/2014/main" id="{EF6716E5-56F7-8A4C-82AD-9E583137FD6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11998679">
            <a:off x="8378128" y="3639059"/>
            <a:ext cx="982082" cy="964355"/>
          </a:xfrm>
          <a:prstGeom prst="rect">
            <a:avLst/>
          </a:prstGeom>
        </p:spPr>
      </p:pic>
      <p:sp>
        <p:nvSpPr>
          <p:cNvPr id="63" name="object 32">
            <a:extLst>
              <a:ext uri="{FF2B5EF4-FFF2-40B4-BE49-F238E27FC236}">
                <a16:creationId xmlns:a16="http://schemas.microsoft.com/office/drawing/2014/main" id="{9E759552-64C0-9A45-8136-613280A89C70}"/>
              </a:ext>
            </a:extLst>
          </p:cNvPr>
          <p:cNvSpPr txBox="1"/>
          <p:nvPr/>
        </p:nvSpPr>
        <p:spPr>
          <a:xfrm>
            <a:off x="8503385" y="4038927"/>
            <a:ext cx="887881" cy="257281"/>
          </a:xfrm>
          <a:prstGeom prst="rect">
            <a:avLst/>
          </a:prstGeom>
        </p:spPr>
        <p:txBody>
          <a:bodyPr vert="horz" wrap="square" lIns="0" tIns="10953" rIns="0" bIns="0" rtlCol="0">
            <a:spAutoFit/>
          </a:bodyPr>
          <a:lstStyle/>
          <a:p>
            <a:pPr marL="9525">
              <a:spcBef>
                <a:spcPts val="86"/>
              </a:spcBef>
            </a:pPr>
            <a:r>
              <a:rPr lang="es-419" sz="1600" b="1" spc="-30" dirty="0">
                <a:solidFill>
                  <a:schemeClr val="bg1"/>
                </a:solidFill>
                <a:latin typeface="Helvetica" pitchFamily="2" charset="0"/>
                <a:cs typeface="Montserrat-Medium"/>
              </a:rPr>
              <a:t>10.00</a:t>
            </a:r>
            <a:r>
              <a:rPr sz="1600" b="1" spc="-30" dirty="0">
                <a:solidFill>
                  <a:schemeClr val="bg1"/>
                </a:solidFill>
                <a:latin typeface="Helvetica" pitchFamily="2" charset="0"/>
                <a:cs typeface="Montserrat-ExtraBold"/>
              </a:rPr>
              <a:t>%</a:t>
            </a:r>
            <a:endParaRPr sz="1600" dirty="0">
              <a:solidFill>
                <a:schemeClr val="bg1"/>
              </a:solidFill>
              <a:latin typeface="Helvetica" pitchFamily="2" charset="0"/>
              <a:cs typeface="Montserrat-ExtraBold"/>
            </a:endParaRPr>
          </a:p>
        </p:txBody>
      </p:sp>
      <p:pic>
        <p:nvPicPr>
          <p:cNvPr id="65" name="Imagen 64">
            <a:extLst>
              <a:ext uri="{FF2B5EF4-FFF2-40B4-BE49-F238E27FC236}">
                <a16:creationId xmlns:a16="http://schemas.microsoft.com/office/drawing/2014/main" id="{10A1ECB2-2C6F-F040-83AD-4635660EBDB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580921" y="3843350"/>
            <a:ext cx="610327" cy="610327"/>
          </a:xfrm>
          <a:prstGeom prst="rect">
            <a:avLst/>
          </a:prstGeom>
        </p:spPr>
      </p:pic>
      <p:sp>
        <p:nvSpPr>
          <p:cNvPr id="66" name="object 3">
            <a:extLst>
              <a:ext uri="{FF2B5EF4-FFF2-40B4-BE49-F238E27FC236}">
                <a16:creationId xmlns:a16="http://schemas.microsoft.com/office/drawing/2014/main" id="{6876EB68-17CC-F54D-9DB2-A11BF358F14B}"/>
              </a:ext>
            </a:extLst>
          </p:cNvPr>
          <p:cNvSpPr txBox="1">
            <a:spLocks/>
          </p:cNvSpPr>
          <p:nvPr/>
        </p:nvSpPr>
        <p:spPr>
          <a:xfrm>
            <a:off x="6986035" y="4657186"/>
            <a:ext cx="2910098"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spc="188" dirty="0">
                <a:latin typeface="Montserrat Light" pitchFamily="2" charset="77"/>
              </a:rPr>
              <a:t>PLATAFORMA Y VÍA  </a:t>
            </a:r>
          </a:p>
        </p:txBody>
      </p:sp>
      <p:pic>
        <p:nvPicPr>
          <p:cNvPr id="67" name="Imagen 66">
            <a:extLst>
              <a:ext uri="{FF2B5EF4-FFF2-40B4-BE49-F238E27FC236}">
                <a16:creationId xmlns:a16="http://schemas.microsoft.com/office/drawing/2014/main" id="{50EA8382-0A26-FA4E-866B-3E3AB80F81C8}"/>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9462770" y="3628338"/>
            <a:ext cx="1061268" cy="1000912"/>
          </a:xfrm>
          <a:prstGeom prst="rect">
            <a:avLst/>
          </a:prstGeom>
        </p:spPr>
      </p:pic>
      <p:sp>
        <p:nvSpPr>
          <p:cNvPr id="70" name="object 3">
            <a:extLst>
              <a:ext uri="{FF2B5EF4-FFF2-40B4-BE49-F238E27FC236}">
                <a16:creationId xmlns:a16="http://schemas.microsoft.com/office/drawing/2014/main" id="{39692FF9-3570-B149-9244-6DA3367D9504}"/>
              </a:ext>
            </a:extLst>
          </p:cNvPr>
          <p:cNvSpPr txBox="1">
            <a:spLocks/>
          </p:cNvSpPr>
          <p:nvPr/>
        </p:nvSpPr>
        <p:spPr>
          <a:xfrm>
            <a:off x="9038213" y="4662487"/>
            <a:ext cx="2910098" cy="58926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spc="188" dirty="0">
                <a:latin typeface="Montserrat Light" pitchFamily="2" charset="77"/>
              </a:rPr>
              <a:t>ESTACIONES Y </a:t>
            </a:r>
          </a:p>
          <a:p>
            <a:pPr marL="9525" algn="ctr">
              <a:spcBef>
                <a:spcPts val="75"/>
              </a:spcBef>
            </a:pPr>
            <a:r>
              <a:rPr lang="es-MX" sz="1200" spc="188" dirty="0">
                <a:latin typeface="Montserrat Light" pitchFamily="2" charset="77"/>
              </a:rPr>
              <a:t>PARADEROS</a:t>
            </a:r>
          </a:p>
          <a:p>
            <a:pPr marL="9525" algn="ctr">
              <a:spcBef>
                <a:spcPts val="75"/>
              </a:spcBef>
            </a:pPr>
            <a:r>
              <a:rPr lang="es-MX" sz="1200" spc="188" dirty="0">
                <a:latin typeface="Montserrat Light" pitchFamily="2" charset="77"/>
              </a:rPr>
              <a:t>ANTE PROYECTO  </a:t>
            </a:r>
          </a:p>
        </p:txBody>
      </p:sp>
      <p:pic>
        <p:nvPicPr>
          <p:cNvPr id="221" name="Imagen 220">
            <a:extLst>
              <a:ext uri="{FF2B5EF4-FFF2-40B4-BE49-F238E27FC236}">
                <a16:creationId xmlns:a16="http://schemas.microsoft.com/office/drawing/2014/main" id="{D8151A90-B816-1F4B-95B4-D80E590452FF}"/>
              </a:ext>
            </a:extLst>
          </p:cNvPr>
          <p:cNvPicPr>
            <a:picLocks noChangeAspect="1"/>
          </p:cNvPicPr>
          <p:nvPr/>
        </p:nvPicPr>
        <p:blipFill rotWithShape="1">
          <a:blip r:embed="rId27" cstate="email">
            <a:extLst>
              <a:ext uri="{28A0092B-C50C-407E-A947-70E740481C1C}">
                <a14:useLocalDpi xmlns:a14="http://schemas.microsoft.com/office/drawing/2010/main"/>
              </a:ext>
            </a:extLst>
          </a:blip>
          <a:srcRect/>
          <a:stretch/>
        </p:blipFill>
        <p:spPr>
          <a:xfrm>
            <a:off x="9396485" y="2118026"/>
            <a:ext cx="914146" cy="1067684"/>
          </a:xfrm>
          <a:prstGeom prst="rect">
            <a:avLst/>
          </a:prstGeom>
        </p:spPr>
      </p:pic>
      <p:sp>
        <p:nvSpPr>
          <p:cNvPr id="77" name="object 3">
            <a:extLst>
              <a:ext uri="{FF2B5EF4-FFF2-40B4-BE49-F238E27FC236}">
                <a16:creationId xmlns:a16="http://schemas.microsoft.com/office/drawing/2014/main" id="{72C001CD-A2BC-A148-882C-B40DD1C36391}"/>
              </a:ext>
            </a:extLst>
          </p:cNvPr>
          <p:cNvSpPr txBox="1">
            <a:spLocks/>
          </p:cNvSpPr>
          <p:nvPr/>
        </p:nvSpPr>
        <p:spPr>
          <a:xfrm>
            <a:off x="3168715" y="6150420"/>
            <a:ext cx="2910098" cy="58926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spc="188" dirty="0">
                <a:latin typeface="Montserrat Light" pitchFamily="2" charset="77"/>
              </a:rPr>
              <a:t>PROSPECCIÓN  Y </a:t>
            </a:r>
          </a:p>
          <a:p>
            <a:pPr marL="9525" algn="ctr">
              <a:spcBef>
                <a:spcPts val="75"/>
              </a:spcBef>
            </a:pPr>
            <a:r>
              <a:rPr lang="es-MX" sz="1200" spc="188" dirty="0">
                <a:latin typeface="Montserrat Light" pitchFamily="2" charset="77"/>
              </a:rPr>
              <a:t>SALVAMENTO </a:t>
            </a:r>
          </a:p>
          <a:p>
            <a:pPr marL="9525" algn="ctr">
              <a:spcBef>
                <a:spcPts val="75"/>
              </a:spcBef>
            </a:pPr>
            <a:r>
              <a:rPr lang="es-MX" sz="1200" spc="188" dirty="0">
                <a:latin typeface="Montserrat Light" pitchFamily="2" charset="77"/>
              </a:rPr>
              <a:t>ARQUEOLÓGICO  </a:t>
            </a:r>
          </a:p>
        </p:txBody>
      </p:sp>
      <p:sp>
        <p:nvSpPr>
          <p:cNvPr id="78" name="object 32">
            <a:extLst>
              <a:ext uri="{FF2B5EF4-FFF2-40B4-BE49-F238E27FC236}">
                <a16:creationId xmlns:a16="http://schemas.microsoft.com/office/drawing/2014/main" id="{E8DE01F0-8CCE-B243-9A34-13C2865E74A0}"/>
              </a:ext>
            </a:extLst>
          </p:cNvPr>
          <p:cNvSpPr txBox="1"/>
          <p:nvPr/>
        </p:nvSpPr>
        <p:spPr>
          <a:xfrm>
            <a:off x="4861930" y="5530739"/>
            <a:ext cx="887881" cy="257281"/>
          </a:xfrm>
          <a:prstGeom prst="rect">
            <a:avLst/>
          </a:prstGeom>
        </p:spPr>
        <p:txBody>
          <a:bodyPr vert="horz" wrap="square" lIns="0" tIns="10953" rIns="0" bIns="0" rtlCol="0">
            <a:spAutoFit/>
          </a:bodyPr>
          <a:lstStyle/>
          <a:p>
            <a:pPr marL="9525">
              <a:spcBef>
                <a:spcPts val="86"/>
              </a:spcBef>
            </a:pPr>
            <a:r>
              <a:rPr lang="es-419" sz="1600" b="1" spc="-30" dirty="0">
                <a:solidFill>
                  <a:schemeClr val="bg1"/>
                </a:solidFill>
                <a:latin typeface="Helvetica" pitchFamily="2" charset="0"/>
                <a:cs typeface="Montserrat-ExtraBold"/>
              </a:rPr>
              <a:t>24.17</a:t>
            </a:r>
            <a:r>
              <a:rPr sz="1600" b="1" spc="-30" dirty="0">
                <a:solidFill>
                  <a:schemeClr val="bg1"/>
                </a:solidFill>
                <a:latin typeface="Helvetica" pitchFamily="2" charset="0"/>
                <a:cs typeface="Montserrat-ExtraBold"/>
              </a:rPr>
              <a:t>%</a:t>
            </a:r>
            <a:endParaRPr sz="1600" dirty="0">
              <a:solidFill>
                <a:schemeClr val="bg1"/>
              </a:solidFill>
              <a:latin typeface="Helvetica" pitchFamily="2" charset="0"/>
              <a:cs typeface="Montserrat-ExtraBold"/>
            </a:endParaRPr>
          </a:p>
        </p:txBody>
      </p:sp>
      <p:pic>
        <p:nvPicPr>
          <p:cNvPr id="74" name="Imagen 73">
            <a:extLst>
              <a:ext uri="{FF2B5EF4-FFF2-40B4-BE49-F238E27FC236}">
                <a16:creationId xmlns:a16="http://schemas.microsoft.com/office/drawing/2014/main" id="{3D6880EE-8072-2F4B-BC6B-335E1832D5AD}"/>
              </a:ext>
            </a:extLst>
          </p:cNvPr>
          <p:cNvPicPr>
            <a:picLocks noChangeAspect="1"/>
          </p:cNvPicPr>
          <p:nvPr/>
        </p:nvPicPr>
        <p:blipFill>
          <a:blip r:embed="rId28"/>
          <a:stretch>
            <a:fillRect/>
          </a:stretch>
        </p:blipFill>
        <p:spPr>
          <a:xfrm>
            <a:off x="10632445" y="965064"/>
            <a:ext cx="1407348" cy="5277556"/>
          </a:xfrm>
          <a:prstGeom prst="rect">
            <a:avLst/>
          </a:prstGeom>
        </p:spPr>
      </p:pic>
      <p:pic>
        <p:nvPicPr>
          <p:cNvPr id="71" name="Imagen 70">
            <a:extLst>
              <a:ext uri="{FF2B5EF4-FFF2-40B4-BE49-F238E27FC236}">
                <a16:creationId xmlns:a16="http://schemas.microsoft.com/office/drawing/2014/main" id="{53D01FA6-5081-6141-826E-CA6C3EF9BDE9}"/>
              </a:ext>
            </a:extLst>
          </p:cNvPr>
          <p:cNvPicPr>
            <a:picLocks noChangeAspect="1"/>
          </p:cNvPicPr>
          <p:nvPr/>
        </p:nvPicPr>
        <p:blipFill>
          <a:blip r:embed="rId29"/>
          <a:stretch>
            <a:fillRect/>
          </a:stretch>
        </p:blipFill>
        <p:spPr>
          <a:xfrm>
            <a:off x="4501037" y="2354951"/>
            <a:ext cx="819869" cy="819869"/>
          </a:xfrm>
          <a:prstGeom prst="rect">
            <a:avLst/>
          </a:prstGeom>
        </p:spPr>
      </p:pic>
      <p:pic>
        <p:nvPicPr>
          <p:cNvPr id="72" name="Imagen 71">
            <a:extLst>
              <a:ext uri="{FF2B5EF4-FFF2-40B4-BE49-F238E27FC236}">
                <a16:creationId xmlns:a16="http://schemas.microsoft.com/office/drawing/2014/main" id="{0AB00274-150C-CD4E-96D1-26F600B48BD8}"/>
              </a:ext>
            </a:extLst>
          </p:cNvPr>
          <p:cNvPicPr>
            <a:picLocks noChangeAspect="1"/>
          </p:cNvPicPr>
          <p:nvPr/>
        </p:nvPicPr>
        <p:blipFill>
          <a:blip r:embed="rId30"/>
          <a:stretch>
            <a:fillRect/>
          </a:stretch>
        </p:blipFill>
        <p:spPr>
          <a:xfrm>
            <a:off x="8325975" y="866141"/>
            <a:ext cx="796947" cy="796947"/>
          </a:xfrm>
          <a:prstGeom prst="rect">
            <a:avLst/>
          </a:prstGeom>
        </p:spPr>
      </p:pic>
      <p:sp>
        <p:nvSpPr>
          <p:cNvPr id="86" name="object 32">
            <a:extLst>
              <a:ext uri="{FF2B5EF4-FFF2-40B4-BE49-F238E27FC236}">
                <a16:creationId xmlns:a16="http://schemas.microsoft.com/office/drawing/2014/main" id="{2D69A287-E977-594F-89A3-4E4B42155EB6}"/>
              </a:ext>
            </a:extLst>
          </p:cNvPr>
          <p:cNvSpPr txBox="1"/>
          <p:nvPr/>
        </p:nvSpPr>
        <p:spPr>
          <a:xfrm>
            <a:off x="4633355" y="2695161"/>
            <a:ext cx="826521" cy="257281"/>
          </a:xfrm>
          <a:prstGeom prst="rect">
            <a:avLst/>
          </a:prstGeom>
        </p:spPr>
        <p:txBody>
          <a:bodyPr vert="horz" wrap="square" lIns="0" tIns="10953" rIns="0" bIns="0" rtlCol="0">
            <a:spAutoFit/>
          </a:bodyPr>
          <a:lstStyle/>
          <a:p>
            <a:pPr marL="9525">
              <a:spcBef>
                <a:spcPts val="86"/>
              </a:spcBef>
            </a:pPr>
            <a:r>
              <a:rPr lang="es-419" sz="1600" b="1" spc="-30" dirty="0">
                <a:solidFill>
                  <a:schemeClr val="bg1"/>
                </a:solidFill>
                <a:latin typeface="Montserrat" pitchFamily="2" charset="77"/>
                <a:cs typeface="Montserrat-Medium"/>
              </a:rPr>
              <a:t>15.65 </a:t>
            </a:r>
            <a:r>
              <a:rPr sz="1600" b="1" spc="-30" dirty="0">
                <a:solidFill>
                  <a:schemeClr val="bg1"/>
                </a:solidFill>
                <a:latin typeface="Montserrat" pitchFamily="2" charset="77"/>
                <a:cs typeface="Montserrat-ExtraBold"/>
              </a:rPr>
              <a:t>%</a:t>
            </a:r>
            <a:endParaRPr sz="1600" b="1" dirty="0">
              <a:solidFill>
                <a:schemeClr val="bg1"/>
              </a:solidFill>
              <a:latin typeface="Montserrat" pitchFamily="2" charset="77"/>
              <a:cs typeface="Montserrat-ExtraBold"/>
            </a:endParaRPr>
          </a:p>
        </p:txBody>
      </p:sp>
      <p:sp>
        <p:nvSpPr>
          <p:cNvPr id="88" name="object 32">
            <a:extLst>
              <a:ext uri="{FF2B5EF4-FFF2-40B4-BE49-F238E27FC236}">
                <a16:creationId xmlns:a16="http://schemas.microsoft.com/office/drawing/2014/main" id="{613317F5-0543-2445-887F-DACDEC2C9523}"/>
              </a:ext>
            </a:extLst>
          </p:cNvPr>
          <p:cNvSpPr txBox="1"/>
          <p:nvPr/>
        </p:nvSpPr>
        <p:spPr>
          <a:xfrm>
            <a:off x="8393455" y="1167273"/>
            <a:ext cx="2234090" cy="257281"/>
          </a:xfrm>
          <a:prstGeom prst="rect">
            <a:avLst/>
          </a:prstGeom>
        </p:spPr>
        <p:txBody>
          <a:bodyPr vert="horz" wrap="square" lIns="0" tIns="10953" rIns="0" bIns="0" rtlCol="0">
            <a:spAutoFit/>
          </a:bodyPr>
          <a:lstStyle/>
          <a:p>
            <a:pPr marL="9525">
              <a:spcBef>
                <a:spcPts val="86"/>
              </a:spcBef>
            </a:pPr>
            <a:r>
              <a:rPr lang="es-419" sz="1600" b="1" spc="-30" dirty="0">
                <a:solidFill>
                  <a:schemeClr val="bg1"/>
                </a:solidFill>
                <a:latin typeface="Montserrat" pitchFamily="2" charset="77"/>
                <a:cs typeface="Montserrat-Medium"/>
              </a:rPr>
              <a:t>68.00</a:t>
            </a:r>
            <a:r>
              <a:rPr sz="1600" b="1" spc="-30" dirty="0">
                <a:solidFill>
                  <a:schemeClr val="bg1"/>
                </a:solidFill>
                <a:latin typeface="Montserrat" pitchFamily="2" charset="77"/>
                <a:cs typeface="Montserrat-ExtraBold"/>
              </a:rPr>
              <a:t>%</a:t>
            </a:r>
            <a:endParaRPr sz="1600" b="1" dirty="0">
              <a:solidFill>
                <a:schemeClr val="bg1"/>
              </a:solidFill>
              <a:latin typeface="Montserrat" pitchFamily="2" charset="77"/>
              <a:cs typeface="Montserrat-ExtraBold"/>
            </a:endParaRPr>
          </a:p>
        </p:txBody>
      </p:sp>
      <p:sp>
        <p:nvSpPr>
          <p:cNvPr id="90" name="object 32">
            <a:extLst>
              <a:ext uri="{FF2B5EF4-FFF2-40B4-BE49-F238E27FC236}">
                <a16:creationId xmlns:a16="http://schemas.microsoft.com/office/drawing/2014/main" id="{CD74A8B9-0325-1542-B630-3FA8EB929CA9}"/>
              </a:ext>
            </a:extLst>
          </p:cNvPr>
          <p:cNvSpPr txBox="1"/>
          <p:nvPr/>
        </p:nvSpPr>
        <p:spPr>
          <a:xfrm>
            <a:off x="580847" y="1941066"/>
            <a:ext cx="2234090" cy="454771"/>
          </a:xfrm>
          <a:prstGeom prst="rect">
            <a:avLst/>
          </a:prstGeom>
        </p:spPr>
        <p:txBody>
          <a:bodyPr vert="horz" wrap="square" lIns="0" tIns="10953" rIns="0" bIns="0" rtlCol="0">
            <a:spAutoFit/>
          </a:bodyPr>
          <a:lstStyle/>
          <a:p>
            <a:pPr marL="9525" algn="ctr">
              <a:spcBef>
                <a:spcPts val="86"/>
              </a:spcBef>
            </a:pPr>
            <a:r>
              <a:rPr lang="es-419" sz="1400" b="1" spc="-30" dirty="0">
                <a:solidFill>
                  <a:schemeClr val="bg1"/>
                </a:solidFill>
                <a:latin typeface="Helvetica" pitchFamily="2" charset="0"/>
                <a:cs typeface="Montserrat-Medium"/>
              </a:rPr>
              <a:t>67.31</a:t>
            </a:r>
            <a:r>
              <a:rPr sz="1400" b="1" spc="-30" dirty="0">
                <a:solidFill>
                  <a:schemeClr val="bg1"/>
                </a:solidFill>
                <a:latin typeface="Helvetica" pitchFamily="2" charset="0"/>
                <a:cs typeface="Montserrat-ExtraBold"/>
              </a:rPr>
              <a:t>%</a:t>
            </a:r>
            <a:endParaRPr lang="es-ES" sz="1400" b="1" spc="-30" dirty="0">
              <a:solidFill>
                <a:schemeClr val="bg1"/>
              </a:solidFill>
              <a:latin typeface="Helvetica" pitchFamily="2" charset="0"/>
              <a:cs typeface="Montserrat-ExtraBold"/>
            </a:endParaRPr>
          </a:p>
          <a:p>
            <a:pPr marL="9525" algn="ctr">
              <a:spcBef>
                <a:spcPts val="86"/>
              </a:spcBef>
            </a:pPr>
            <a:r>
              <a:rPr lang="es-ES" sz="1400" b="1" spc="-30" dirty="0">
                <a:solidFill>
                  <a:schemeClr val="bg1"/>
                </a:solidFill>
                <a:latin typeface="Helvetica" pitchFamily="2" charset="0"/>
                <a:cs typeface="Montserrat-ExtraBold"/>
              </a:rPr>
              <a:t>172. 002 </a:t>
            </a:r>
            <a:r>
              <a:rPr lang="es-MX" sz="1400" b="1" spc="-30" dirty="0">
                <a:solidFill>
                  <a:schemeClr val="bg1"/>
                </a:solidFill>
                <a:latin typeface="Helvetica" pitchFamily="2" charset="0"/>
                <a:cs typeface="Montserrat-ExtraBold"/>
              </a:rPr>
              <a:t>KM</a:t>
            </a:r>
            <a:endParaRPr sz="1400" dirty="0">
              <a:solidFill>
                <a:schemeClr val="bg1"/>
              </a:solidFill>
              <a:latin typeface="Helvetica" pitchFamily="2" charset="0"/>
              <a:cs typeface="Montserrat-ExtraBold"/>
            </a:endParaRPr>
          </a:p>
        </p:txBody>
      </p:sp>
      <p:pic>
        <p:nvPicPr>
          <p:cNvPr id="92" name="Imagen 91">
            <a:extLst>
              <a:ext uri="{FF2B5EF4-FFF2-40B4-BE49-F238E27FC236}">
                <a16:creationId xmlns:a16="http://schemas.microsoft.com/office/drawing/2014/main" id="{1E5F91ED-C82F-4741-A114-671F5674A1DB}"/>
              </a:ext>
            </a:extLst>
          </p:cNvPr>
          <p:cNvPicPr>
            <a:picLocks noChangeAspect="1"/>
          </p:cNvPicPr>
          <p:nvPr/>
        </p:nvPicPr>
        <p:blipFill rotWithShape="1">
          <a:blip r:embed="rId31">
            <a:extLst>
              <a:ext uri="{BEBA8EAE-BF5A-486C-A8C5-ECC9F3942E4B}">
                <a14:imgProps xmlns:a14="http://schemas.microsoft.com/office/drawing/2010/main">
                  <a14:imgLayer r:embed="rId32">
                    <a14:imgEffect>
                      <a14:backgroundRemoval t="10120" b="47526" l="8667" r="75200"/>
                    </a14:imgEffect>
                  </a14:imgLayer>
                </a14:imgProps>
              </a:ext>
            </a:extLst>
          </a:blip>
          <a:srcRect l="10141" t="10141" r="24725" b="52488"/>
          <a:stretch/>
        </p:blipFill>
        <p:spPr>
          <a:xfrm>
            <a:off x="2571211" y="5779810"/>
            <a:ext cx="1012659" cy="1033432"/>
          </a:xfrm>
          <a:prstGeom prst="rect">
            <a:avLst/>
          </a:prstGeom>
        </p:spPr>
      </p:pic>
      <p:sp>
        <p:nvSpPr>
          <p:cNvPr id="73" name="object 3">
            <a:extLst>
              <a:ext uri="{FF2B5EF4-FFF2-40B4-BE49-F238E27FC236}">
                <a16:creationId xmlns:a16="http://schemas.microsoft.com/office/drawing/2014/main" id="{B601AB62-9D75-9F43-ADCB-05A487F075A7}"/>
              </a:ext>
            </a:extLst>
          </p:cNvPr>
          <p:cNvSpPr txBox="1">
            <a:spLocks/>
          </p:cNvSpPr>
          <p:nvPr/>
        </p:nvSpPr>
        <p:spPr>
          <a:xfrm>
            <a:off x="2986488" y="4656295"/>
            <a:ext cx="2910098" cy="58926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spc="188" dirty="0">
                <a:latin typeface="Montserrat Light" pitchFamily="2" charset="77"/>
              </a:rPr>
              <a:t>DELIMITACIÓN</a:t>
            </a:r>
          </a:p>
          <a:p>
            <a:pPr marL="9525" algn="ctr">
              <a:spcBef>
                <a:spcPts val="75"/>
              </a:spcBef>
            </a:pPr>
            <a:r>
              <a:rPr lang="es-MX" sz="1200" spc="188" dirty="0">
                <a:latin typeface="Montserrat Light" pitchFamily="2" charset="77"/>
              </a:rPr>
              <a:t> DE CAUSES</a:t>
            </a:r>
          </a:p>
          <a:p>
            <a:pPr marL="9525" algn="ctr">
              <a:spcBef>
                <a:spcPts val="75"/>
              </a:spcBef>
            </a:pPr>
            <a:r>
              <a:rPr lang="es-MX" sz="1200" spc="188" dirty="0">
                <a:latin typeface="Montserrat Light" pitchFamily="2" charset="77"/>
              </a:rPr>
              <a:t>FEDERALES   </a:t>
            </a:r>
          </a:p>
        </p:txBody>
      </p:sp>
      <p:pic>
        <p:nvPicPr>
          <p:cNvPr id="75" name="Imagen 74">
            <a:extLst>
              <a:ext uri="{FF2B5EF4-FFF2-40B4-BE49-F238E27FC236}">
                <a16:creationId xmlns:a16="http://schemas.microsoft.com/office/drawing/2014/main" id="{A767F366-B6FF-E34D-A000-03EDE9727C6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11998679">
            <a:off x="4482434" y="3588674"/>
            <a:ext cx="979647" cy="961964"/>
          </a:xfrm>
          <a:prstGeom prst="rect">
            <a:avLst/>
          </a:prstGeom>
        </p:spPr>
      </p:pic>
      <p:sp>
        <p:nvSpPr>
          <p:cNvPr id="81" name="object 32">
            <a:extLst>
              <a:ext uri="{FF2B5EF4-FFF2-40B4-BE49-F238E27FC236}">
                <a16:creationId xmlns:a16="http://schemas.microsoft.com/office/drawing/2014/main" id="{ABE4E578-D531-574D-AF3F-1F7A809CE47A}"/>
              </a:ext>
            </a:extLst>
          </p:cNvPr>
          <p:cNvSpPr txBox="1"/>
          <p:nvPr/>
        </p:nvSpPr>
        <p:spPr>
          <a:xfrm>
            <a:off x="4611257" y="4017068"/>
            <a:ext cx="887881" cy="257281"/>
          </a:xfrm>
          <a:prstGeom prst="rect">
            <a:avLst/>
          </a:prstGeom>
        </p:spPr>
        <p:txBody>
          <a:bodyPr vert="horz" wrap="square" lIns="0" tIns="10953" rIns="0" bIns="0" rtlCol="0">
            <a:spAutoFit/>
          </a:bodyPr>
          <a:lstStyle/>
          <a:p>
            <a:pPr marL="9525">
              <a:spcBef>
                <a:spcPts val="86"/>
              </a:spcBef>
            </a:pPr>
            <a:r>
              <a:rPr lang="es-419" sz="1600" b="1" spc="-30" dirty="0">
                <a:solidFill>
                  <a:schemeClr val="bg1"/>
                </a:solidFill>
                <a:latin typeface="Helvetica" pitchFamily="2" charset="0"/>
                <a:cs typeface="Montserrat-Medium"/>
              </a:rPr>
              <a:t>15.28</a:t>
            </a:r>
            <a:r>
              <a:rPr sz="1600" b="1" spc="-30" dirty="0">
                <a:solidFill>
                  <a:schemeClr val="bg1"/>
                </a:solidFill>
                <a:latin typeface="Helvetica" pitchFamily="2" charset="0"/>
                <a:cs typeface="Montserrat-ExtraBold"/>
              </a:rPr>
              <a:t>%</a:t>
            </a:r>
            <a:endParaRPr sz="1600" dirty="0">
              <a:solidFill>
                <a:schemeClr val="bg1"/>
              </a:solidFill>
              <a:latin typeface="Helvetica" pitchFamily="2" charset="0"/>
              <a:cs typeface="Montserrat-ExtraBold"/>
            </a:endParaRPr>
          </a:p>
        </p:txBody>
      </p:sp>
      <p:pic>
        <p:nvPicPr>
          <p:cNvPr id="82" name="Imagen 81">
            <a:extLst>
              <a:ext uri="{FF2B5EF4-FFF2-40B4-BE49-F238E27FC236}">
                <a16:creationId xmlns:a16="http://schemas.microsoft.com/office/drawing/2014/main" id="{10B17050-06A8-6C42-AF21-599F65ED5207}"/>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3605102" y="3725536"/>
            <a:ext cx="908708" cy="812853"/>
          </a:xfrm>
          <a:prstGeom prst="rect">
            <a:avLst/>
          </a:prstGeom>
        </p:spPr>
      </p:pic>
      <p:sp>
        <p:nvSpPr>
          <p:cNvPr id="83" name="object 3">
            <a:extLst>
              <a:ext uri="{FF2B5EF4-FFF2-40B4-BE49-F238E27FC236}">
                <a16:creationId xmlns:a16="http://schemas.microsoft.com/office/drawing/2014/main" id="{E68F1CBF-55FD-0746-9783-8D79200FBDFA}"/>
              </a:ext>
            </a:extLst>
          </p:cNvPr>
          <p:cNvSpPr txBox="1">
            <a:spLocks/>
          </p:cNvSpPr>
          <p:nvPr/>
        </p:nvSpPr>
        <p:spPr>
          <a:xfrm>
            <a:off x="6834120" y="3282189"/>
            <a:ext cx="2910098"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spc="188" dirty="0">
                <a:latin typeface="Montserrat Light" pitchFamily="2" charset="77"/>
              </a:rPr>
              <a:t>HIDRÁULICO</a:t>
            </a:r>
          </a:p>
        </p:txBody>
      </p:sp>
      <p:sp>
        <p:nvSpPr>
          <p:cNvPr id="85" name="object 32">
            <a:extLst>
              <a:ext uri="{FF2B5EF4-FFF2-40B4-BE49-F238E27FC236}">
                <a16:creationId xmlns:a16="http://schemas.microsoft.com/office/drawing/2014/main" id="{DDD85DC2-8218-2941-824A-27DDD8D8825F}"/>
              </a:ext>
            </a:extLst>
          </p:cNvPr>
          <p:cNvSpPr txBox="1"/>
          <p:nvPr/>
        </p:nvSpPr>
        <p:spPr>
          <a:xfrm>
            <a:off x="8517932" y="2685134"/>
            <a:ext cx="858786" cy="257281"/>
          </a:xfrm>
          <a:prstGeom prst="rect">
            <a:avLst/>
          </a:prstGeom>
        </p:spPr>
        <p:txBody>
          <a:bodyPr vert="horz" wrap="square" lIns="0" tIns="10953" rIns="0" bIns="0" rtlCol="0">
            <a:spAutoFit/>
          </a:bodyPr>
          <a:lstStyle/>
          <a:p>
            <a:pPr marL="9525">
              <a:spcBef>
                <a:spcPts val="86"/>
              </a:spcBef>
            </a:pPr>
            <a:r>
              <a:rPr lang="es-419" sz="1600" b="1" spc="-30" dirty="0">
                <a:solidFill>
                  <a:schemeClr val="bg1"/>
                </a:solidFill>
                <a:latin typeface="Arial Rounded MT Bold" panose="020F0704030504030204" pitchFamily="34" charset="77"/>
                <a:cs typeface="Montserrat-ExtraBold"/>
              </a:rPr>
              <a:t>4.59 </a:t>
            </a:r>
            <a:r>
              <a:rPr sz="1600" b="1" spc="-30" dirty="0">
                <a:solidFill>
                  <a:schemeClr val="bg1"/>
                </a:solidFill>
                <a:latin typeface="Arial Rounded MT Bold" panose="020F0704030504030204" pitchFamily="34" charset="77"/>
                <a:cs typeface="Montserrat-ExtraBold"/>
              </a:rPr>
              <a:t>%</a:t>
            </a:r>
            <a:endParaRPr sz="1600" dirty="0">
              <a:solidFill>
                <a:schemeClr val="bg1"/>
              </a:solidFill>
              <a:latin typeface="Arial Rounded MT Bold" panose="020F0704030504030204" pitchFamily="34" charset="77"/>
              <a:cs typeface="Montserrat-ExtraBold"/>
            </a:endParaRPr>
          </a:p>
        </p:txBody>
      </p:sp>
      <p:sp>
        <p:nvSpPr>
          <p:cNvPr id="96" name="Elipse 95">
            <a:extLst>
              <a:ext uri="{FF2B5EF4-FFF2-40B4-BE49-F238E27FC236}">
                <a16:creationId xmlns:a16="http://schemas.microsoft.com/office/drawing/2014/main" id="{3A50FBA1-364E-3B4C-A676-D77B31B363E9}"/>
              </a:ext>
            </a:extLst>
          </p:cNvPr>
          <p:cNvSpPr/>
          <p:nvPr/>
        </p:nvSpPr>
        <p:spPr>
          <a:xfrm>
            <a:off x="10442403" y="3662768"/>
            <a:ext cx="874642" cy="874641"/>
          </a:xfrm>
          <a:prstGeom prst="ellipse">
            <a:avLst/>
          </a:prstGeom>
          <a:solidFill>
            <a:srgbClr val="E0C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500" b="1" dirty="0">
              <a:ln w="0"/>
              <a:solidFill>
                <a:schemeClr val="tx1"/>
              </a:solidFill>
              <a:latin typeface="Montserrat" panose="00000500000000000000" pitchFamily="2" charset="0"/>
            </a:endParaRPr>
          </a:p>
        </p:txBody>
      </p:sp>
      <p:sp>
        <p:nvSpPr>
          <p:cNvPr id="97" name="Círculo parcial 44">
            <a:extLst>
              <a:ext uri="{FF2B5EF4-FFF2-40B4-BE49-F238E27FC236}">
                <a16:creationId xmlns:a16="http://schemas.microsoft.com/office/drawing/2014/main" id="{1F752DBD-9388-1448-AAA2-C12303DA721C}"/>
              </a:ext>
            </a:extLst>
          </p:cNvPr>
          <p:cNvSpPr/>
          <p:nvPr/>
        </p:nvSpPr>
        <p:spPr>
          <a:xfrm rot="16200000">
            <a:off x="10466994" y="3669595"/>
            <a:ext cx="840564" cy="835919"/>
          </a:xfrm>
          <a:prstGeom prst="pie">
            <a:avLst>
              <a:gd name="adj1" fmla="val 0"/>
              <a:gd name="adj2" fmla="val 11847842"/>
            </a:avLst>
          </a:prstGeom>
          <a:solidFill>
            <a:srgbClr val="20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98" name="CuadroTexto 97">
            <a:extLst>
              <a:ext uri="{FF2B5EF4-FFF2-40B4-BE49-F238E27FC236}">
                <a16:creationId xmlns:a16="http://schemas.microsoft.com/office/drawing/2014/main" id="{A0D8C64B-FCCE-964F-B29D-54E0C776B179}"/>
              </a:ext>
            </a:extLst>
          </p:cNvPr>
          <p:cNvSpPr txBox="1"/>
          <p:nvPr/>
        </p:nvSpPr>
        <p:spPr>
          <a:xfrm>
            <a:off x="10264547" y="3923417"/>
            <a:ext cx="1389333" cy="338554"/>
          </a:xfrm>
          <a:prstGeom prst="rect">
            <a:avLst/>
          </a:prstGeom>
          <a:noFill/>
        </p:spPr>
        <p:txBody>
          <a:bodyPr wrap="square">
            <a:spAutoFit/>
          </a:bodyPr>
          <a:lstStyle/>
          <a:p>
            <a:pPr algn="ctr"/>
            <a:r>
              <a:rPr lang="es-MX" sz="1600" b="1" dirty="0">
                <a:ln w="0"/>
                <a:solidFill>
                  <a:schemeClr val="bg1"/>
                </a:solidFill>
                <a:latin typeface="Montserrat" panose="00000500000000000000" pitchFamily="2" charset="0"/>
              </a:rPr>
              <a:t>66.33%</a:t>
            </a:r>
          </a:p>
        </p:txBody>
      </p:sp>
      <p:sp>
        <p:nvSpPr>
          <p:cNvPr id="99" name="object 3">
            <a:extLst>
              <a:ext uri="{FF2B5EF4-FFF2-40B4-BE49-F238E27FC236}">
                <a16:creationId xmlns:a16="http://schemas.microsoft.com/office/drawing/2014/main" id="{2CD6EB9A-0667-F74F-BEDE-A50F69866D30}"/>
              </a:ext>
            </a:extLst>
          </p:cNvPr>
          <p:cNvSpPr txBox="1">
            <a:spLocks/>
          </p:cNvSpPr>
          <p:nvPr/>
        </p:nvSpPr>
        <p:spPr>
          <a:xfrm>
            <a:off x="8323077" y="5922715"/>
            <a:ext cx="3975107" cy="663643"/>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000" b="1" spc="188" dirty="0">
                <a:solidFill>
                  <a:schemeClr val="tx1"/>
                </a:solidFill>
                <a:latin typeface="Montserrat Light" pitchFamily="2" charset="77"/>
              </a:rPr>
              <a:t>FUENTE</a:t>
            </a:r>
            <a:r>
              <a:rPr lang="es-MX" sz="1000" spc="188" dirty="0">
                <a:solidFill>
                  <a:schemeClr val="tx1"/>
                </a:solidFill>
                <a:latin typeface="Montserrat Light" pitchFamily="2" charset="77"/>
              </a:rPr>
              <a:t>: Data obtenida de los </a:t>
            </a:r>
          </a:p>
          <a:p>
            <a:pPr marL="9525">
              <a:spcBef>
                <a:spcPts val="75"/>
              </a:spcBef>
            </a:pPr>
            <a:r>
              <a:rPr lang="es-MX" sz="1000" spc="188" dirty="0">
                <a:solidFill>
                  <a:schemeClr val="tx1"/>
                </a:solidFill>
                <a:latin typeface="Montserrat Light" pitchFamily="2" charset="77"/>
              </a:rPr>
              <a:t>Reportes presentados por las </a:t>
            </a:r>
          </a:p>
          <a:p>
            <a:pPr marL="9525">
              <a:spcBef>
                <a:spcPts val="75"/>
              </a:spcBef>
            </a:pPr>
            <a:r>
              <a:rPr lang="es-MX" sz="1000" spc="188" dirty="0">
                <a:solidFill>
                  <a:schemeClr val="tx1"/>
                </a:solidFill>
                <a:latin typeface="Montserrat Light" pitchFamily="2" charset="77"/>
              </a:rPr>
              <a:t>Áreas el día 6 de octubre 2022</a:t>
            </a:r>
          </a:p>
          <a:p>
            <a:pPr marL="9525">
              <a:spcBef>
                <a:spcPts val="75"/>
              </a:spcBef>
            </a:pPr>
            <a:endParaRPr lang="es-MX" sz="1000" spc="188" dirty="0">
              <a:solidFill>
                <a:schemeClr val="tx1"/>
              </a:solidFill>
              <a:latin typeface="Montserrat Light" pitchFamily="2" charset="77"/>
            </a:endParaRPr>
          </a:p>
        </p:txBody>
      </p:sp>
    </p:spTree>
    <p:extLst>
      <p:ext uri="{BB962C8B-B14F-4D97-AF65-F5344CB8AC3E}">
        <p14:creationId xmlns:p14="http://schemas.microsoft.com/office/powerpoint/2010/main" val="1386741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2"/>
          <a:stretch>
            <a:fillRect/>
          </a:stretch>
        </p:blipFill>
        <p:spPr>
          <a:xfrm>
            <a:off x="11965294" y="0"/>
            <a:ext cx="234462"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8476037" y="403039"/>
            <a:ext cx="2229105" cy="610940"/>
          </a:xfrm>
          <a:prstGeom prst="rect">
            <a:avLst/>
          </a:prstGeom>
        </p:spPr>
      </p:pic>
      <p:sp>
        <p:nvSpPr>
          <p:cNvPr id="9" name="object 3">
            <a:extLst>
              <a:ext uri="{FF2B5EF4-FFF2-40B4-BE49-F238E27FC236}">
                <a16:creationId xmlns:a16="http://schemas.microsoft.com/office/drawing/2014/main" id="{6DD5A2C4-D450-6F47-99F1-CF1CD95EC094}"/>
              </a:ext>
            </a:extLst>
          </p:cNvPr>
          <p:cNvSpPr txBox="1">
            <a:spLocks/>
          </p:cNvSpPr>
          <p:nvPr/>
        </p:nvSpPr>
        <p:spPr>
          <a:xfrm>
            <a:off x="486829" y="459137"/>
            <a:ext cx="4480488" cy="6379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88" dirty="0">
                <a:latin typeface="Montserrat" pitchFamily="2" charset="77"/>
              </a:rPr>
              <a:t>BANCO DE</a:t>
            </a:r>
          </a:p>
          <a:p>
            <a:pPr marL="9525">
              <a:spcBef>
                <a:spcPts val="75"/>
              </a:spcBef>
            </a:pPr>
            <a:r>
              <a:rPr lang="es-MX" sz="2000" spc="188" dirty="0">
                <a:latin typeface="Montserrat" pitchFamily="2" charset="77"/>
              </a:rPr>
              <a:t>MATERIALES </a:t>
            </a:r>
          </a:p>
        </p:txBody>
      </p:sp>
      <p:sp>
        <p:nvSpPr>
          <p:cNvPr id="11" name="Rectángulo 10">
            <a:extLst>
              <a:ext uri="{FF2B5EF4-FFF2-40B4-BE49-F238E27FC236}">
                <a16:creationId xmlns:a16="http://schemas.microsoft.com/office/drawing/2014/main" id="{38135AF8-E77D-0E4B-AC15-E58D06F6FCD1}"/>
              </a:ext>
            </a:extLst>
          </p:cNvPr>
          <p:cNvSpPr/>
          <p:nvPr/>
        </p:nvSpPr>
        <p:spPr>
          <a:xfrm flipV="1">
            <a:off x="3368489" y="902696"/>
            <a:ext cx="4873086" cy="45719"/>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a:extLst>
              <a:ext uri="{FF2B5EF4-FFF2-40B4-BE49-F238E27FC236}">
                <a16:creationId xmlns:a16="http://schemas.microsoft.com/office/drawing/2014/main" id="{52F6776B-4517-B948-9F7D-1245FCAD980D}"/>
              </a:ext>
            </a:extLst>
          </p:cNvPr>
          <p:cNvPicPr>
            <a:picLocks noChangeAspect="1"/>
          </p:cNvPicPr>
          <p:nvPr/>
        </p:nvPicPr>
        <p:blipFill>
          <a:blip r:embed="rId4"/>
          <a:stretch>
            <a:fillRect/>
          </a:stretch>
        </p:blipFill>
        <p:spPr>
          <a:xfrm>
            <a:off x="2526433" y="516686"/>
            <a:ext cx="607594" cy="607594"/>
          </a:xfrm>
          <a:prstGeom prst="rect">
            <a:avLst/>
          </a:prstGeom>
        </p:spPr>
      </p:pic>
      <p:pic>
        <p:nvPicPr>
          <p:cNvPr id="12" name="Imagen 11">
            <a:extLst>
              <a:ext uri="{FF2B5EF4-FFF2-40B4-BE49-F238E27FC236}">
                <a16:creationId xmlns:a16="http://schemas.microsoft.com/office/drawing/2014/main" id="{85249A8E-A3EB-8E46-B62A-4CC1236B2314}"/>
              </a:ext>
            </a:extLst>
          </p:cNvPr>
          <p:cNvPicPr>
            <a:picLocks noChangeAspect="1"/>
          </p:cNvPicPr>
          <p:nvPr/>
        </p:nvPicPr>
        <p:blipFill>
          <a:blip r:embed="rId5">
            <a:lum bright="70000" contrast="-70000"/>
          </a:blip>
          <a:stretch>
            <a:fillRect/>
          </a:stretch>
        </p:blipFill>
        <p:spPr>
          <a:xfrm>
            <a:off x="10671670" y="1013979"/>
            <a:ext cx="1407348" cy="5277556"/>
          </a:xfrm>
          <a:prstGeom prst="rect">
            <a:avLst/>
          </a:prstGeom>
        </p:spPr>
      </p:pic>
      <p:pic>
        <p:nvPicPr>
          <p:cNvPr id="42" name="Imagen 41">
            <a:extLst>
              <a:ext uri="{FF2B5EF4-FFF2-40B4-BE49-F238E27FC236}">
                <a16:creationId xmlns:a16="http://schemas.microsoft.com/office/drawing/2014/main" id="{97FD80B6-906B-D04D-AFE8-B9E3F9E6A9AD}"/>
              </a:ext>
            </a:extLst>
          </p:cNvPr>
          <p:cNvPicPr>
            <a:picLocks noChangeAspect="1"/>
          </p:cNvPicPr>
          <p:nvPr/>
        </p:nvPicPr>
        <p:blipFill rotWithShape="1">
          <a:blip r:embed="rId6"/>
          <a:srcRect t="14741"/>
          <a:stretch/>
        </p:blipFill>
        <p:spPr>
          <a:xfrm>
            <a:off x="486829" y="1863842"/>
            <a:ext cx="6618197" cy="3534068"/>
          </a:xfrm>
          <a:prstGeom prst="rect">
            <a:avLst/>
          </a:prstGeom>
        </p:spPr>
      </p:pic>
      <p:sp>
        <p:nvSpPr>
          <p:cNvPr id="43" name="CuadroTexto 42">
            <a:extLst>
              <a:ext uri="{FF2B5EF4-FFF2-40B4-BE49-F238E27FC236}">
                <a16:creationId xmlns:a16="http://schemas.microsoft.com/office/drawing/2014/main" id="{641349C4-C6A3-2940-86F4-59769B947136}"/>
              </a:ext>
            </a:extLst>
          </p:cNvPr>
          <p:cNvSpPr txBox="1"/>
          <p:nvPr/>
        </p:nvSpPr>
        <p:spPr>
          <a:xfrm>
            <a:off x="476539" y="5583474"/>
            <a:ext cx="6628487" cy="461665"/>
          </a:xfrm>
          <a:prstGeom prst="rect">
            <a:avLst/>
          </a:prstGeom>
          <a:noFill/>
        </p:spPr>
        <p:txBody>
          <a:bodyPr wrap="square" rtlCol="0">
            <a:spAutoFit/>
          </a:bodyPr>
          <a:lstStyle/>
          <a:p>
            <a:pPr algn="just"/>
            <a:r>
              <a:rPr lang="es-ES" sz="1200" dirty="0">
                <a:latin typeface="Montserrat Light" pitchFamily="2" charset="77"/>
                <a:cs typeface="Times New Roman" panose="02020603050405020304" pitchFamily="18" charset="0"/>
              </a:rPr>
              <a:t>Trazo de poligonales con las superficies necesarias para cubrir las necesidades en las estructuras térreas para vía de los Frentes de trabajo del Tramo 6.</a:t>
            </a:r>
          </a:p>
        </p:txBody>
      </p:sp>
      <p:sp>
        <p:nvSpPr>
          <p:cNvPr id="46" name="CuadroTexto 45">
            <a:extLst>
              <a:ext uri="{FF2B5EF4-FFF2-40B4-BE49-F238E27FC236}">
                <a16:creationId xmlns:a16="http://schemas.microsoft.com/office/drawing/2014/main" id="{A9224D9D-FBE4-EF46-8942-40205DC86DD2}"/>
              </a:ext>
            </a:extLst>
          </p:cNvPr>
          <p:cNvSpPr txBox="1"/>
          <p:nvPr/>
        </p:nvSpPr>
        <p:spPr>
          <a:xfrm>
            <a:off x="7698056" y="3534453"/>
            <a:ext cx="2864290" cy="2585323"/>
          </a:xfrm>
          <a:prstGeom prst="rect">
            <a:avLst/>
          </a:prstGeom>
          <a:noFill/>
        </p:spPr>
        <p:txBody>
          <a:bodyPr wrap="square" rtlCol="0">
            <a:spAutoFit/>
          </a:bodyPr>
          <a:lstStyle/>
          <a:p>
            <a:pPr algn="just"/>
            <a:endParaRPr lang="es-MX" sz="1400" dirty="0">
              <a:latin typeface="Montserrat" panose="00000500000000000000" pitchFamily="2" charset="0"/>
            </a:endParaRPr>
          </a:p>
          <a:p>
            <a:pPr marL="285750" indent="-285750" algn="just">
              <a:buFont typeface="Wingdings" panose="05000000000000000000" pitchFamily="2" charset="2"/>
              <a:buChar char="q"/>
            </a:pPr>
            <a:endParaRPr lang="es-MX" sz="1400" dirty="0">
              <a:latin typeface="Montserrat" panose="00000500000000000000" pitchFamily="2" charset="0"/>
            </a:endParaRPr>
          </a:p>
          <a:p>
            <a:pPr marL="285750" indent="-285750" algn="just">
              <a:buFont typeface="Wingdings" panose="05000000000000000000" pitchFamily="2" charset="2"/>
              <a:buChar char="q"/>
            </a:pPr>
            <a:endParaRPr lang="es-MX" sz="1400" dirty="0">
              <a:latin typeface="Montserrat" panose="00000500000000000000" pitchFamily="2" charset="0"/>
            </a:endParaRPr>
          </a:p>
          <a:p>
            <a:pPr algn="just"/>
            <a:endParaRPr lang="es-MX" sz="800" dirty="0">
              <a:latin typeface="Montserrat" panose="00000500000000000000" pitchFamily="2" charset="0"/>
            </a:endParaRPr>
          </a:p>
          <a:p>
            <a:pPr algn="just"/>
            <a:r>
              <a:rPr lang="es-ES" sz="1400" dirty="0">
                <a:latin typeface="Montserrat" panose="02000505000000020004" pitchFamily="2" charset="0"/>
                <a:cs typeface="Times New Roman" panose="02020603050405020304" pitchFamily="18" charset="0"/>
              </a:rPr>
              <a:t>Se remitió para su liberación,  la relación de </a:t>
            </a:r>
            <a:r>
              <a:rPr lang="es-ES" sz="1400" b="1" dirty="0">
                <a:latin typeface="Montserrat" panose="02000505000000020004" pitchFamily="2" charset="0"/>
                <a:cs typeface="Times New Roman" panose="02020603050405020304" pitchFamily="18" charset="0"/>
              </a:rPr>
              <a:t>32 bancos de materiales </a:t>
            </a:r>
            <a:r>
              <a:rPr lang="es-ES" sz="1400" dirty="0">
                <a:latin typeface="Montserrat" panose="02000505000000020004" pitchFamily="2" charset="0"/>
                <a:cs typeface="Times New Roman" panose="02020603050405020304" pitchFamily="18" charset="0"/>
              </a:rPr>
              <a:t>por medio del oficio número AITM-EET6-632,</a:t>
            </a:r>
            <a:r>
              <a:rPr lang="es-ES" sz="1400" b="1" dirty="0">
                <a:latin typeface="Montserrat" panose="02000505000000020004" pitchFamily="2" charset="0"/>
                <a:cs typeface="Times New Roman" panose="02020603050405020304" pitchFamily="18" charset="0"/>
              </a:rPr>
              <a:t> </a:t>
            </a:r>
            <a:r>
              <a:rPr lang="es-ES" sz="1400" dirty="0">
                <a:latin typeface="Montserrat" panose="02000505000000020004" pitchFamily="2" charset="0"/>
                <a:cs typeface="Times New Roman" panose="02020603050405020304" pitchFamily="18" charset="0"/>
              </a:rPr>
              <a:t>de fecha 10 de septiembre de 2022, dirigido a la Mesa Ambiental y Sustentabilidad.</a:t>
            </a:r>
            <a:endParaRPr lang="es-MX" sz="1400" dirty="0"/>
          </a:p>
          <a:p>
            <a:pPr algn="just"/>
            <a:endParaRPr lang="es-MX" sz="1400" dirty="0"/>
          </a:p>
        </p:txBody>
      </p:sp>
      <p:sp>
        <p:nvSpPr>
          <p:cNvPr id="48" name="CuadroTexto 47">
            <a:extLst>
              <a:ext uri="{FF2B5EF4-FFF2-40B4-BE49-F238E27FC236}">
                <a16:creationId xmlns:a16="http://schemas.microsoft.com/office/drawing/2014/main" id="{FABFCC71-4D11-294E-9FEE-271188AF73B7}"/>
              </a:ext>
            </a:extLst>
          </p:cNvPr>
          <p:cNvSpPr txBox="1"/>
          <p:nvPr/>
        </p:nvSpPr>
        <p:spPr>
          <a:xfrm>
            <a:off x="7727128" y="1013979"/>
            <a:ext cx="2864290" cy="3662541"/>
          </a:xfrm>
          <a:prstGeom prst="rect">
            <a:avLst/>
          </a:prstGeom>
          <a:noFill/>
        </p:spPr>
        <p:txBody>
          <a:bodyPr wrap="square" rtlCol="0">
            <a:spAutoFit/>
          </a:bodyPr>
          <a:lstStyle/>
          <a:p>
            <a:pPr algn="just"/>
            <a:endParaRPr lang="es-MX" sz="1400" dirty="0">
              <a:latin typeface="Montserrat" panose="00000500000000000000" pitchFamily="2" charset="0"/>
            </a:endParaRPr>
          </a:p>
          <a:p>
            <a:pPr marL="285750" indent="-285750" algn="just">
              <a:buFont typeface="Wingdings" panose="05000000000000000000" pitchFamily="2" charset="2"/>
              <a:buChar char="q"/>
            </a:pPr>
            <a:endParaRPr lang="es-MX" sz="1400" dirty="0">
              <a:latin typeface="Montserrat" panose="00000500000000000000" pitchFamily="2" charset="0"/>
            </a:endParaRPr>
          </a:p>
          <a:p>
            <a:pPr marL="285750" indent="-285750" algn="just">
              <a:buFont typeface="Wingdings" panose="05000000000000000000" pitchFamily="2" charset="2"/>
              <a:buChar char="q"/>
            </a:pPr>
            <a:endParaRPr lang="es-MX" sz="1400" dirty="0">
              <a:latin typeface="Montserrat" panose="00000500000000000000" pitchFamily="2" charset="0"/>
            </a:endParaRPr>
          </a:p>
          <a:p>
            <a:pPr algn="just"/>
            <a:endParaRPr lang="es-MX" sz="800" dirty="0">
              <a:latin typeface="Montserrat" panose="00000500000000000000" pitchFamily="2" charset="0"/>
            </a:endParaRPr>
          </a:p>
          <a:p>
            <a:pPr algn="just"/>
            <a:r>
              <a:rPr lang="es-ES" sz="1400" b="1" dirty="0">
                <a:latin typeface="Montserrat" panose="02000505000000020004" pitchFamily="2" charset="0"/>
                <a:cs typeface="Times New Roman" panose="02020603050405020304" pitchFamily="18" charset="0"/>
              </a:rPr>
              <a:t>Criterios de selección para los bancos de materiales </a:t>
            </a:r>
          </a:p>
          <a:p>
            <a:pPr algn="just"/>
            <a:endParaRPr lang="es-ES" sz="1400" b="1" dirty="0">
              <a:latin typeface="Montserrat" panose="02000505000000020004" pitchFamily="2" charset="0"/>
              <a:cs typeface="Times New Roman" panose="02020603050405020304" pitchFamily="18" charset="0"/>
            </a:endParaRPr>
          </a:p>
          <a:p>
            <a:pPr marL="285750" indent="-285750" algn="just">
              <a:buFont typeface="Arial" panose="020B0604020202020204" pitchFamily="34" charset="0"/>
              <a:buChar char="•"/>
            </a:pPr>
            <a:r>
              <a:rPr lang="es-MX" sz="1400" dirty="0">
                <a:latin typeface="Montserrat" panose="00000500000000000000" pitchFamily="2" charset="0"/>
              </a:rPr>
              <a:t>Distancia de acarreo o cercanía al eje.</a:t>
            </a:r>
          </a:p>
          <a:p>
            <a:pPr marL="285750" indent="-285750" algn="just">
              <a:buFont typeface="Arial" panose="020B0604020202020204" pitchFamily="34" charset="0"/>
              <a:buChar char="•"/>
            </a:pPr>
            <a:endParaRPr lang="es-MX" sz="1400" dirty="0">
              <a:latin typeface="Montserrat" panose="00000500000000000000" pitchFamily="2" charset="0"/>
            </a:endParaRPr>
          </a:p>
          <a:p>
            <a:pPr marL="285750" indent="-285750" algn="just">
              <a:buFont typeface="Arial" panose="020B0604020202020204" pitchFamily="34" charset="0"/>
              <a:buChar char="•"/>
            </a:pPr>
            <a:r>
              <a:rPr lang="es-MX" sz="1400" dirty="0">
                <a:latin typeface="Montserrat" panose="00000500000000000000" pitchFamily="2" charset="0"/>
              </a:rPr>
              <a:t>Tipo de material aprovechable.</a:t>
            </a:r>
          </a:p>
          <a:p>
            <a:pPr marL="285750" indent="-285750" algn="just">
              <a:buFont typeface="Arial" panose="020B0604020202020204" pitchFamily="34" charset="0"/>
              <a:buChar char="•"/>
            </a:pPr>
            <a:endParaRPr lang="es-MX" sz="1400" dirty="0">
              <a:latin typeface="Montserrat" panose="00000500000000000000" pitchFamily="2" charset="0"/>
            </a:endParaRPr>
          </a:p>
          <a:p>
            <a:pPr marL="285750" indent="-285750" algn="just">
              <a:buFont typeface="Arial" panose="020B0604020202020204" pitchFamily="34" charset="0"/>
              <a:buChar char="•"/>
            </a:pPr>
            <a:r>
              <a:rPr lang="es-MX" sz="1400" dirty="0">
                <a:latin typeface="Montserrat" panose="00000500000000000000" pitchFamily="2" charset="0"/>
              </a:rPr>
              <a:t>Restricciones de explotación.</a:t>
            </a:r>
          </a:p>
          <a:p>
            <a:pPr marL="285750" indent="-285750" algn="just">
              <a:buFont typeface="Arial" panose="020B0604020202020204" pitchFamily="34" charset="0"/>
              <a:buChar char="•"/>
            </a:pPr>
            <a:endParaRPr lang="es-MX" sz="1400" b="1" dirty="0"/>
          </a:p>
          <a:p>
            <a:pPr algn="just"/>
            <a:endParaRPr lang="es-MX" sz="1400" dirty="0"/>
          </a:p>
        </p:txBody>
      </p:sp>
      <p:pic>
        <p:nvPicPr>
          <p:cNvPr id="49" name="Imagen 48">
            <a:extLst>
              <a:ext uri="{FF2B5EF4-FFF2-40B4-BE49-F238E27FC236}">
                <a16:creationId xmlns:a16="http://schemas.microsoft.com/office/drawing/2014/main" id="{8A17D3BF-EBD9-D142-AE32-3613C62E196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20" b="47526" l="8667" r="75200"/>
                    </a14:imgEffect>
                  </a14:imgLayer>
                </a14:imgProps>
              </a:ext>
            </a:extLst>
          </a:blip>
          <a:srcRect l="10141" t="10141" r="24725" b="52488"/>
          <a:stretch/>
        </p:blipFill>
        <p:spPr>
          <a:xfrm>
            <a:off x="10974397" y="288641"/>
            <a:ext cx="959307" cy="978986"/>
          </a:xfrm>
          <a:prstGeom prst="rect">
            <a:avLst/>
          </a:prstGeom>
        </p:spPr>
      </p:pic>
    </p:spTree>
    <p:extLst>
      <p:ext uri="{BB962C8B-B14F-4D97-AF65-F5344CB8AC3E}">
        <p14:creationId xmlns:p14="http://schemas.microsoft.com/office/powerpoint/2010/main" val="610778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2"/>
          <a:stretch>
            <a:fillRect/>
          </a:stretch>
        </p:blipFill>
        <p:spPr>
          <a:xfrm>
            <a:off x="12011247" y="0"/>
            <a:ext cx="188508"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8476037" y="403039"/>
            <a:ext cx="2229105" cy="610940"/>
          </a:xfrm>
          <a:prstGeom prst="rect">
            <a:avLst/>
          </a:prstGeom>
        </p:spPr>
      </p:pic>
      <p:pic>
        <p:nvPicPr>
          <p:cNvPr id="12" name="Imagen 11">
            <a:extLst>
              <a:ext uri="{FF2B5EF4-FFF2-40B4-BE49-F238E27FC236}">
                <a16:creationId xmlns:a16="http://schemas.microsoft.com/office/drawing/2014/main" id="{85249A8E-A3EB-8E46-B62A-4CC1236B2314}"/>
              </a:ext>
            </a:extLst>
          </p:cNvPr>
          <p:cNvPicPr>
            <a:picLocks noChangeAspect="1"/>
          </p:cNvPicPr>
          <p:nvPr/>
        </p:nvPicPr>
        <p:blipFill>
          <a:blip r:embed="rId4">
            <a:lum bright="70000" contrast="-70000"/>
          </a:blip>
          <a:stretch>
            <a:fillRect/>
          </a:stretch>
        </p:blipFill>
        <p:spPr>
          <a:xfrm>
            <a:off x="10367330" y="1126229"/>
            <a:ext cx="1407348" cy="5277556"/>
          </a:xfrm>
          <a:prstGeom prst="rect">
            <a:avLst/>
          </a:prstGeom>
        </p:spPr>
      </p:pic>
      <p:sp>
        <p:nvSpPr>
          <p:cNvPr id="9" name="object 3">
            <a:extLst>
              <a:ext uri="{FF2B5EF4-FFF2-40B4-BE49-F238E27FC236}">
                <a16:creationId xmlns:a16="http://schemas.microsoft.com/office/drawing/2014/main" id="{6DD5A2C4-D450-6F47-99F1-CF1CD95EC094}"/>
              </a:ext>
            </a:extLst>
          </p:cNvPr>
          <p:cNvSpPr txBox="1">
            <a:spLocks/>
          </p:cNvSpPr>
          <p:nvPr/>
        </p:nvSpPr>
        <p:spPr>
          <a:xfrm>
            <a:off x="486829" y="459137"/>
            <a:ext cx="4480488" cy="6379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88" dirty="0">
                <a:latin typeface="Montserrat" pitchFamily="2" charset="77"/>
              </a:rPr>
              <a:t>BANCO DE</a:t>
            </a:r>
          </a:p>
          <a:p>
            <a:pPr marL="9525">
              <a:spcBef>
                <a:spcPts val="75"/>
              </a:spcBef>
            </a:pPr>
            <a:r>
              <a:rPr lang="es-MX" sz="2000" spc="188" dirty="0">
                <a:latin typeface="Montserrat" pitchFamily="2" charset="77"/>
              </a:rPr>
              <a:t>MATERIALES </a:t>
            </a:r>
          </a:p>
        </p:txBody>
      </p:sp>
      <p:sp>
        <p:nvSpPr>
          <p:cNvPr id="11" name="Rectángulo 10">
            <a:extLst>
              <a:ext uri="{FF2B5EF4-FFF2-40B4-BE49-F238E27FC236}">
                <a16:creationId xmlns:a16="http://schemas.microsoft.com/office/drawing/2014/main" id="{38135AF8-E77D-0E4B-AC15-E58D06F6FCD1}"/>
              </a:ext>
            </a:extLst>
          </p:cNvPr>
          <p:cNvSpPr/>
          <p:nvPr/>
        </p:nvSpPr>
        <p:spPr>
          <a:xfrm flipV="1">
            <a:off x="3368489" y="902696"/>
            <a:ext cx="4873086" cy="45719"/>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a:extLst>
              <a:ext uri="{FF2B5EF4-FFF2-40B4-BE49-F238E27FC236}">
                <a16:creationId xmlns:a16="http://schemas.microsoft.com/office/drawing/2014/main" id="{52F6776B-4517-B948-9F7D-1245FCAD980D}"/>
              </a:ext>
            </a:extLst>
          </p:cNvPr>
          <p:cNvPicPr>
            <a:picLocks noChangeAspect="1"/>
          </p:cNvPicPr>
          <p:nvPr/>
        </p:nvPicPr>
        <p:blipFill>
          <a:blip r:embed="rId5"/>
          <a:stretch>
            <a:fillRect/>
          </a:stretch>
        </p:blipFill>
        <p:spPr>
          <a:xfrm>
            <a:off x="2453516" y="335902"/>
            <a:ext cx="790327" cy="790327"/>
          </a:xfrm>
          <a:prstGeom prst="rect">
            <a:avLst/>
          </a:prstGeom>
        </p:spPr>
      </p:pic>
      <p:pic>
        <p:nvPicPr>
          <p:cNvPr id="3" name="Imagen 2">
            <a:extLst>
              <a:ext uri="{FF2B5EF4-FFF2-40B4-BE49-F238E27FC236}">
                <a16:creationId xmlns:a16="http://schemas.microsoft.com/office/drawing/2014/main" id="{B5089403-1D37-5C4D-AB38-C54BF6CB00EB}"/>
              </a:ext>
            </a:extLst>
          </p:cNvPr>
          <p:cNvPicPr>
            <a:picLocks noChangeAspect="1"/>
          </p:cNvPicPr>
          <p:nvPr/>
        </p:nvPicPr>
        <p:blipFill>
          <a:blip r:embed="rId6"/>
          <a:stretch>
            <a:fillRect/>
          </a:stretch>
        </p:blipFill>
        <p:spPr>
          <a:xfrm>
            <a:off x="396075" y="1295114"/>
            <a:ext cx="2215768" cy="1795678"/>
          </a:xfrm>
          <a:prstGeom prst="rect">
            <a:avLst/>
          </a:prstGeom>
        </p:spPr>
      </p:pic>
      <p:grpSp>
        <p:nvGrpSpPr>
          <p:cNvPr id="37" name="Grupo 36">
            <a:extLst>
              <a:ext uri="{FF2B5EF4-FFF2-40B4-BE49-F238E27FC236}">
                <a16:creationId xmlns:a16="http://schemas.microsoft.com/office/drawing/2014/main" id="{30B8D523-2B18-4D44-B03A-B955AF94614A}"/>
              </a:ext>
            </a:extLst>
          </p:cNvPr>
          <p:cNvGrpSpPr>
            <a:grpSpLocks noChangeAspect="1"/>
          </p:cNvGrpSpPr>
          <p:nvPr/>
        </p:nvGrpSpPr>
        <p:grpSpPr>
          <a:xfrm>
            <a:off x="396075" y="1819032"/>
            <a:ext cx="5984422" cy="4720145"/>
            <a:chOff x="5306799" y="2289060"/>
            <a:chExt cx="4932226" cy="3890240"/>
          </a:xfrm>
        </p:grpSpPr>
        <p:pic>
          <p:nvPicPr>
            <p:cNvPr id="38" name="Imagen 37">
              <a:extLst>
                <a:ext uri="{FF2B5EF4-FFF2-40B4-BE49-F238E27FC236}">
                  <a16:creationId xmlns:a16="http://schemas.microsoft.com/office/drawing/2014/main" id="{44307DB5-49D4-1644-B226-BF5E59F6F86D}"/>
                </a:ext>
              </a:extLst>
            </p:cNvPr>
            <p:cNvPicPr>
              <a:picLocks noChangeAspect="1"/>
            </p:cNvPicPr>
            <p:nvPr/>
          </p:nvPicPr>
          <p:blipFill>
            <a:blip r:embed="rId7"/>
            <a:stretch>
              <a:fillRect/>
            </a:stretch>
          </p:blipFill>
          <p:spPr>
            <a:xfrm>
              <a:off x="5306799" y="3839300"/>
              <a:ext cx="3732226" cy="2340000"/>
            </a:xfrm>
            <a:prstGeom prst="rect">
              <a:avLst/>
            </a:prstGeom>
            <a:ln w="12700">
              <a:solidFill>
                <a:schemeClr val="tx1">
                  <a:alpha val="0"/>
                </a:schemeClr>
              </a:solidFill>
            </a:ln>
          </p:spPr>
        </p:pic>
        <p:sp>
          <p:nvSpPr>
            <p:cNvPr id="39" name="Triángulo isósceles 11">
              <a:extLst>
                <a:ext uri="{FF2B5EF4-FFF2-40B4-BE49-F238E27FC236}">
                  <a16:creationId xmlns:a16="http://schemas.microsoft.com/office/drawing/2014/main" id="{6120FF22-E836-8A40-883B-4FA4F45A0463}"/>
                </a:ext>
              </a:extLst>
            </p:cNvPr>
            <p:cNvSpPr/>
            <p:nvPr/>
          </p:nvSpPr>
          <p:spPr>
            <a:xfrm rot="12989447">
              <a:off x="6717309" y="2928033"/>
              <a:ext cx="2986777" cy="2783661"/>
            </a:xfrm>
            <a:prstGeom prst="triangle">
              <a:avLst>
                <a:gd name="adj" fmla="val 88807"/>
              </a:avLst>
            </a:prstGeom>
            <a:solidFill>
              <a:schemeClr val="accent1">
                <a:alpha val="50000"/>
              </a:schemeClr>
            </a:solidFill>
            <a:ln w="12700">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40" name="Conector recto 39">
              <a:extLst>
                <a:ext uri="{FF2B5EF4-FFF2-40B4-BE49-F238E27FC236}">
                  <a16:creationId xmlns:a16="http://schemas.microsoft.com/office/drawing/2014/main" id="{1DFB3077-69D9-8342-9530-3D89EA9C628F}"/>
                </a:ext>
              </a:extLst>
            </p:cNvPr>
            <p:cNvCxnSpPr>
              <a:cxnSpLocks/>
              <a:endCxn id="39" idx="0"/>
            </p:cNvCxnSpPr>
            <p:nvPr/>
          </p:nvCxnSpPr>
          <p:spPr>
            <a:xfrm flipH="1">
              <a:off x="6451141" y="4089060"/>
              <a:ext cx="1387884" cy="660473"/>
            </a:xfrm>
            <a:prstGeom prst="line">
              <a:avLst/>
            </a:prstGeom>
            <a:ln w="12700">
              <a:solidFill>
                <a:schemeClr val="tx1">
                  <a:alpha val="0"/>
                </a:schemeClr>
              </a:solidFill>
            </a:ln>
          </p:spPr>
          <p:style>
            <a:lnRef idx="2">
              <a:schemeClr val="accent1"/>
            </a:lnRef>
            <a:fillRef idx="0">
              <a:schemeClr val="accent1"/>
            </a:fillRef>
            <a:effectRef idx="1">
              <a:schemeClr val="accent1"/>
            </a:effectRef>
            <a:fontRef idx="minor">
              <a:schemeClr val="tx1"/>
            </a:fontRef>
          </p:style>
        </p:cxnSp>
        <p:pic>
          <p:nvPicPr>
            <p:cNvPr id="41" name="Imagen 40">
              <a:extLst>
                <a:ext uri="{FF2B5EF4-FFF2-40B4-BE49-F238E27FC236}">
                  <a16:creationId xmlns:a16="http://schemas.microsoft.com/office/drawing/2014/main" id="{8DA49544-B7BA-9049-8DC4-B34D2A10AEAB}"/>
                </a:ext>
              </a:extLst>
            </p:cNvPr>
            <p:cNvPicPr>
              <a:picLocks noChangeAspect="1"/>
            </p:cNvPicPr>
            <p:nvPr/>
          </p:nvPicPr>
          <p:blipFill>
            <a:blip r:embed="rId8"/>
            <a:stretch>
              <a:fillRect/>
            </a:stretch>
          </p:blipFill>
          <p:spPr>
            <a:xfrm>
              <a:off x="7839025" y="2289060"/>
              <a:ext cx="2400000" cy="1800000"/>
            </a:xfrm>
            <a:prstGeom prst="rect">
              <a:avLst/>
            </a:prstGeom>
            <a:ln w="12700">
              <a:solidFill>
                <a:schemeClr val="tx1">
                  <a:alpha val="0"/>
                </a:schemeClr>
              </a:solidFill>
            </a:ln>
          </p:spPr>
        </p:pic>
      </p:grpSp>
      <p:sp>
        <p:nvSpPr>
          <p:cNvPr id="42" name="CuadroTexto 41">
            <a:extLst>
              <a:ext uri="{FF2B5EF4-FFF2-40B4-BE49-F238E27FC236}">
                <a16:creationId xmlns:a16="http://schemas.microsoft.com/office/drawing/2014/main" id="{6B5FB1F6-11B2-0240-8F54-C7A4CCF0C817}"/>
              </a:ext>
            </a:extLst>
          </p:cNvPr>
          <p:cNvSpPr txBox="1"/>
          <p:nvPr/>
        </p:nvSpPr>
        <p:spPr>
          <a:xfrm>
            <a:off x="6743867" y="3102988"/>
            <a:ext cx="3623461" cy="2898229"/>
          </a:xfrm>
          <a:prstGeom prst="rect">
            <a:avLst/>
          </a:prstGeom>
          <a:noFill/>
          <a:ln>
            <a:noFill/>
          </a:ln>
          <a:effectLst>
            <a:glow rad="63500">
              <a:schemeClr val="accent3">
                <a:satMod val="175000"/>
                <a:alpha val="40000"/>
              </a:schemeClr>
            </a:glow>
          </a:effectLst>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marL="285750" indent="-285750" algn="just">
              <a:spcAft>
                <a:spcPts val="300"/>
              </a:spcAft>
              <a:buFont typeface="Arial" panose="020B0604020202020204" pitchFamily="34" charset="0"/>
              <a:buChar char="•"/>
            </a:pPr>
            <a:r>
              <a:rPr lang="es-ES" dirty="0">
                <a:latin typeface="Montserrat" panose="02000505000000020004" pitchFamily="2" charset="0"/>
                <a:ea typeface="Calibri" panose="020F0502020204030204" pitchFamily="34" charset="0"/>
                <a:cs typeface="Times New Roman" panose="02020603050405020304" pitchFamily="18" charset="0"/>
              </a:rPr>
              <a:t>Fondo de excavación 2.00m por encima del nivel freático.</a:t>
            </a:r>
          </a:p>
          <a:p>
            <a:pPr marL="171450" indent="-171450" algn="just">
              <a:lnSpc>
                <a:spcPct val="107000"/>
              </a:lnSpc>
              <a:spcAft>
                <a:spcPts val="800"/>
              </a:spcAft>
              <a:buFont typeface="Arial" panose="020B0604020202020204" pitchFamily="34" charset="0"/>
              <a:buChar char="•"/>
            </a:pPr>
            <a:endParaRPr lang="es-ES" sz="800" dirty="0">
              <a:latin typeface="Montserrat" panose="02000505000000020004" pitchFamily="2" charset="0"/>
              <a:ea typeface="Calibri" panose="020F0502020204030204" pitchFamily="34" charset="0"/>
              <a:cs typeface="Times New Roman" panose="02020603050405020304" pitchFamily="18" charset="0"/>
            </a:endParaRPr>
          </a:p>
          <a:p>
            <a:pPr marL="171450" indent="-171450" algn="just">
              <a:lnSpc>
                <a:spcPct val="107000"/>
              </a:lnSpc>
              <a:spcAft>
                <a:spcPts val="800"/>
              </a:spcAft>
              <a:buFont typeface="Arial" panose="020B0604020202020204" pitchFamily="34" charset="0"/>
              <a:buChar char="•"/>
            </a:pPr>
            <a:endParaRPr lang="es-ES" sz="800" dirty="0">
              <a:latin typeface="Montserrat" panose="02000505000000020004" pitchFamily="2"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r>
              <a:rPr lang="es-ES" dirty="0">
                <a:latin typeface="Montserrat" panose="02000505000000020004" pitchFamily="2" charset="0"/>
                <a:ea typeface="Calibri" panose="020F0502020204030204" pitchFamily="34" charset="0"/>
                <a:cs typeface="Times New Roman" panose="02020603050405020304" pitchFamily="18" charset="0"/>
              </a:rPr>
              <a:t>Profundidad con relación de 2:1, por lo que Mesa Geotecnia recomienda una profundidad máxima de 6.00m.</a:t>
            </a:r>
            <a:endParaRPr lang="es-MX"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3" name="Imagen 42">
            <a:extLst>
              <a:ext uri="{FF2B5EF4-FFF2-40B4-BE49-F238E27FC236}">
                <a16:creationId xmlns:a16="http://schemas.microsoft.com/office/drawing/2014/main" id="{10EE9F90-AC5D-D048-8183-571D4537A40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120" b="47526" l="8667" r="75200"/>
                    </a14:imgEffect>
                  </a14:imgLayer>
                </a14:imgProps>
              </a:ext>
            </a:extLst>
          </a:blip>
          <a:srcRect l="10141" t="10141" r="24725" b="52488"/>
          <a:stretch/>
        </p:blipFill>
        <p:spPr>
          <a:xfrm>
            <a:off x="10889787" y="288641"/>
            <a:ext cx="959307" cy="978986"/>
          </a:xfrm>
          <a:prstGeom prst="rect">
            <a:avLst/>
          </a:prstGeom>
        </p:spPr>
      </p:pic>
    </p:spTree>
    <p:extLst>
      <p:ext uri="{BB962C8B-B14F-4D97-AF65-F5344CB8AC3E}">
        <p14:creationId xmlns:p14="http://schemas.microsoft.com/office/powerpoint/2010/main" val="15410761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2"/>
          <a:stretch>
            <a:fillRect/>
          </a:stretch>
        </p:blipFill>
        <p:spPr>
          <a:xfrm>
            <a:off x="11965294" y="0"/>
            <a:ext cx="234462"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8476037" y="403039"/>
            <a:ext cx="2229105" cy="610940"/>
          </a:xfrm>
          <a:prstGeom prst="rect">
            <a:avLst/>
          </a:prstGeom>
        </p:spPr>
      </p:pic>
      <p:sp>
        <p:nvSpPr>
          <p:cNvPr id="9" name="object 3">
            <a:extLst>
              <a:ext uri="{FF2B5EF4-FFF2-40B4-BE49-F238E27FC236}">
                <a16:creationId xmlns:a16="http://schemas.microsoft.com/office/drawing/2014/main" id="{6DD5A2C4-D450-6F47-99F1-CF1CD95EC094}"/>
              </a:ext>
            </a:extLst>
          </p:cNvPr>
          <p:cNvSpPr txBox="1">
            <a:spLocks/>
          </p:cNvSpPr>
          <p:nvPr/>
        </p:nvSpPr>
        <p:spPr>
          <a:xfrm>
            <a:off x="486829" y="459137"/>
            <a:ext cx="4480488" cy="6379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88" dirty="0">
                <a:latin typeface="Montserrat" pitchFamily="2" charset="77"/>
              </a:rPr>
              <a:t>BANCO DE</a:t>
            </a:r>
          </a:p>
          <a:p>
            <a:pPr marL="9525">
              <a:spcBef>
                <a:spcPts val="75"/>
              </a:spcBef>
            </a:pPr>
            <a:r>
              <a:rPr lang="es-MX" sz="2000" spc="188" dirty="0">
                <a:latin typeface="Montserrat" pitchFamily="2" charset="77"/>
              </a:rPr>
              <a:t>MATERIALES </a:t>
            </a:r>
          </a:p>
        </p:txBody>
      </p:sp>
      <p:sp>
        <p:nvSpPr>
          <p:cNvPr id="11" name="Rectángulo 10">
            <a:extLst>
              <a:ext uri="{FF2B5EF4-FFF2-40B4-BE49-F238E27FC236}">
                <a16:creationId xmlns:a16="http://schemas.microsoft.com/office/drawing/2014/main" id="{38135AF8-E77D-0E4B-AC15-E58D06F6FCD1}"/>
              </a:ext>
            </a:extLst>
          </p:cNvPr>
          <p:cNvSpPr/>
          <p:nvPr/>
        </p:nvSpPr>
        <p:spPr>
          <a:xfrm flipV="1">
            <a:off x="3368489" y="902696"/>
            <a:ext cx="4873086" cy="45719"/>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object 3">
            <a:extLst>
              <a:ext uri="{FF2B5EF4-FFF2-40B4-BE49-F238E27FC236}">
                <a16:creationId xmlns:a16="http://schemas.microsoft.com/office/drawing/2014/main" id="{A9AB6F2E-E401-8A4A-9C92-A04C8B736793}"/>
              </a:ext>
            </a:extLst>
          </p:cNvPr>
          <p:cNvSpPr txBox="1">
            <a:spLocks/>
          </p:cNvSpPr>
          <p:nvPr/>
        </p:nvSpPr>
        <p:spPr>
          <a:xfrm>
            <a:off x="6678478" y="1391748"/>
            <a:ext cx="4480488" cy="1788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100" b="1" spc="188" dirty="0">
                <a:latin typeface="Montserrat" pitchFamily="2" charset="77"/>
              </a:rPr>
              <a:t>FRENTE 1 </a:t>
            </a:r>
          </a:p>
        </p:txBody>
      </p:sp>
      <p:pic>
        <p:nvPicPr>
          <p:cNvPr id="5" name="Imagen 4">
            <a:extLst>
              <a:ext uri="{FF2B5EF4-FFF2-40B4-BE49-F238E27FC236}">
                <a16:creationId xmlns:a16="http://schemas.microsoft.com/office/drawing/2014/main" id="{52F6776B-4517-B948-9F7D-1245FCAD980D}"/>
              </a:ext>
            </a:extLst>
          </p:cNvPr>
          <p:cNvPicPr>
            <a:picLocks noChangeAspect="1"/>
          </p:cNvPicPr>
          <p:nvPr/>
        </p:nvPicPr>
        <p:blipFill>
          <a:blip r:embed="rId4"/>
          <a:stretch>
            <a:fillRect/>
          </a:stretch>
        </p:blipFill>
        <p:spPr>
          <a:xfrm>
            <a:off x="2526433" y="516686"/>
            <a:ext cx="607594" cy="607594"/>
          </a:xfrm>
          <a:prstGeom prst="rect">
            <a:avLst/>
          </a:prstGeom>
        </p:spPr>
      </p:pic>
      <p:graphicFrame>
        <p:nvGraphicFramePr>
          <p:cNvPr id="15" name="Tabla 14">
            <a:extLst>
              <a:ext uri="{FF2B5EF4-FFF2-40B4-BE49-F238E27FC236}">
                <a16:creationId xmlns:a16="http://schemas.microsoft.com/office/drawing/2014/main" id="{5EAB32B1-96EE-274F-9278-1F7D15C10B00}"/>
              </a:ext>
            </a:extLst>
          </p:cNvPr>
          <p:cNvGraphicFramePr>
            <a:graphicFrameLocks noGrp="1"/>
          </p:cNvGraphicFramePr>
          <p:nvPr>
            <p:extLst>
              <p:ext uri="{D42A27DB-BD31-4B8C-83A1-F6EECF244321}">
                <p14:modId xmlns:p14="http://schemas.microsoft.com/office/powerpoint/2010/main" val="2610676660"/>
              </p:ext>
            </p:extLst>
          </p:nvPr>
        </p:nvGraphicFramePr>
        <p:xfrm>
          <a:off x="140467" y="1391974"/>
          <a:ext cx="6385044" cy="2419949"/>
        </p:xfrm>
        <a:graphic>
          <a:graphicData uri="http://schemas.openxmlformats.org/drawingml/2006/table">
            <a:tbl>
              <a:tblPr firstRow="1" bandRow="1">
                <a:tableStyleId>{616DA210-FB5B-4158-B5E0-FEB733F419BA}</a:tableStyleId>
              </a:tblPr>
              <a:tblGrid>
                <a:gridCol w="939075">
                  <a:extLst>
                    <a:ext uri="{9D8B030D-6E8A-4147-A177-3AD203B41FA5}">
                      <a16:colId xmlns:a16="http://schemas.microsoft.com/office/drawing/2014/main" val="2595347385"/>
                    </a:ext>
                  </a:extLst>
                </a:gridCol>
                <a:gridCol w="1189269">
                  <a:extLst>
                    <a:ext uri="{9D8B030D-6E8A-4147-A177-3AD203B41FA5}">
                      <a16:colId xmlns:a16="http://schemas.microsoft.com/office/drawing/2014/main" val="414357826"/>
                    </a:ext>
                  </a:extLst>
                </a:gridCol>
                <a:gridCol w="1064175">
                  <a:extLst>
                    <a:ext uri="{9D8B030D-6E8A-4147-A177-3AD203B41FA5}">
                      <a16:colId xmlns:a16="http://schemas.microsoft.com/office/drawing/2014/main" val="2068906042"/>
                    </a:ext>
                  </a:extLst>
                </a:gridCol>
                <a:gridCol w="1064175">
                  <a:extLst>
                    <a:ext uri="{9D8B030D-6E8A-4147-A177-3AD203B41FA5}">
                      <a16:colId xmlns:a16="http://schemas.microsoft.com/office/drawing/2014/main" val="1827348750"/>
                    </a:ext>
                  </a:extLst>
                </a:gridCol>
                <a:gridCol w="1064175">
                  <a:extLst>
                    <a:ext uri="{9D8B030D-6E8A-4147-A177-3AD203B41FA5}">
                      <a16:colId xmlns:a16="http://schemas.microsoft.com/office/drawing/2014/main" val="648203249"/>
                    </a:ext>
                  </a:extLst>
                </a:gridCol>
                <a:gridCol w="1064175">
                  <a:extLst>
                    <a:ext uri="{9D8B030D-6E8A-4147-A177-3AD203B41FA5}">
                      <a16:colId xmlns:a16="http://schemas.microsoft.com/office/drawing/2014/main" val="3349959162"/>
                    </a:ext>
                  </a:extLst>
                </a:gridCol>
              </a:tblGrid>
              <a:tr h="515968">
                <a:tc>
                  <a:txBody>
                    <a:bodyPr/>
                    <a:lstStyle/>
                    <a:p>
                      <a:pPr algn="ctr"/>
                      <a:r>
                        <a:rPr lang="es-MX" sz="1200" dirty="0">
                          <a:solidFill>
                            <a:schemeClr val="bg1"/>
                          </a:solidFill>
                        </a:rPr>
                        <a:t>NÚM. DE BANCO </a:t>
                      </a:r>
                    </a:p>
                  </a:txBody>
                  <a:tcPr marL="57219" marR="57219" marT="28610" marB="28610">
                    <a:solidFill>
                      <a:srgbClr val="205340"/>
                    </a:solidFill>
                  </a:tcPr>
                </a:tc>
                <a:tc>
                  <a:txBody>
                    <a:bodyPr/>
                    <a:lstStyle/>
                    <a:p>
                      <a:pPr algn="ctr"/>
                      <a:r>
                        <a:rPr lang="es-MX" sz="1200" dirty="0">
                          <a:solidFill>
                            <a:schemeClr val="bg1"/>
                          </a:solidFill>
                        </a:rPr>
                        <a:t>LOCALIDAD</a:t>
                      </a:r>
                    </a:p>
                  </a:txBody>
                  <a:tcPr marL="57219" marR="57219" marT="28610" marB="28610">
                    <a:solidFill>
                      <a:srgbClr val="205340"/>
                    </a:solidFill>
                  </a:tcPr>
                </a:tc>
                <a:tc>
                  <a:txBody>
                    <a:bodyPr/>
                    <a:lstStyle/>
                    <a:p>
                      <a:pPr algn="ctr"/>
                      <a:r>
                        <a:rPr lang="es-MX" sz="1200" dirty="0">
                          <a:solidFill>
                            <a:schemeClr val="bg1"/>
                          </a:solidFill>
                        </a:rPr>
                        <a:t>MATERIAL </a:t>
                      </a:r>
                    </a:p>
                  </a:txBody>
                  <a:tcPr marL="57219" marR="57219" marT="28610" marB="28610">
                    <a:solidFill>
                      <a:srgbClr val="205340"/>
                    </a:solidFill>
                  </a:tcPr>
                </a:tc>
                <a:tc>
                  <a:txBody>
                    <a:bodyPr/>
                    <a:lstStyle/>
                    <a:p>
                      <a:pPr algn="ctr"/>
                      <a:r>
                        <a:rPr lang="es-MX" sz="1200" dirty="0">
                          <a:solidFill>
                            <a:schemeClr val="bg1"/>
                          </a:solidFill>
                        </a:rPr>
                        <a:t>AREA DE EXPLOTACIÓN </a:t>
                      </a:r>
                    </a:p>
                    <a:p>
                      <a:pPr algn="ctr"/>
                      <a:r>
                        <a:rPr lang="es-MX" sz="1200" dirty="0">
                          <a:solidFill>
                            <a:schemeClr val="bg1"/>
                          </a:solidFill>
                        </a:rPr>
                        <a:t>(M2)</a:t>
                      </a:r>
                    </a:p>
                    <a:p>
                      <a:pPr algn="ctr"/>
                      <a:endParaRPr lang="es-MX" sz="1200" dirty="0">
                        <a:solidFill>
                          <a:schemeClr val="bg1"/>
                        </a:solidFill>
                      </a:endParaRPr>
                    </a:p>
                  </a:txBody>
                  <a:tcPr marL="57219" marR="57219" marT="28610" marB="28610">
                    <a:solidFill>
                      <a:srgbClr val="20534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dirty="0">
                          <a:solidFill>
                            <a:schemeClr val="bg1"/>
                          </a:solidFill>
                        </a:rPr>
                        <a:t>VOLUMEN DE EXPLOTACIÓN (M3)</a:t>
                      </a:r>
                    </a:p>
                    <a:p>
                      <a:pPr algn="ctr"/>
                      <a:endParaRPr lang="es-MX" sz="1200" dirty="0">
                        <a:solidFill>
                          <a:schemeClr val="bg1"/>
                        </a:solidFill>
                      </a:endParaRPr>
                    </a:p>
                  </a:txBody>
                  <a:tcPr marL="57219" marR="57219" marT="28610" marB="28610">
                    <a:solidFill>
                      <a:srgbClr val="205340"/>
                    </a:solidFill>
                  </a:tcPr>
                </a:tc>
                <a:tc>
                  <a:txBody>
                    <a:bodyPr/>
                    <a:lstStyle/>
                    <a:p>
                      <a:pPr algn="ctr"/>
                      <a:r>
                        <a:rPr lang="es-MX" sz="1200" dirty="0">
                          <a:solidFill>
                            <a:schemeClr val="bg1"/>
                          </a:solidFill>
                        </a:rPr>
                        <a:t>CONDICIÓN DEL BANCO  DE MATERIALES </a:t>
                      </a:r>
                    </a:p>
                  </a:txBody>
                  <a:tcPr marL="57219" marR="57219" marT="28610" marB="28610">
                    <a:solidFill>
                      <a:srgbClr val="205340"/>
                    </a:solidFill>
                  </a:tcPr>
                </a:tc>
                <a:extLst>
                  <a:ext uri="{0D108BD9-81ED-4DB2-BD59-A6C34878D82A}">
                    <a16:rowId xmlns:a16="http://schemas.microsoft.com/office/drawing/2014/main" val="388700190"/>
                  </a:ext>
                </a:extLst>
              </a:tr>
              <a:tr h="244826">
                <a:tc>
                  <a:txBody>
                    <a:bodyPr/>
                    <a:lstStyle/>
                    <a:p>
                      <a:pPr algn="ctr" fontAlgn="ctr"/>
                      <a:r>
                        <a:rPr lang="es-MX" sz="1200" b="0" i="0" u="none" strike="noStrike" dirty="0">
                          <a:solidFill>
                            <a:srgbClr val="000000"/>
                          </a:solidFill>
                          <a:effectLst/>
                          <a:latin typeface="Montserrat" panose="02000505000000020004" pitchFamily="2" charset="0"/>
                        </a:rPr>
                        <a:t>2</a:t>
                      </a:r>
                    </a:p>
                  </a:txBody>
                  <a:tcPr marL="5087" marR="5087" marT="5087" marB="0" anchor="ctr">
                    <a:noFill/>
                  </a:tcPr>
                </a:tc>
                <a:tc>
                  <a:txBody>
                    <a:bodyPr/>
                    <a:lstStyle/>
                    <a:p>
                      <a:pPr algn="l" fontAlgn="ctr"/>
                      <a:r>
                        <a:rPr lang="es-MX" sz="1000" b="0" i="0" u="none" strike="noStrike" dirty="0">
                          <a:solidFill>
                            <a:srgbClr val="000000"/>
                          </a:solidFill>
                          <a:effectLst/>
                          <a:latin typeface="Montserrat" panose="02000505000000020004" pitchFamily="2" charset="0"/>
                        </a:rPr>
                        <a:t>Jacinto Pat</a:t>
                      </a:r>
                    </a:p>
                  </a:txBody>
                  <a:tcPr marL="5087" marR="5087" marT="5087" marB="0" anchor="ctr">
                    <a:noFill/>
                  </a:tcPr>
                </a:tc>
                <a:tc>
                  <a:txBody>
                    <a:bodyPr/>
                    <a:lstStyle/>
                    <a:p>
                      <a:pPr algn="ctr" fontAlgn="ctr"/>
                      <a:r>
                        <a:rPr lang="es-MX" sz="1200" b="0" i="0" u="none" strike="noStrike" dirty="0">
                          <a:solidFill>
                            <a:srgbClr val="000000"/>
                          </a:solidFill>
                          <a:effectLst/>
                          <a:latin typeface="Montserrat" panose="02000505000000020004" pitchFamily="2" charset="0"/>
                        </a:rPr>
                        <a:t>―</a:t>
                      </a:r>
                    </a:p>
                  </a:txBody>
                  <a:tcPr marL="5087" marR="5087" marT="5087" marB="0" anchor="ctr">
                    <a:noFill/>
                  </a:tcPr>
                </a:tc>
                <a:tc>
                  <a:txBody>
                    <a:bodyPr/>
                    <a:lstStyle/>
                    <a:p>
                      <a:pPr algn="r" fontAlgn="b"/>
                      <a:r>
                        <a:rPr lang="es-MX" sz="1200" b="0" i="0" u="none" strike="noStrike" dirty="0">
                          <a:solidFill>
                            <a:srgbClr val="000000"/>
                          </a:solidFill>
                          <a:effectLst/>
                          <a:latin typeface="Montserrat" panose="02000505000000020004" pitchFamily="2" charset="0"/>
                        </a:rPr>
                        <a:t>640,000</a:t>
                      </a:r>
                    </a:p>
                  </a:txBody>
                  <a:tcPr marL="5087" marR="5087" marT="5087" marB="0" anchor="ctr">
                    <a:noFill/>
                  </a:tcPr>
                </a:tc>
                <a:tc>
                  <a:txBody>
                    <a:bodyPr/>
                    <a:lstStyle/>
                    <a:p>
                      <a:pPr algn="r" fontAlgn="b"/>
                      <a:r>
                        <a:rPr lang="es-MX" sz="1200" b="0" i="0" u="none" strike="noStrike" dirty="0">
                          <a:solidFill>
                            <a:srgbClr val="000000"/>
                          </a:solidFill>
                          <a:effectLst/>
                          <a:latin typeface="Montserrat" panose="02000505000000020004" pitchFamily="2" charset="0"/>
                        </a:rPr>
                        <a:t>3,200,000</a:t>
                      </a:r>
                    </a:p>
                  </a:txBody>
                  <a:tcPr marL="5087" marR="5087" marT="5087" marB="0" anchor="ctr">
                    <a:noFill/>
                  </a:tcPr>
                </a:tc>
                <a:tc>
                  <a:txBody>
                    <a:bodyPr/>
                    <a:lstStyle/>
                    <a:p>
                      <a:pPr algn="ctr" fontAlgn="ctr"/>
                      <a:r>
                        <a:rPr lang="es-MX" sz="1000" b="0" i="0" u="none" strike="noStrike" dirty="0">
                          <a:solidFill>
                            <a:srgbClr val="000000"/>
                          </a:solidFill>
                          <a:effectLst/>
                          <a:latin typeface="Montserrat" panose="02000505000000020004" pitchFamily="2" charset="0"/>
                        </a:rPr>
                        <a:t>SIN EXPLOTAR</a:t>
                      </a:r>
                    </a:p>
                  </a:txBody>
                  <a:tcPr marL="5087" marR="5087" marT="5087" marB="0" anchor="ctr">
                    <a:noFill/>
                  </a:tcPr>
                </a:tc>
                <a:extLst>
                  <a:ext uri="{0D108BD9-81ED-4DB2-BD59-A6C34878D82A}">
                    <a16:rowId xmlns:a16="http://schemas.microsoft.com/office/drawing/2014/main" val="4220203652"/>
                  </a:ext>
                </a:extLst>
              </a:tr>
              <a:tr h="216622">
                <a:tc>
                  <a:txBody>
                    <a:bodyPr/>
                    <a:lstStyle/>
                    <a:p>
                      <a:pPr algn="ctr" fontAlgn="ctr"/>
                      <a:r>
                        <a:rPr lang="es-MX" sz="1200" b="0" i="0" u="none" strike="noStrike">
                          <a:solidFill>
                            <a:srgbClr val="000000"/>
                          </a:solidFill>
                          <a:effectLst/>
                          <a:latin typeface="Montserrat" panose="02000505000000020004" pitchFamily="2" charset="0"/>
                        </a:rPr>
                        <a:t>3</a:t>
                      </a:r>
                    </a:p>
                  </a:txBody>
                  <a:tcPr marL="5087" marR="5087" marT="5087" marB="0" anchor="ctr">
                    <a:noFill/>
                  </a:tcPr>
                </a:tc>
                <a:tc>
                  <a:txBody>
                    <a:bodyPr/>
                    <a:lstStyle/>
                    <a:p>
                      <a:pPr algn="l" fontAlgn="ctr"/>
                      <a:r>
                        <a:rPr lang="es-MX" sz="1000" b="0" i="0" u="none" strike="noStrike" dirty="0">
                          <a:solidFill>
                            <a:srgbClr val="000000"/>
                          </a:solidFill>
                          <a:effectLst/>
                          <a:latin typeface="Montserrat" panose="02000505000000020004" pitchFamily="2" charset="0"/>
                        </a:rPr>
                        <a:t>Km 17</a:t>
                      </a:r>
                    </a:p>
                  </a:txBody>
                  <a:tcPr marL="5087" marR="5087" marT="5087" marB="0" anchor="ctr">
                    <a:noFill/>
                  </a:tcPr>
                </a:tc>
                <a:tc>
                  <a:txBody>
                    <a:bodyPr/>
                    <a:lstStyle/>
                    <a:p>
                      <a:pPr algn="ctr" fontAlgn="ctr"/>
                      <a:r>
                        <a:rPr lang="es-MX" sz="1200" b="0" i="0" u="none" strike="noStrike" dirty="0">
                          <a:solidFill>
                            <a:srgbClr val="000000"/>
                          </a:solidFill>
                          <a:effectLst/>
                          <a:latin typeface="Montserrat" panose="02000505000000020004" pitchFamily="2" charset="0"/>
                        </a:rPr>
                        <a:t>―</a:t>
                      </a:r>
                    </a:p>
                  </a:txBody>
                  <a:tcPr marL="5087" marR="5087" marT="5087" marB="0" anchor="ctr">
                    <a:noFill/>
                  </a:tcPr>
                </a:tc>
                <a:tc>
                  <a:txBody>
                    <a:bodyPr/>
                    <a:lstStyle/>
                    <a:p>
                      <a:pPr algn="r" fontAlgn="b"/>
                      <a:r>
                        <a:rPr lang="es-MX" sz="1200" b="0" i="0" u="none" strike="noStrike" dirty="0">
                          <a:solidFill>
                            <a:srgbClr val="000000"/>
                          </a:solidFill>
                          <a:effectLst/>
                          <a:latin typeface="Montserrat" panose="02000505000000020004" pitchFamily="2" charset="0"/>
                        </a:rPr>
                        <a:t>175,000</a:t>
                      </a:r>
                    </a:p>
                  </a:txBody>
                  <a:tcPr marL="5087" marR="5087" marT="5087" marB="0" anchor="ctr">
                    <a:noFill/>
                  </a:tcPr>
                </a:tc>
                <a:tc>
                  <a:txBody>
                    <a:bodyPr/>
                    <a:lstStyle/>
                    <a:p>
                      <a:pPr algn="r" fontAlgn="b"/>
                      <a:r>
                        <a:rPr lang="es-MX" sz="1200" b="0" i="0" u="none" strike="noStrike" dirty="0">
                          <a:solidFill>
                            <a:srgbClr val="000000"/>
                          </a:solidFill>
                          <a:effectLst/>
                          <a:latin typeface="Montserrat" panose="02000505000000020004" pitchFamily="2" charset="0"/>
                        </a:rPr>
                        <a:t>875,000</a:t>
                      </a:r>
                    </a:p>
                  </a:txBody>
                  <a:tcPr marL="5087" marR="5087" marT="5087" marB="0" anchor="ctr">
                    <a:noFill/>
                  </a:tcPr>
                </a:tc>
                <a:tc>
                  <a:txBody>
                    <a:bodyPr/>
                    <a:lstStyle/>
                    <a:p>
                      <a:pPr algn="ctr" fontAlgn="ctr"/>
                      <a:r>
                        <a:rPr lang="es-MX" sz="1000" b="0" i="0" u="none" strike="noStrike" dirty="0">
                          <a:solidFill>
                            <a:srgbClr val="000000"/>
                          </a:solidFill>
                          <a:effectLst/>
                          <a:latin typeface="Montserrat" panose="02000505000000020004" pitchFamily="2" charset="0"/>
                        </a:rPr>
                        <a:t>SIN EXPLOTAR</a:t>
                      </a:r>
                    </a:p>
                  </a:txBody>
                  <a:tcPr marL="5087" marR="5087" marT="5087" marB="0" anchor="ctr">
                    <a:noFill/>
                  </a:tcPr>
                </a:tc>
                <a:extLst>
                  <a:ext uri="{0D108BD9-81ED-4DB2-BD59-A6C34878D82A}">
                    <a16:rowId xmlns:a16="http://schemas.microsoft.com/office/drawing/2014/main" val="2276549597"/>
                  </a:ext>
                </a:extLst>
              </a:tr>
              <a:tr h="267022">
                <a:tc>
                  <a:txBody>
                    <a:bodyPr/>
                    <a:lstStyle/>
                    <a:p>
                      <a:pPr algn="ctr" fontAlgn="ctr"/>
                      <a:r>
                        <a:rPr lang="es-MX" sz="1200" b="0" i="0" u="none" strike="noStrike" dirty="0">
                          <a:solidFill>
                            <a:srgbClr val="000000"/>
                          </a:solidFill>
                          <a:effectLst/>
                          <a:latin typeface="Montserrat" panose="02000505000000020004" pitchFamily="2" charset="0"/>
                        </a:rPr>
                        <a:t>5</a:t>
                      </a:r>
                    </a:p>
                  </a:txBody>
                  <a:tcPr marL="5087" marR="5087" marT="5087" marB="0" anchor="ctr">
                    <a:noFill/>
                  </a:tcPr>
                </a:tc>
                <a:tc>
                  <a:txBody>
                    <a:bodyPr/>
                    <a:lstStyle/>
                    <a:p>
                      <a:pPr algn="l" fontAlgn="ctr"/>
                      <a:r>
                        <a:rPr lang="es-MX" sz="1000" b="0" i="0" u="none" strike="noStrike" dirty="0">
                          <a:solidFill>
                            <a:srgbClr val="000000"/>
                          </a:solidFill>
                          <a:effectLst/>
                          <a:latin typeface="Montserrat" panose="02000505000000020004" pitchFamily="2" charset="0"/>
                        </a:rPr>
                        <a:t>Sacabera Pino Suarez</a:t>
                      </a:r>
                    </a:p>
                  </a:txBody>
                  <a:tcPr marL="5087" marR="5087" marT="5087" marB="0" anchor="ctr">
                    <a:noFill/>
                  </a:tcPr>
                </a:tc>
                <a:tc>
                  <a:txBody>
                    <a:bodyPr/>
                    <a:lstStyle/>
                    <a:p>
                      <a:pPr algn="ctr" fontAlgn="ctr"/>
                      <a:r>
                        <a:rPr lang="es-MX" sz="1200" b="0" i="0" u="none" strike="noStrike" dirty="0">
                          <a:solidFill>
                            <a:srgbClr val="000000"/>
                          </a:solidFill>
                          <a:effectLst/>
                          <a:latin typeface="Montserrat" panose="02000505000000020004" pitchFamily="2" charset="0"/>
                        </a:rPr>
                        <a:t>―</a:t>
                      </a:r>
                    </a:p>
                  </a:txBody>
                  <a:tcPr marL="5087" marR="5087" marT="5087" marB="0" anchor="ctr">
                    <a:noFill/>
                  </a:tcPr>
                </a:tc>
                <a:tc>
                  <a:txBody>
                    <a:bodyPr/>
                    <a:lstStyle/>
                    <a:p>
                      <a:pPr algn="r" fontAlgn="b"/>
                      <a:r>
                        <a:rPr lang="es-MX" sz="1200" b="0" i="0" u="none" strike="noStrike" dirty="0">
                          <a:solidFill>
                            <a:srgbClr val="000000"/>
                          </a:solidFill>
                          <a:effectLst/>
                          <a:latin typeface="Montserrat" panose="02000505000000020004" pitchFamily="2" charset="0"/>
                        </a:rPr>
                        <a:t>50,000</a:t>
                      </a:r>
                    </a:p>
                  </a:txBody>
                  <a:tcPr marL="5087" marR="5087" marT="5087" marB="0" anchor="ctr">
                    <a:noFill/>
                  </a:tcPr>
                </a:tc>
                <a:tc>
                  <a:txBody>
                    <a:bodyPr/>
                    <a:lstStyle/>
                    <a:p>
                      <a:pPr algn="r" fontAlgn="b"/>
                      <a:r>
                        <a:rPr lang="es-MX" sz="1200" b="0" i="0" u="none" strike="noStrike" dirty="0">
                          <a:solidFill>
                            <a:srgbClr val="000000"/>
                          </a:solidFill>
                          <a:effectLst/>
                          <a:latin typeface="Montserrat" panose="02000505000000020004" pitchFamily="2" charset="0"/>
                        </a:rPr>
                        <a:t>250,000</a:t>
                      </a:r>
                    </a:p>
                  </a:txBody>
                  <a:tcPr marL="5087" marR="5087" marT="5087" marB="0" anchor="ctr">
                    <a:noFill/>
                  </a:tcPr>
                </a:tc>
                <a:tc>
                  <a:txBody>
                    <a:bodyPr/>
                    <a:lstStyle/>
                    <a:p>
                      <a:pPr algn="ctr" fontAlgn="ctr"/>
                      <a:r>
                        <a:rPr lang="es-MX" sz="1000" b="0" i="0" u="none" strike="noStrike" dirty="0">
                          <a:solidFill>
                            <a:srgbClr val="000000"/>
                          </a:solidFill>
                          <a:effectLst/>
                          <a:latin typeface="Montserrat" panose="02000505000000020004" pitchFamily="2" charset="0"/>
                        </a:rPr>
                        <a:t>EN EXPLOTACIÓN</a:t>
                      </a:r>
                    </a:p>
                  </a:txBody>
                  <a:tcPr marL="5087" marR="5087" marT="5087" marB="0" anchor="ctr">
                    <a:noFill/>
                  </a:tcPr>
                </a:tc>
                <a:extLst>
                  <a:ext uri="{0D108BD9-81ED-4DB2-BD59-A6C34878D82A}">
                    <a16:rowId xmlns:a16="http://schemas.microsoft.com/office/drawing/2014/main" val="3559156386"/>
                  </a:ext>
                </a:extLst>
              </a:tr>
              <a:tr h="203081">
                <a:tc>
                  <a:txBody>
                    <a:bodyPr/>
                    <a:lstStyle/>
                    <a:p>
                      <a:pPr algn="ctr" fontAlgn="b"/>
                      <a:r>
                        <a:rPr lang="es-MX" sz="1200" b="0" i="0" u="none" strike="noStrike">
                          <a:solidFill>
                            <a:srgbClr val="000000"/>
                          </a:solidFill>
                          <a:effectLst/>
                          <a:latin typeface="Montserrat" panose="02000505000000020004" pitchFamily="2" charset="0"/>
                        </a:rPr>
                        <a:t>50</a:t>
                      </a:r>
                    </a:p>
                  </a:txBody>
                  <a:tcPr marL="5087" marR="5087" marT="5087" marB="0" anchor="ctr">
                    <a:noFill/>
                  </a:tcPr>
                </a:tc>
                <a:tc>
                  <a:txBody>
                    <a:bodyPr/>
                    <a:lstStyle/>
                    <a:p>
                      <a:pPr algn="l" fontAlgn="ctr"/>
                      <a:r>
                        <a:rPr lang="es-MX" sz="1000" b="0" i="0" u="none" strike="noStrike" dirty="0">
                          <a:solidFill>
                            <a:srgbClr val="000000"/>
                          </a:solidFill>
                          <a:effectLst/>
                          <a:latin typeface="Montserrat" panose="02000505000000020004" pitchFamily="2" charset="0"/>
                        </a:rPr>
                        <a:t>Tulum</a:t>
                      </a:r>
                    </a:p>
                  </a:txBody>
                  <a:tcPr marL="5087" marR="5087" marT="5087" marB="0" anchor="ctr">
                    <a:noFill/>
                  </a:tcPr>
                </a:tc>
                <a:tc>
                  <a:txBody>
                    <a:bodyPr/>
                    <a:lstStyle/>
                    <a:p>
                      <a:pPr algn="ctr" fontAlgn="ctr"/>
                      <a:r>
                        <a:rPr lang="es-MX" sz="1200" b="0" i="0" u="none" strike="noStrike" dirty="0">
                          <a:solidFill>
                            <a:srgbClr val="000000"/>
                          </a:solidFill>
                          <a:effectLst/>
                          <a:latin typeface="Montserrat" panose="02000505000000020004" pitchFamily="2" charset="0"/>
                        </a:rPr>
                        <a:t>Roca</a:t>
                      </a:r>
                    </a:p>
                  </a:txBody>
                  <a:tcPr marL="5087" marR="5087" marT="5087" marB="0" anchor="ctr">
                    <a:noFill/>
                  </a:tcPr>
                </a:tc>
                <a:tc>
                  <a:txBody>
                    <a:bodyPr/>
                    <a:lstStyle/>
                    <a:p>
                      <a:pPr algn="r" fontAlgn="b"/>
                      <a:r>
                        <a:rPr lang="es-MX" sz="1200" b="0" i="0" u="none" strike="noStrike" dirty="0">
                          <a:solidFill>
                            <a:srgbClr val="000000"/>
                          </a:solidFill>
                          <a:effectLst/>
                          <a:latin typeface="Montserrat" panose="02000505000000020004" pitchFamily="2" charset="0"/>
                        </a:rPr>
                        <a:t>40,000</a:t>
                      </a:r>
                    </a:p>
                  </a:txBody>
                  <a:tcPr marL="5087" marR="5087" marT="5087" marB="0" anchor="ctr">
                    <a:noFill/>
                  </a:tcPr>
                </a:tc>
                <a:tc>
                  <a:txBody>
                    <a:bodyPr/>
                    <a:lstStyle/>
                    <a:p>
                      <a:pPr algn="r" fontAlgn="b"/>
                      <a:r>
                        <a:rPr lang="es-MX" sz="1200" b="0" i="0" u="none" strike="noStrike" dirty="0">
                          <a:solidFill>
                            <a:srgbClr val="000000"/>
                          </a:solidFill>
                          <a:effectLst/>
                          <a:latin typeface="Montserrat" panose="02000505000000020004" pitchFamily="2" charset="0"/>
                        </a:rPr>
                        <a:t>200,000</a:t>
                      </a:r>
                    </a:p>
                  </a:txBody>
                  <a:tcPr marL="5087" marR="5087" marT="5087" marB="0" anchor="ctr">
                    <a:noFill/>
                  </a:tcPr>
                </a:tc>
                <a:tc>
                  <a:txBody>
                    <a:bodyPr/>
                    <a:lstStyle/>
                    <a:p>
                      <a:pPr algn="ctr" fontAlgn="b"/>
                      <a:r>
                        <a:rPr lang="es-MX" sz="1000" b="0" i="0" u="none" strike="noStrike" dirty="0">
                          <a:solidFill>
                            <a:srgbClr val="000000"/>
                          </a:solidFill>
                          <a:effectLst/>
                          <a:latin typeface="Montserrat" panose="02000505000000020004" pitchFamily="2" charset="0"/>
                        </a:rPr>
                        <a:t>EN EXPLOTACIÓN</a:t>
                      </a:r>
                    </a:p>
                  </a:txBody>
                  <a:tcPr marL="5087" marR="5087" marT="5087" marB="0" anchor="ctr">
                    <a:noFill/>
                  </a:tcPr>
                </a:tc>
                <a:extLst>
                  <a:ext uri="{0D108BD9-81ED-4DB2-BD59-A6C34878D82A}">
                    <a16:rowId xmlns:a16="http://schemas.microsoft.com/office/drawing/2014/main" val="2684177590"/>
                  </a:ext>
                </a:extLst>
              </a:tr>
              <a:tr h="267022">
                <a:tc>
                  <a:txBody>
                    <a:bodyPr/>
                    <a:lstStyle/>
                    <a:p>
                      <a:pPr algn="ctr" fontAlgn="b"/>
                      <a:r>
                        <a:rPr lang="es-MX" sz="1200" b="0" i="0" u="none" strike="noStrike" dirty="0">
                          <a:solidFill>
                            <a:srgbClr val="000000"/>
                          </a:solidFill>
                          <a:effectLst/>
                          <a:latin typeface="Montserrat" panose="02000505000000020004" pitchFamily="2" charset="0"/>
                        </a:rPr>
                        <a:t>51</a:t>
                      </a:r>
                    </a:p>
                  </a:txBody>
                  <a:tcPr marL="5087" marR="5087" marT="5087" marB="0" anchor="ctr">
                    <a:noFill/>
                  </a:tcPr>
                </a:tc>
                <a:tc>
                  <a:txBody>
                    <a:bodyPr/>
                    <a:lstStyle/>
                    <a:p>
                      <a:pPr algn="l" fontAlgn="ctr"/>
                      <a:r>
                        <a:rPr lang="es-MX" sz="1000" b="0" i="0" u="none" strike="noStrike" dirty="0">
                          <a:solidFill>
                            <a:srgbClr val="000000"/>
                          </a:solidFill>
                          <a:effectLst/>
                          <a:latin typeface="Montserrat" panose="02000505000000020004" pitchFamily="2" charset="0"/>
                        </a:rPr>
                        <a:t>Chunyaxnche y Anexos</a:t>
                      </a:r>
                    </a:p>
                  </a:txBody>
                  <a:tcPr marL="5087" marR="5087" marT="5087" marB="0" anchor="ctr">
                    <a:noFill/>
                  </a:tcPr>
                </a:tc>
                <a:tc>
                  <a:txBody>
                    <a:bodyPr/>
                    <a:lstStyle/>
                    <a:p>
                      <a:pPr algn="ctr" fontAlgn="ctr"/>
                      <a:r>
                        <a:rPr lang="es-MX" sz="1200" b="0" i="0" u="none" strike="noStrike" dirty="0">
                          <a:solidFill>
                            <a:srgbClr val="000000"/>
                          </a:solidFill>
                          <a:effectLst/>
                          <a:latin typeface="Montserrat" panose="02000505000000020004" pitchFamily="2" charset="0"/>
                        </a:rPr>
                        <a:t>Roca</a:t>
                      </a:r>
                    </a:p>
                  </a:txBody>
                  <a:tcPr marL="5087" marR="5087" marT="5087" marB="0" anchor="ctr">
                    <a:noFill/>
                  </a:tcPr>
                </a:tc>
                <a:tc>
                  <a:txBody>
                    <a:bodyPr/>
                    <a:lstStyle/>
                    <a:p>
                      <a:pPr algn="r" fontAlgn="b"/>
                      <a:r>
                        <a:rPr lang="es-MX" sz="1200" b="0" i="0" u="none" strike="noStrike" dirty="0">
                          <a:solidFill>
                            <a:srgbClr val="000000"/>
                          </a:solidFill>
                          <a:effectLst/>
                          <a:latin typeface="Montserrat" panose="02000505000000020004" pitchFamily="2" charset="0"/>
                        </a:rPr>
                        <a:t>50,000</a:t>
                      </a:r>
                    </a:p>
                  </a:txBody>
                  <a:tcPr marL="5087" marR="5087" marT="5087" marB="0" anchor="ctr">
                    <a:noFill/>
                  </a:tcPr>
                </a:tc>
                <a:tc>
                  <a:txBody>
                    <a:bodyPr/>
                    <a:lstStyle/>
                    <a:p>
                      <a:pPr algn="r" fontAlgn="b"/>
                      <a:r>
                        <a:rPr lang="es-MX" sz="1200" b="0" i="0" u="none" strike="noStrike" dirty="0">
                          <a:solidFill>
                            <a:srgbClr val="000000"/>
                          </a:solidFill>
                          <a:effectLst/>
                          <a:latin typeface="Montserrat" panose="02000505000000020004" pitchFamily="2" charset="0"/>
                        </a:rPr>
                        <a:t>250,000</a:t>
                      </a:r>
                    </a:p>
                  </a:txBody>
                  <a:tcPr marL="5087" marR="5087" marT="5087" marB="0" anchor="ctr">
                    <a:noFill/>
                  </a:tcPr>
                </a:tc>
                <a:tc>
                  <a:txBody>
                    <a:bodyPr/>
                    <a:lstStyle/>
                    <a:p>
                      <a:pPr algn="ctr" fontAlgn="b"/>
                      <a:r>
                        <a:rPr lang="es-MX" sz="1000" b="0" i="0" u="none" strike="noStrike" dirty="0">
                          <a:solidFill>
                            <a:srgbClr val="000000"/>
                          </a:solidFill>
                          <a:effectLst/>
                          <a:latin typeface="Montserrat" panose="02000505000000020004" pitchFamily="2" charset="0"/>
                        </a:rPr>
                        <a:t>EN EXPLOTACIÓN</a:t>
                      </a:r>
                    </a:p>
                  </a:txBody>
                  <a:tcPr marL="5087" marR="5087" marT="5087" marB="0" anchor="ctr">
                    <a:noFill/>
                  </a:tcPr>
                </a:tc>
                <a:extLst>
                  <a:ext uri="{0D108BD9-81ED-4DB2-BD59-A6C34878D82A}">
                    <a16:rowId xmlns:a16="http://schemas.microsoft.com/office/drawing/2014/main" val="553128293"/>
                  </a:ext>
                </a:extLst>
              </a:tr>
              <a:tr h="214731">
                <a:tc gridSpan="3">
                  <a:txBody>
                    <a:bodyPr/>
                    <a:lstStyle/>
                    <a:p>
                      <a:pPr algn="r"/>
                      <a:r>
                        <a:rPr lang="es-MX" sz="1200" b="1" i="0" dirty="0">
                          <a:solidFill>
                            <a:srgbClr val="396559"/>
                          </a:solidFill>
                          <a:latin typeface="Montserrat" pitchFamily="2" charset="77"/>
                        </a:rPr>
                        <a:t>TOTAL </a:t>
                      </a:r>
                    </a:p>
                  </a:txBody>
                  <a:tcPr marL="57219" marR="57219" marT="28610" marB="28610">
                    <a:solidFill>
                      <a:srgbClr val="E0CC9F"/>
                    </a:solidFill>
                  </a:tcPr>
                </a:tc>
                <a:tc hMerge="1">
                  <a:txBody>
                    <a:bodyPr/>
                    <a:lstStyle/>
                    <a:p>
                      <a:pPr algn="ctr"/>
                      <a:endParaRPr lang="es-MX" sz="400" dirty="0"/>
                    </a:p>
                  </a:txBody>
                  <a:tcPr marL="40017" marR="40017" marT="20009" marB="20009">
                    <a:noFill/>
                  </a:tcPr>
                </a:tc>
                <a:tc hMerge="1">
                  <a:txBody>
                    <a:bodyPr/>
                    <a:lstStyle/>
                    <a:p>
                      <a:pPr algn="r"/>
                      <a:endParaRPr lang="es-MX" sz="400" b="1" i="0" dirty="0">
                        <a:solidFill>
                          <a:srgbClr val="396559"/>
                        </a:solidFill>
                        <a:latin typeface="Montserrat" pitchFamily="2" charset="77"/>
                      </a:endParaRPr>
                    </a:p>
                  </a:txBody>
                  <a:tcPr marL="40017" marR="40017" marT="20009" marB="20009">
                    <a:solidFill>
                      <a:srgbClr val="E0CC9F"/>
                    </a:solidFill>
                  </a:tcPr>
                </a:tc>
                <a:tc>
                  <a:txBody>
                    <a:bodyPr/>
                    <a:lstStyle/>
                    <a:p>
                      <a:pPr algn="r"/>
                      <a:r>
                        <a:rPr lang="es-MX" sz="1200" b="1" i="0" dirty="0">
                          <a:solidFill>
                            <a:srgbClr val="396559"/>
                          </a:solidFill>
                          <a:latin typeface="Montserrat" pitchFamily="2" charset="77"/>
                        </a:rPr>
                        <a:t>955,000</a:t>
                      </a:r>
                    </a:p>
                  </a:txBody>
                  <a:tcPr marL="57219" marR="57219" marT="28610" marB="28610">
                    <a:solidFill>
                      <a:srgbClr val="E0CC9F"/>
                    </a:solidFill>
                  </a:tcPr>
                </a:tc>
                <a:tc>
                  <a:txBody>
                    <a:bodyPr/>
                    <a:lstStyle/>
                    <a:p>
                      <a:pPr algn="r"/>
                      <a:r>
                        <a:rPr lang="es-MX" sz="1200" b="1" i="0" dirty="0">
                          <a:solidFill>
                            <a:srgbClr val="396559"/>
                          </a:solidFill>
                          <a:latin typeface="Montserrat" pitchFamily="2" charset="77"/>
                        </a:rPr>
                        <a:t>4,775,000</a:t>
                      </a:r>
                    </a:p>
                  </a:txBody>
                  <a:tcPr marL="57219" marR="57219" marT="28610" marB="28610">
                    <a:solidFill>
                      <a:srgbClr val="E0CC9F"/>
                    </a:solidFill>
                  </a:tcPr>
                </a:tc>
                <a:tc>
                  <a:txBody>
                    <a:bodyPr/>
                    <a:lstStyle/>
                    <a:p>
                      <a:pPr algn="ctr" fontAlgn="ctr"/>
                      <a:endParaRPr lang="es-MX" sz="1200" b="1" i="0" u="none" strike="noStrike" dirty="0">
                        <a:solidFill>
                          <a:srgbClr val="396559"/>
                        </a:solidFill>
                        <a:effectLst/>
                        <a:latin typeface="Montserrat" pitchFamily="2" charset="77"/>
                      </a:endParaRPr>
                    </a:p>
                  </a:txBody>
                  <a:tcPr marL="5087" marR="5087" marT="5087" marB="0" anchor="ctr">
                    <a:solidFill>
                      <a:srgbClr val="E0CC9F"/>
                    </a:solidFill>
                  </a:tcPr>
                </a:tc>
                <a:extLst>
                  <a:ext uri="{0D108BD9-81ED-4DB2-BD59-A6C34878D82A}">
                    <a16:rowId xmlns:a16="http://schemas.microsoft.com/office/drawing/2014/main" val="3368181689"/>
                  </a:ext>
                </a:extLst>
              </a:tr>
            </a:tbl>
          </a:graphicData>
        </a:graphic>
      </p:graphicFrame>
      <p:graphicFrame>
        <p:nvGraphicFramePr>
          <p:cNvPr id="16" name="Tabla 15">
            <a:extLst>
              <a:ext uri="{FF2B5EF4-FFF2-40B4-BE49-F238E27FC236}">
                <a16:creationId xmlns:a16="http://schemas.microsoft.com/office/drawing/2014/main" id="{B3E6A7A5-C31A-B740-9383-B8504D4036DC}"/>
              </a:ext>
            </a:extLst>
          </p:cNvPr>
          <p:cNvGraphicFramePr>
            <a:graphicFrameLocks noGrp="1"/>
          </p:cNvGraphicFramePr>
          <p:nvPr>
            <p:extLst>
              <p:ext uri="{D42A27DB-BD31-4B8C-83A1-F6EECF244321}">
                <p14:modId xmlns:p14="http://schemas.microsoft.com/office/powerpoint/2010/main" val="2259617984"/>
              </p:ext>
            </p:extLst>
          </p:nvPr>
        </p:nvGraphicFramePr>
        <p:xfrm>
          <a:off x="140467" y="4009395"/>
          <a:ext cx="6385043" cy="2417577"/>
        </p:xfrm>
        <a:graphic>
          <a:graphicData uri="http://schemas.openxmlformats.org/drawingml/2006/table">
            <a:tbl>
              <a:tblPr firstRow="1" bandRow="1">
                <a:tableStyleId>{616DA210-FB5B-4158-B5E0-FEB733F419BA}</a:tableStyleId>
              </a:tblPr>
              <a:tblGrid>
                <a:gridCol w="906781">
                  <a:extLst>
                    <a:ext uri="{9D8B030D-6E8A-4147-A177-3AD203B41FA5}">
                      <a16:colId xmlns:a16="http://schemas.microsoft.com/office/drawing/2014/main" val="2595347385"/>
                    </a:ext>
                  </a:extLst>
                </a:gridCol>
                <a:gridCol w="1148372">
                  <a:extLst>
                    <a:ext uri="{9D8B030D-6E8A-4147-A177-3AD203B41FA5}">
                      <a16:colId xmlns:a16="http://schemas.microsoft.com/office/drawing/2014/main" val="414357826"/>
                    </a:ext>
                  </a:extLst>
                </a:gridCol>
                <a:gridCol w="1027578">
                  <a:extLst>
                    <a:ext uri="{9D8B030D-6E8A-4147-A177-3AD203B41FA5}">
                      <a16:colId xmlns:a16="http://schemas.microsoft.com/office/drawing/2014/main" val="2068906042"/>
                    </a:ext>
                  </a:extLst>
                </a:gridCol>
                <a:gridCol w="1027578">
                  <a:extLst>
                    <a:ext uri="{9D8B030D-6E8A-4147-A177-3AD203B41FA5}">
                      <a16:colId xmlns:a16="http://schemas.microsoft.com/office/drawing/2014/main" val="1827348750"/>
                    </a:ext>
                  </a:extLst>
                </a:gridCol>
                <a:gridCol w="1027578">
                  <a:extLst>
                    <a:ext uri="{9D8B030D-6E8A-4147-A177-3AD203B41FA5}">
                      <a16:colId xmlns:a16="http://schemas.microsoft.com/office/drawing/2014/main" val="648203249"/>
                    </a:ext>
                  </a:extLst>
                </a:gridCol>
                <a:gridCol w="1247156">
                  <a:extLst>
                    <a:ext uri="{9D8B030D-6E8A-4147-A177-3AD203B41FA5}">
                      <a16:colId xmlns:a16="http://schemas.microsoft.com/office/drawing/2014/main" val="2616442242"/>
                    </a:ext>
                  </a:extLst>
                </a:gridCol>
              </a:tblGrid>
              <a:tr h="0">
                <a:tc>
                  <a:txBody>
                    <a:bodyPr/>
                    <a:lstStyle/>
                    <a:p>
                      <a:pPr algn="ctr"/>
                      <a:r>
                        <a:rPr lang="es-MX" sz="1200" dirty="0">
                          <a:solidFill>
                            <a:schemeClr val="bg1"/>
                          </a:solidFill>
                        </a:rPr>
                        <a:t>NÚM. DE BANCO </a:t>
                      </a:r>
                    </a:p>
                  </a:txBody>
                  <a:tcPr marL="40017" marR="40017" marT="20009" marB="20009">
                    <a:solidFill>
                      <a:srgbClr val="205340"/>
                    </a:solidFill>
                  </a:tcPr>
                </a:tc>
                <a:tc>
                  <a:txBody>
                    <a:bodyPr/>
                    <a:lstStyle/>
                    <a:p>
                      <a:pPr algn="ctr"/>
                      <a:r>
                        <a:rPr lang="es-MX" sz="1200" dirty="0">
                          <a:solidFill>
                            <a:schemeClr val="bg1"/>
                          </a:solidFill>
                        </a:rPr>
                        <a:t>LOCALIDAD</a:t>
                      </a:r>
                    </a:p>
                  </a:txBody>
                  <a:tcPr marL="40017" marR="40017" marT="20009" marB="20009">
                    <a:solidFill>
                      <a:srgbClr val="205340"/>
                    </a:solidFill>
                  </a:tcPr>
                </a:tc>
                <a:tc>
                  <a:txBody>
                    <a:bodyPr/>
                    <a:lstStyle/>
                    <a:p>
                      <a:pPr algn="ctr"/>
                      <a:r>
                        <a:rPr lang="es-MX" sz="1200" dirty="0">
                          <a:solidFill>
                            <a:schemeClr val="bg1"/>
                          </a:solidFill>
                        </a:rPr>
                        <a:t>MATERIAL </a:t>
                      </a:r>
                    </a:p>
                  </a:txBody>
                  <a:tcPr marL="40017" marR="40017" marT="20009" marB="20009">
                    <a:solidFill>
                      <a:srgbClr val="205340"/>
                    </a:solidFill>
                  </a:tcPr>
                </a:tc>
                <a:tc>
                  <a:txBody>
                    <a:bodyPr/>
                    <a:lstStyle/>
                    <a:p>
                      <a:pPr algn="ctr"/>
                      <a:r>
                        <a:rPr lang="es-MX" sz="1200" dirty="0">
                          <a:solidFill>
                            <a:schemeClr val="bg1"/>
                          </a:solidFill>
                        </a:rPr>
                        <a:t>AREA DE EXPLOTACIÓN </a:t>
                      </a:r>
                    </a:p>
                    <a:p>
                      <a:pPr algn="ctr"/>
                      <a:r>
                        <a:rPr lang="es-MX" sz="1200" dirty="0">
                          <a:solidFill>
                            <a:schemeClr val="bg1"/>
                          </a:solidFill>
                        </a:rPr>
                        <a:t>(M2)</a:t>
                      </a:r>
                    </a:p>
                    <a:p>
                      <a:pPr algn="ctr"/>
                      <a:endParaRPr lang="es-MX" sz="1200" dirty="0">
                        <a:solidFill>
                          <a:schemeClr val="bg1"/>
                        </a:solidFill>
                      </a:endParaRPr>
                    </a:p>
                  </a:txBody>
                  <a:tcPr marL="40017" marR="40017" marT="20009" marB="20009">
                    <a:solidFill>
                      <a:srgbClr val="20534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dirty="0">
                          <a:solidFill>
                            <a:schemeClr val="bg1"/>
                          </a:solidFill>
                        </a:rPr>
                        <a:t>VOLUMEN DE EXPLOTACIÓN (M3)</a:t>
                      </a:r>
                    </a:p>
                    <a:p>
                      <a:pPr algn="ctr"/>
                      <a:endParaRPr lang="es-MX" sz="1200" dirty="0">
                        <a:solidFill>
                          <a:schemeClr val="bg1"/>
                        </a:solidFill>
                      </a:endParaRPr>
                    </a:p>
                  </a:txBody>
                  <a:tcPr marL="40017" marR="40017" marT="20009" marB="20009">
                    <a:solidFill>
                      <a:srgbClr val="205340"/>
                    </a:solidFill>
                  </a:tcPr>
                </a:tc>
                <a:tc>
                  <a:txBody>
                    <a:bodyPr/>
                    <a:lstStyle/>
                    <a:p>
                      <a:pPr algn="ctr"/>
                      <a:r>
                        <a:rPr lang="es-MX" sz="1200" dirty="0">
                          <a:solidFill>
                            <a:schemeClr val="bg1"/>
                          </a:solidFill>
                        </a:rPr>
                        <a:t>CONDICIÓN DEL BANCO  DE MATERIALES </a:t>
                      </a:r>
                    </a:p>
                  </a:txBody>
                  <a:tcPr marL="40017" marR="40017" marT="20009" marB="20009">
                    <a:solidFill>
                      <a:srgbClr val="205340"/>
                    </a:solidFill>
                  </a:tcPr>
                </a:tc>
                <a:extLst>
                  <a:ext uri="{0D108BD9-81ED-4DB2-BD59-A6C34878D82A}">
                    <a16:rowId xmlns:a16="http://schemas.microsoft.com/office/drawing/2014/main" val="388700190"/>
                  </a:ext>
                </a:extLst>
              </a:tr>
              <a:tr h="459282">
                <a:tc>
                  <a:txBody>
                    <a:bodyPr/>
                    <a:lstStyle/>
                    <a:p>
                      <a:pPr algn="ctr" fontAlgn="b"/>
                      <a:r>
                        <a:rPr lang="es-MX" sz="1200" b="0" i="0" u="none" strike="noStrike" dirty="0">
                          <a:solidFill>
                            <a:srgbClr val="000000"/>
                          </a:solidFill>
                          <a:effectLst/>
                          <a:latin typeface="Montserrat" panose="02000505000000020004" pitchFamily="2" charset="0"/>
                        </a:rPr>
                        <a:t>53</a:t>
                      </a:r>
                    </a:p>
                  </a:txBody>
                  <a:tcPr marL="3558" marR="3558" marT="3558" marB="0" anchor="ctr">
                    <a:noFill/>
                  </a:tcPr>
                </a:tc>
                <a:tc>
                  <a:txBody>
                    <a:bodyPr/>
                    <a:lstStyle/>
                    <a:p>
                      <a:pPr algn="l" fontAlgn="ctr"/>
                      <a:r>
                        <a:rPr lang="es-MX" sz="1000" b="0" i="0" u="none" strike="noStrike" dirty="0">
                          <a:solidFill>
                            <a:srgbClr val="000000"/>
                          </a:solidFill>
                          <a:effectLst/>
                          <a:latin typeface="Montserrat" panose="02000505000000020004" pitchFamily="2" charset="0"/>
                        </a:rPr>
                        <a:t>Chunyaxnche y Anexos</a:t>
                      </a:r>
                    </a:p>
                  </a:txBody>
                  <a:tcPr marL="3558" marR="3558" marT="3558" marB="0" anchor="ctr">
                    <a:noFill/>
                  </a:tcPr>
                </a:tc>
                <a:tc>
                  <a:txBody>
                    <a:bodyPr/>
                    <a:lstStyle/>
                    <a:p>
                      <a:pPr algn="l" fontAlgn="ctr"/>
                      <a:r>
                        <a:rPr lang="es-MX" sz="1200" b="0" i="0" u="none" strike="noStrike" dirty="0">
                          <a:solidFill>
                            <a:srgbClr val="000000"/>
                          </a:solidFill>
                          <a:effectLst/>
                          <a:latin typeface="Montserrat" panose="02000505000000020004" pitchFamily="2" charset="0"/>
                        </a:rPr>
                        <a:t>Roca</a:t>
                      </a:r>
                    </a:p>
                  </a:txBody>
                  <a:tcPr marL="3558" marR="3558" marT="3558" marB="0" anchor="ctr">
                    <a:noFill/>
                  </a:tcPr>
                </a:tc>
                <a:tc>
                  <a:txBody>
                    <a:bodyPr/>
                    <a:lstStyle/>
                    <a:p>
                      <a:pPr algn="r" fontAlgn="b"/>
                      <a:r>
                        <a:rPr lang="es-MX" sz="1200" b="0" i="0" u="none" strike="noStrike" dirty="0">
                          <a:solidFill>
                            <a:srgbClr val="000000"/>
                          </a:solidFill>
                          <a:effectLst/>
                          <a:latin typeface="Montserrat" panose="02000505000000020004" pitchFamily="2" charset="0"/>
                        </a:rPr>
                        <a:t>320,000</a:t>
                      </a:r>
                    </a:p>
                  </a:txBody>
                  <a:tcPr marL="3558" marR="3558" marT="3558" marB="0" anchor="ctr">
                    <a:noFill/>
                  </a:tcPr>
                </a:tc>
                <a:tc>
                  <a:txBody>
                    <a:bodyPr/>
                    <a:lstStyle/>
                    <a:p>
                      <a:pPr algn="r" fontAlgn="b"/>
                      <a:r>
                        <a:rPr lang="es-MX" sz="1200" b="0" i="0" u="none" strike="noStrike" dirty="0">
                          <a:solidFill>
                            <a:srgbClr val="000000"/>
                          </a:solidFill>
                          <a:effectLst/>
                          <a:latin typeface="Montserrat" panose="02000505000000020004" pitchFamily="2" charset="0"/>
                        </a:rPr>
                        <a:t>1,600,000</a:t>
                      </a:r>
                    </a:p>
                  </a:txBody>
                  <a:tcPr marL="3558" marR="3558" marT="3558" marB="0" anchor="ctr">
                    <a:noFill/>
                  </a:tcPr>
                </a:tc>
                <a:tc>
                  <a:txBody>
                    <a:bodyPr/>
                    <a:lstStyle/>
                    <a:p>
                      <a:pPr algn="ctr" fontAlgn="b"/>
                      <a:r>
                        <a:rPr lang="es-MX" sz="1000" b="0" i="0" u="none" strike="noStrike" dirty="0">
                          <a:solidFill>
                            <a:srgbClr val="000000"/>
                          </a:solidFill>
                          <a:effectLst/>
                          <a:latin typeface="Montserrat" panose="02000505000000020004" pitchFamily="2" charset="0"/>
                        </a:rPr>
                        <a:t>EN EXPLOTACIÓN</a:t>
                      </a:r>
                    </a:p>
                  </a:txBody>
                  <a:tcPr marL="3558" marR="3558" marT="3558" marB="0" anchor="ctr">
                    <a:noFill/>
                  </a:tcPr>
                </a:tc>
                <a:extLst>
                  <a:ext uri="{0D108BD9-81ED-4DB2-BD59-A6C34878D82A}">
                    <a16:rowId xmlns:a16="http://schemas.microsoft.com/office/drawing/2014/main" val="4220203652"/>
                  </a:ext>
                </a:extLst>
              </a:tr>
              <a:tr h="445477">
                <a:tc>
                  <a:txBody>
                    <a:bodyPr/>
                    <a:lstStyle/>
                    <a:p>
                      <a:pPr algn="ctr" fontAlgn="b"/>
                      <a:r>
                        <a:rPr lang="es-MX" sz="1200" b="0" i="0" u="none" strike="noStrike" dirty="0">
                          <a:solidFill>
                            <a:srgbClr val="000000"/>
                          </a:solidFill>
                          <a:effectLst/>
                          <a:latin typeface="Montserrat" panose="02000505000000020004" pitchFamily="2" charset="0"/>
                        </a:rPr>
                        <a:t>54</a:t>
                      </a:r>
                    </a:p>
                  </a:txBody>
                  <a:tcPr marL="3558" marR="3558" marT="3558" marB="0" anchor="ctr">
                    <a:noFill/>
                  </a:tcPr>
                </a:tc>
                <a:tc>
                  <a:txBody>
                    <a:bodyPr/>
                    <a:lstStyle/>
                    <a:p>
                      <a:pPr algn="l" fontAlgn="ctr"/>
                      <a:r>
                        <a:rPr lang="es-MX" sz="1000" b="0" i="0" u="none" strike="noStrike" dirty="0">
                          <a:solidFill>
                            <a:srgbClr val="000000"/>
                          </a:solidFill>
                          <a:effectLst/>
                          <a:latin typeface="Montserrat" panose="02000505000000020004" pitchFamily="2" charset="0"/>
                        </a:rPr>
                        <a:t>Chunyaxnche y Anexos</a:t>
                      </a:r>
                    </a:p>
                  </a:txBody>
                  <a:tcPr marL="3558" marR="3558" marT="3558" marB="0" anchor="ctr">
                    <a:noFill/>
                  </a:tcPr>
                </a:tc>
                <a:tc>
                  <a:txBody>
                    <a:bodyPr/>
                    <a:lstStyle/>
                    <a:p>
                      <a:pPr algn="l" fontAlgn="ctr"/>
                      <a:r>
                        <a:rPr lang="es-MX" sz="1200" b="0" i="0" u="none" strike="noStrike" dirty="0">
                          <a:solidFill>
                            <a:srgbClr val="000000"/>
                          </a:solidFill>
                          <a:effectLst/>
                          <a:latin typeface="Montserrat" panose="02000505000000020004" pitchFamily="2" charset="0"/>
                        </a:rPr>
                        <a:t>Roca</a:t>
                      </a:r>
                    </a:p>
                  </a:txBody>
                  <a:tcPr marL="3558" marR="3558" marT="3558" marB="0" anchor="ctr">
                    <a:noFill/>
                  </a:tcPr>
                </a:tc>
                <a:tc>
                  <a:txBody>
                    <a:bodyPr/>
                    <a:lstStyle/>
                    <a:p>
                      <a:pPr algn="r" fontAlgn="b"/>
                      <a:r>
                        <a:rPr lang="es-MX" sz="1200" b="0" i="0" u="none" strike="noStrike" dirty="0">
                          <a:solidFill>
                            <a:srgbClr val="000000"/>
                          </a:solidFill>
                          <a:effectLst/>
                          <a:latin typeface="Montserrat" panose="02000505000000020004" pitchFamily="2" charset="0"/>
                        </a:rPr>
                        <a:t>200,000</a:t>
                      </a:r>
                    </a:p>
                  </a:txBody>
                  <a:tcPr marL="3558" marR="3558" marT="3558" marB="0" anchor="ctr">
                    <a:noFill/>
                  </a:tcPr>
                </a:tc>
                <a:tc>
                  <a:txBody>
                    <a:bodyPr/>
                    <a:lstStyle/>
                    <a:p>
                      <a:pPr algn="r" fontAlgn="b"/>
                      <a:r>
                        <a:rPr lang="es-MX" sz="1200" b="0" i="0" u="none" strike="noStrike" dirty="0">
                          <a:solidFill>
                            <a:srgbClr val="000000"/>
                          </a:solidFill>
                          <a:effectLst/>
                          <a:latin typeface="Montserrat" panose="02000505000000020004" pitchFamily="2" charset="0"/>
                        </a:rPr>
                        <a:t>1,000,000</a:t>
                      </a:r>
                    </a:p>
                  </a:txBody>
                  <a:tcPr marL="3558" marR="3558" marT="3558" marB="0" anchor="ctr">
                    <a:noFill/>
                  </a:tcPr>
                </a:tc>
                <a:tc>
                  <a:txBody>
                    <a:bodyPr/>
                    <a:lstStyle/>
                    <a:p>
                      <a:pPr algn="ctr" fontAlgn="b"/>
                      <a:r>
                        <a:rPr lang="es-MX" sz="1000" b="0" i="0" u="none" strike="noStrike" dirty="0">
                          <a:solidFill>
                            <a:srgbClr val="000000"/>
                          </a:solidFill>
                          <a:effectLst/>
                          <a:latin typeface="Montserrat" panose="02000505000000020004" pitchFamily="2" charset="0"/>
                        </a:rPr>
                        <a:t>EN EXPLOTACIÓN</a:t>
                      </a:r>
                    </a:p>
                  </a:txBody>
                  <a:tcPr marL="3558" marR="3558" marT="3558" marB="0" anchor="ctr">
                    <a:noFill/>
                  </a:tcPr>
                </a:tc>
                <a:extLst>
                  <a:ext uri="{0D108BD9-81ED-4DB2-BD59-A6C34878D82A}">
                    <a16:rowId xmlns:a16="http://schemas.microsoft.com/office/drawing/2014/main" val="2276549597"/>
                  </a:ext>
                </a:extLst>
              </a:tr>
              <a:tr h="518382">
                <a:tc>
                  <a:txBody>
                    <a:bodyPr/>
                    <a:lstStyle/>
                    <a:p>
                      <a:pPr algn="ctr" fontAlgn="ctr"/>
                      <a:r>
                        <a:rPr lang="es-MX" sz="1200" b="0" i="0" u="none" strike="noStrike" dirty="0">
                          <a:solidFill>
                            <a:srgbClr val="000000"/>
                          </a:solidFill>
                          <a:effectLst/>
                          <a:latin typeface="Montserrat" panose="02000505000000020004" pitchFamily="2" charset="0"/>
                        </a:rPr>
                        <a:t>55</a:t>
                      </a:r>
                    </a:p>
                  </a:txBody>
                  <a:tcPr marL="3558" marR="3558" marT="3558" marB="0" anchor="ctr">
                    <a:noFill/>
                  </a:tcPr>
                </a:tc>
                <a:tc>
                  <a:txBody>
                    <a:bodyPr/>
                    <a:lstStyle/>
                    <a:p>
                      <a:pPr algn="l" fontAlgn="ctr"/>
                      <a:r>
                        <a:rPr lang="es-MX" sz="1000" b="0" i="0" u="none" strike="noStrike" dirty="0">
                          <a:solidFill>
                            <a:srgbClr val="000000"/>
                          </a:solidFill>
                          <a:effectLst/>
                          <a:latin typeface="Montserrat" panose="02000505000000020004" pitchFamily="2" charset="0"/>
                        </a:rPr>
                        <a:t>Chunyaxnche y Anexos</a:t>
                      </a:r>
                    </a:p>
                  </a:txBody>
                  <a:tcPr marL="3558" marR="3558" marT="3558" marB="0" anchor="ctr">
                    <a:noFill/>
                  </a:tcPr>
                </a:tc>
                <a:tc>
                  <a:txBody>
                    <a:bodyPr/>
                    <a:lstStyle/>
                    <a:p>
                      <a:pPr algn="l" fontAlgn="ctr"/>
                      <a:r>
                        <a:rPr lang="es-MX" sz="1200" b="0" i="0" u="none" strike="noStrike" dirty="0">
                          <a:solidFill>
                            <a:srgbClr val="000000"/>
                          </a:solidFill>
                          <a:effectLst/>
                          <a:latin typeface="Montserrat" panose="02000505000000020004" pitchFamily="2" charset="0"/>
                        </a:rPr>
                        <a:t>Roca</a:t>
                      </a:r>
                    </a:p>
                  </a:txBody>
                  <a:tcPr marL="3558" marR="3558" marT="3558" marB="0" anchor="ctr">
                    <a:noFill/>
                  </a:tcPr>
                </a:tc>
                <a:tc>
                  <a:txBody>
                    <a:bodyPr/>
                    <a:lstStyle/>
                    <a:p>
                      <a:pPr algn="r" fontAlgn="b"/>
                      <a:r>
                        <a:rPr lang="es-MX" sz="1200" b="0" i="0" u="none" strike="noStrike" kern="1200" dirty="0">
                          <a:solidFill>
                            <a:srgbClr val="000000"/>
                          </a:solidFill>
                          <a:effectLst/>
                          <a:latin typeface="Montserrat" panose="02000505000000020004" pitchFamily="2" charset="0"/>
                          <a:ea typeface="+mn-ea"/>
                          <a:cs typeface="+mn-cs"/>
                        </a:rPr>
                        <a:t>100,000</a:t>
                      </a:r>
                    </a:p>
                  </a:txBody>
                  <a:tcPr marL="3558" marR="3558" marT="3558" marB="0" anchor="ctr">
                    <a:noFill/>
                  </a:tcPr>
                </a:tc>
                <a:tc>
                  <a:txBody>
                    <a:bodyPr/>
                    <a:lstStyle/>
                    <a:p>
                      <a:pPr algn="r" fontAlgn="b"/>
                      <a:r>
                        <a:rPr lang="es-MX" sz="1200" b="0" i="0" u="none" strike="noStrike" kern="1200" dirty="0">
                          <a:solidFill>
                            <a:srgbClr val="000000"/>
                          </a:solidFill>
                          <a:effectLst/>
                          <a:latin typeface="Montserrat" panose="02000505000000020004" pitchFamily="2" charset="0"/>
                          <a:ea typeface="+mn-ea"/>
                          <a:cs typeface="+mn-cs"/>
                        </a:rPr>
                        <a:t>500,000</a:t>
                      </a:r>
                    </a:p>
                  </a:txBody>
                  <a:tcPr marL="3558" marR="3558" marT="3558" marB="0" anchor="ctr">
                    <a:noFill/>
                  </a:tcPr>
                </a:tc>
                <a:tc>
                  <a:txBody>
                    <a:bodyPr/>
                    <a:lstStyle/>
                    <a:p>
                      <a:pPr algn="ctr" fontAlgn="ctr"/>
                      <a:r>
                        <a:rPr lang="es-MX" sz="1000" b="0" i="0" u="none" strike="noStrike" dirty="0">
                          <a:solidFill>
                            <a:srgbClr val="000000"/>
                          </a:solidFill>
                          <a:effectLst/>
                          <a:latin typeface="Montserrat" panose="02000505000000020004" pitchFamily="2" charset="0"/>
                        </a:rPr>
                        <a:t>EN EXPLOTACIÓN</a:t>
                      </a:r>
                    </a:p>
                  </a:txBody>
                  <a:tcPr marL="3558" marR="3558" marT="3558" marB="0" anchor="ctr">
                    <a:noFill/>
                  </a:tcPr>
                </a:tc>
                <a:extLst>
                  <a:ext uri="{0D108BD9-81ED-4DB2-BD59-A6C34878D82A}">
                    <a16:rowId xmlns:a16="http://schemas.microsoft.com/office/drawing/2014/main" val="3559156386"/>
                  </a:ext>
                </a:extLst>
              </a:tr>
              <a:tr h="207108">
                <a:tc gridSpan="3">
                  <a:txBody>
                    <a:bodyPr/>
                    <a:lstStyle/>
                    <a:p>
                      <a:pPr algn="r"/>
                      <a:r>
                        <a:rPr lang="es-MX" sz="1200" b="1" i="0" dirty="0">
                          <a:solidFill>
                            <a:srgbClr val="396559"/>
                          </a:solidFill>
                          <a:latin typeface="Montserrat" pitchFamily="2" charset="77"/>
                        </a:rPr>
                        <a:t>TOTAL </a:t>
                      </a:r>
                    </a:p>
                  </a:txBody>
                  <a:tcPr marL="40017" marR="40017" marT="20009" marB="20009">
                    <a:solidFill>
                      <a:srgbClr val="E0CC9F"/>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MX" sz="400" dirty="0"/>
                    </a:p>
                  </a:txBody>
                  <a:tcPr marL="40017" marR="40017" marT="20009" marB="20009">
                    <a:noFill/>
                  </a:tcPr>
                </a:tc>
                <a:tc hMerge="1">
                  <a:txBody>
                    <a:bodyPr/>
                    <a:lstStyle/>
                    <a:p>
                      <a:pPr algn="ctr"/>
                      <a:endParaRPr lang="es-MX" sz="400" dirty="0"/>
                    </a:p>
                  </a:txBody>
                  <a:tcPr marL="40017" marR="40017" marT="20009" marB="20009">
                    <a:noFill/>
                  </a:tcPr>
                </a:tc>
                <a:tc>
                  <a:txBody>
                    <a:bodyPr/>
                    <a:lstStyle/>
                    <a:p>
                      <a:pPr algn="r"/>
                      <a:r>
                        <a:rPr lang="es-MX" sz="1200" b="1" i="0" dirty="0">
                          <a:solidFill>
                            <a:srgbClr val="396559"/>
                          </a:solidFill>
                          <a:latin typeface="Montserrat" pitchFamily="2" charset="77"/>
                        </a:rPr>
                        <a:t>620,000</a:t>
                      </a:r>
                    </a:p>
                  </a:txBody>
                  <a:tcPr marL="40017" marR="40017" marT="20009" marB="20009">
                    <a:solidFill>
                      <a:srgbClr val="E0CC9F"/>
                    </a:solidFill>
                  </a:tcPr>
                </a:tc>
                <a:tc>
                  <a:txBody>
                    <a:bodyPr/>
                    <a:lstStyle/>
                    <a:p>
                      <a:pPr algn="r"/>
                      <a:r>
                        <a:rPr lang="es-MX" sz="1200" b="1" i="0" dirty="0">
                          <a:solidFill>
                            <a:srgbClr val="396559"/>
                          </a:solidFill>
                          <a:latin typeface="Montserrat" pitchFamily="2" charset="77"/>
                        </a:rPr>
                        <a:t>3,100,000</a:t>
                      </a:r>
                    </a:p>
                  </a:txBody>
                  <a:tcPr marL="40017" marR="40017" marT="20009" marB="20009">
                    <a:solidFill>
                      <a:srgbClr val="E0CC9F"/>
                    </a:solidFill>
                  </a:tcPr>
                </a:tc>
                <a:tc>
                  <a:txBody>
                    <a:bodyPr/>
                    <a:lstStyle/>
                    <a:p>
                      <a:pPr algn="ctr" fontAlgn="ctr"/>
                      <a:endParaRPr lang="es-MX" sz="1200" b="1" i="0" u="none" strike="noStrike" dirty="0">
                        <a:solidFill>
                          <a:srgbClr val="396559"/>
                        </a:solidFill>
                        <a:effectLst/>
                        <a:latin typeface="Montserrat" pitchFamily="2" charset="77"/>
                      </a:endParaRPr>
                    </a:p>
                  </a:txBody>
                  <a:tcPr marL="3558" marR="3558" marT="3558" marB="0" anchor="ctr">
                    <a:solidFill>
                      <a:srgbClr val="E0CC9F"/>
                    </a:solidFill>
                  </a:tcPr>
                </a:tc>
                <a:extLst>
                  <a:ext uri="{0D108BD9-81ED-4DB2-BD59-A6C34878D82A}">
                    <a16:rowId xmlns:a16="http://schemas.microsoft.com/office/drawing/2014/main" val="1130128037"/>
                  </a:ext>
                </a:extLst>
              </a:tr>
            </a:tbl>
          </a:graphicData>
        </a:graphic>
      </p:graphicFrame>
      <p:pic>
        <p:nvPicPr>
          <p:cNvPr id="30" name="Imagen 29">
            <a:extLst>
              <a:ext uri="{FF2B5EF4-FFF2-40B4-BE49-F238E27FC236}">
                <a16:creationId xmlns:a16="http://schemas.microsoft.com/office/drawing/2014/main" id="{07A9CC2E-A353-1A42-8917-466B654828AE}"/>
              </a:ext>
            </a:extLst>
          </p:cNvPr>
          <p:cNvPicPr>
            <a:picLocks noChangeAspect="1"/>
          </p:cNvPicPr>
          <p:nvPr/>
        </p:nvPicPr>
        <p:blipFill>
          <a:blip r:embed="rId4"/>
          <a:stretch>
            <a:fillRect/>
          </a:stretch>
        </p:blipFill>
        <p:spPr>
          <a:xfrm>
            <a:off x="7837850" y="1226351"/>
            <a:ext cx="469252" cy="469252"/>
          </a:xfrm>
          <a:prstGeom prst="rect">
            <a:avLst/>
          </a:prstGeom>
        </p:spPr>
      </p:pic>
      <p:sp>
        <p:nvSpPr>
          <p:cNvPr id="36" name="object 3">
            <a:extLst>
              <a:ext uri="{FF2B5EF4-FFF2-40B4-BE49-F238E27FC236}">
                <a16:creationId xmlns:a16="http://schemas.microsoft.com/office/drawing/2014/main" id="{73797882-5561-2E43-89F3-AAD324BD4516}"/>
              </a:ext>
            </a:extLst>
          </p:cNvPr>
          <p:cNvSpPr txBox="1">
            <a:spLocks/>
          </p:cNvSpPr>
          <p:nvPr/>
        </p:nvSpPr>
        <p:spPr>
          <a:xfrm>
            <a:off x="6425056" y="1828201"/>
            <a:ext cx="2152699" cy="33021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BANCOS </a:t>
            </a:r>
          </a:p>
          <a:p>
            <a:pPr marL="9525" algn="ctr">
              <a:spcBef>
                <a:spcPts val="75"/>
              </a:spcBef>
            </a:pPr>
            <a:r>
              <a:rPr lang="es-MX" sz="1000" b="1" spc="188" dirty="0">
                <a:latin typeface="Montserrat" pitchFamily="2" charset="77"/>
              </a:rPr>
              <a:t>DE MATERIALES  </a:t>
            </a:r>
          </a:p>
        </p:txBody>
      </p:sp>
      <p:pic>
        <p:nvPicPr>
          <p:cNvPr id="38" name="Imagen 37">
            <a:extLst>
              <a:ext uri="{FF2B5EF4-FFF2-40B4-BE49-F238E27FC236}">
                <a16:creationId xmlns:a16="http://schemas.microsoft.com/office/drawing/2014/main" id="{42E1C28C-0197-F94F-9EF5-36039D5EA608}"/>
              </a:ext>
            </a:extLst>
          </p:cNvPr>
          <p:cNvPicPr>
            <a:picLocks noChangeAspect="1"/>
          </p:cNvPicPr>
          <p:nvPr/>
        </p:nvPicPr>
        <p:blipFill>
          <a:blip r:embed="rId5"/>
          <a:stretch>
            <a:fillRect/>
          </a:stretch>
        </p:blipFill>
        <p:spPr>
          <a:xfrm>
            <a:off x="8444380" y="2466805"/>
            <a:ext cx="1247577" cy="1247577"/>
          </a:xfrm>
          <a:prstGeom prst="rect">
            <a:avLst/>
          </a:prstGeom>
        </p:spPr>
      </p:pic>
      <p:pic>
        <p:nvPicPr>
          <p:cNvPr id="39" name="Imagen 38">
            <a:extLst>
              <a:ext uri="{FF2B5EF4-FFF2-40B4-BE49-F238E27FC236}">
                <a16:creationId xmlns:a16="http://schemas.microsoft.com/office/drawing/2014/main" id="{9DF9445F-2563-1041-9757-54EED50BC5DC}"/>
              </a:ext>
            </a:extLst>
          </p:cNvPr>
          <p:cNvPicPr>
            <a:picLocks noChangeAspect="1"/>
          </p:cNvPicPr>
          <p:nvPr/>
        </p:nvPicPr>
        <p:blipFill>
          <a:blip r:embed="rId6"/>
          <a:stretch>
            <a:fillRect/>
          </a:stretch>
        </p:blipFill>
        <p:spPr>
          <a:xfrm>
            <a:off x="9946310" y="2439751"/>
            <a:ext cx="1289425" cy="1289425"/>
          </a:xfrm>
          <a:prstGeom prst="rect">
            <a:avLst/>
          </a:prstGeom>
        </p:spPr>
      </p:pic>
      <p:pic>
        <p:nvPicPr>
          <p:cNvPr id="12" name="Imagen 11">
            <a:extLst>
              <a:ext uri="{FF2B5EF4-FFF2-40B4-BE49-F238E27FC236}">
                <a16:creationId xmlns:a16="http://schemas.microsoft.com/office/drawing/2014/main" id="{85249A8E-A3EB-8E46-B62A-4CC1236B2314}"/>
              </a:ext>
            </a:extLst>
          </p:cNvPr>
          <p:cNvPicPr>
            <a:picLocks noChangeAspect="1"/>
          </p:cNvPicPr>
          <p:nvPr/>
        </p:nvPicPr>
        <p:blipFill>
          <a:blip r:embed="rId7">
            <a:lum bright="70000" contrast="-70000"/>
          </a:blip>
          <a:stretch>
            <a:fillRect/>
          </a:stretch>
        </p:blipFill>
        <p:spPr>
          <a:xfrm>
            <a:off x="11600516" y="1075604"/>
            <a:ext cx="1407348" cy="5277556"/>
          </a:xfrm>
          <a:prstGeom prst="rect">
            <a:avLst/>
          </a:prstGeom>
        </p:spPr>
      </p:pic>
      <p:sp>
        <p:nvSpPr>
          <p:cNvPr id="40" name="object 3">
            <a:extLst>
              <a:ext uri="{FF2B5EF4-FFF2-40B4-BE49-F238E27FC236}">
                <a16:creationId xmlns:a16="http://schemas.microsoft.com/office/drawing/2014/main" id="{DC489D09-A3EC-134E-85F0-46BC51A59EE3}"/>
              </a:ext>
            </a:extLst>
          </p:cNvPr>
          <p:cNvSpPr txBox="1">
            <a:spLocks/>
          </p:cNvSpPr>
          <p:nvPr/>
        </p:nvSpPr>
        <p:spPr>
          <a:xfrm>
            <a:off x="8376578" y="1820862"/>
            <a:ext cx="1372870" cy="471283"/>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DE ÁREA DE EXPLOTACIÓN</a:t>
            </a:r>
          </a:p>
        </p:txBody>
      </p:sp>
      <p:sp>
        <p:nvSpPr>
          <p:cNvPr id="41" name="object 3">
            <a:extLst>
              <a:ext uri="{FF2B5EF4-FFF2-40B4-BE49-F238E27FC236}">
                <a16:creationId xmlns:a16="http://schemas.microsoft.com/office/drawing/2014/main" id="{4DD01A0C-97FF-714B-90E5-AFF317CF460C}"/>
              </a:ext>
            </a:extLst>
          </p:cNvPr>
          <p:cNvSpPr txBox="1">
            <a:spLocks/>
          </p:cNvSpPr>
          <p:nvPr/>
        </p:nvSpPr>
        <p:spPr>
          <a:xfrm>
            <a:off x="9931902" y="1814251"/>
            <a:ext cx="1324489" cy="471283"/>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DE VOLUMEN DE EXPLORACIÓN </a:t>
            </a:r>
          </a:p>
        </p:txBody>
      </p:sp>
      <p:sp>
        <p:nvSpPr>
          <p:cNvPr id="44" name="object 3">
            <a:extLst>
              <a:ext uri="{FF2B5EF4-FFF2-40B4-BE49-F238E27FC236}">
                <a16:creationId xmlns:a16="http://schemas.microsoft.com/office/drawing/2014/main" id="{01C9FDC7-EA56-B049-9CEA-1C165292ADF2}"/>
              </a:ext>
            </a:extLst>
          </p:cNvPr>
          <p:cNvSpPr txBox="1">
            <a:spLocks/>
          </p:cNvSpPr>
          <p:nvPr/>
        </p:nvSpPr>
        <p:spPr>
          <a:xfrm>
            <a:off x="8470159" y="3031312"/>
            <a:ext cx="1324489" cy="16350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solidFill>
                  <a:schemeClr val="bg1"/>
                </a:solidFill>
                <a:latin typeface="Montserrat" pitchFamily="2" charset="77"/>
              </a:rPr>
              <a:t>955,000 M2</a:t>
            </a:r>
          </a:p>
        </p:txBody>
      </p:sp>
      <p:sp>
        <p:nvSpPr>
          <p:cNvPr id="45" name="object 3">
            <a:extLst>
              <a:ext uri="{FF2B5EF4-FFF2-40B4-BE49-F238E27FC236}">
                <a16:creationId xmlns:a16="http://schemas.microsoft.com/office/drawing/2014/main" id="{103EAF2B-2A7F-8E40-B46C-7F6B5A26CDAA}"/>
              </a:ext>
            </a:extLst>
          </p:cNvPr>
          <p:cNvSpPr txBox="1">
            <a:spLocks/>
          </p:cNvSpPr>
          <p:nvPr/>
        </p:nvSpPr>
        <p:spPr>
          <a:xfrm>
            <a:off x="9987575" y="3011656"/>
            <a:ext cx="1324489" cy="16350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solidFill>
                  <a:schemeClr val="bg1"/>
                </a:solidFill>
                <a:latin typeface="Montserrat" pitchFamily="2" charset="77"/>
              </a:rPr>
              <a:t>4,775,000 M3</a:t>
            </a:r>
          </a:p>
        </p:txBody>
      </p:sp>
      <p:sp>
        <p:nvSpPr>
          <p:cNvPr id="47" name="Elipse 46">
            <a:extLst>
              <a:ext uri="{FF2B5EF4-FFF2-40B4-BE49-F238E27FC236}">
                <a16:creationId xmlns:a16="http://schemas.microsoft.com/office/drawing/2014/main" id="{44CCC85F-2193-5746-9683-E327652AD1C4}"/>
              </a:ext>
            </a:extLst>
          </p:cNvPr>
          <p:cNvSpPr/>
          <p:nvPr/>
        </p:nvSpPr>
        <p:spPr>
          <a:xfrm>
            <a:off x="6822265" y="2466805"/>
            <a:ext cx="1334465" cy="1235318"/>
          </a:xfrm>
          <a:prstGeom prst="ellipse">
            <a:avLst/>
          </a:prstGeom>
          <a:solidFill>
            <a:srgbClr val="C2964D"/>
          </a:solidFill>
          <a:ln>
            <a:solidFill>
              <a:srgbClr val="C296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object 3">
            <a:extLst>
              <a:ext uri="{FF2B5EF4-FFF2-40B4-BE49-F238E27FC236}">
                <a16:creationId xmlns:a16="http://schemas.microsoft.com/office/drawing/2014/main" id="{991E1079-8AF0-3E4C-96FF-359CC05E5351}"/>
              </a:ext>
            </a:extLst>
          </p:cNvPr>
          <p:cNvSpPr txBox="1">
            <a:spLocks/>
          </p:cNvSpPr>
          <p:nvPr/>
        </p:nvSpPr>
        <p:spPr>
          <a:xfrm>
            <a:off x="6408848" y="2845724"/>
            <a:ext cx="2152699" cy="44050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800" b="1" spc="188" dirty="0">
                <a:solidFill>
                  <a:schemeClr val="bg1"/>
                </a:solidFill>
                <a:latin typeface="Montserrat" pitchFamily="2" charset="77"/>
              </a:rPr>
              <a:t>5</a:t>
            </a:r>
          </a:p>
        </p:txBody>
      </p:sp>
      <p:sp>
        <p:nvSpPr>
          <p:cNvPr id="52" name="object 3">
            <a:extLst>
              <a:ext uri="{FF2B5EF4-FFF2-40B4-BE49-F238E27FC236}">
                <a16:creationId xmlns:a16="http://schemas.microsoft.com/office/drawing/2014/main" id="{FF008917-7D82-EB4C-A9EB-607705BF331E}"/>
              </a:ext>
            </a:extLst>
          </p:cNvPr>
          <p:cNvSpPr txBox="1">
            <a:spLocks/>
          </p:cNvSpPr>
          <p:nvPr/>
        </p:nvSpPr>
        <p:spPr>
          <a:xfrm>
            <a:off x="6691798" y="4103860"/>
            <a:ext cx="4480488" cy="1788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100" b="1" spc="188" dirty="0">
                <a:latin typeface="Montserrat" pitchFamily="2" charset="77"/>
              </a:rPr>
              <a:t>FRENTE 2 </a:t>
            </a:r>
          </a:p>
        </p:txBody>
      </p:sp>
      <p:pic>
        <p:nvPicPr>
          <p:cNvPr id="53" name="Imagen 52">
            <a:extLst>
              <a:ext uri="{FF2B5EF4-FFF2-40B4-BE49-F238E27FC236}">
                <a16:creationId xmlns:a16="http://schemas.microsoft.com/office/drawing/2014/main" id="{7328EB67-0466-2E4A-B7E7-1DA8E17D63CE}"/>
              </a:ext>
            </a:extLst>
          </p:cNvPr>
          <p:cNvPicPr>
            <a:picLocks noChangeAspect="1"/>
          </p:cNvPicPr>
          <p:nvPr/>
        </p:nvPicPr>
        <p:blipFill>
          <a:blip r:embed="rId4"/>
          <a:stretch>
            <a:fillRect/>
          </a:stretch>
        </p:blipFill>
        <p:spPr>
          <a:xfrm>
            <a:off x="7851170" y="3938463"/>
            <a:ext cx="469252" cy="469252"/>
          </a:xfrm>
          <a:prstGeom prst="rect">
            <a:avLst/>
          </a:prstGeom>
        </p:spPr>
      </p:pic>
      <p:sp>
        <p:nvSpPr>
          <p:cNvPr id="54" name="object 3">
            <a:extLst>
              <a:ext uri="{FF2B5EF4-FFF2-40B4-BE49-F238E27FC236}">
                <a16:creationId xmlns:a16="http://schemas.microsoft.com/office/drawing/2014/main" id="{EA452F47-7075-634A-B4FF-FCB1C56CC481}"/>
              </a:ext>
            </a:extLst>
          </p:cNvPr>
          <p:cNvSpPr txBox="1">
            <a:spLocks/>
          </p:cNvSpPr>
          <p:nvPr/>
        </p:nvSpPr>
        <p:spPr>
          <a:xfrm>
            <a:off x="6438376" y="4540313"/>
            <a:ext cx="2152699" cy="33021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BANCOS </a:t>
            </a:r>
          </a:p>
          <a:p>
            <a:pPr marL="9525" algn="ctr">
              <a:spcBef>
                <a:spcPts val="75"/>
              </a:spcBef>
            </a:pPr>
            <a:r>
              <a:rPr lang="es-MX" sz="1000" b="1" spc="188" dirty="0">
                <a:latin typeface="Montserrat" pitchFamily="2" charset="77"/>
              </a:rPr>
              <a:t>DE MATERIALES  </a:t>
            </a:r>
          </a:p>
        </p:txBody>
      </p:sp>
      <p:pic>
        <p:nvPicPr>
          <p:cNvPr id="55" name="Imagen 54">
            <a:extLst>
              <a:ext uri="{FF2B5EF4-FFF2-40B4-BE49-F238E27FC236}">
                <a16:creationId xmlns:a16="http://schemas.microsoft.com/office/drawing/2014/main" id="{4547F995-7F84-1444-B239-F2F7CA5F8248}"/>
              </a:ext>
            </a:extLst>
          </p:cNvPr>
          <p:cNvPicPr>
            <a:picLocks noChangeAspect="1"/>
          </p:cNvPicPr>
          <p:nvPr/>
        </p:nvPicPr>
        <p:blipFill>
          <a:blip r:embed="rId5"/>
          <a:stretch>
            <a:fillRect/>
          </a:stretch>
        </p:blipFill>
        <p:spPr>
          <a:xfrm>
            <a:off x="8457700" y="5178917"/>
            <a:ext cx="1247577" cy="1247577"/>
          </a:xfrm>
          <a:prstGeom prst="rect">
            <a:avLst/>
          </a:prstGeom>
        </p:spPr>
      </p:pic>
      <p:pic>
        <p:nvPicPr>
          <p:cNvPr id="56" name="Imagen 55">
            <a:extLst>
              <a:ext uri="{FF2B5EF4-FFF2-40B4-BE49-F238E27FC236}">
                <a16:creationId xmlns:a16="http://schemas.microsoft.com/office/drawing/2014/main" id="{AAC8AD00-2D0D-7340-9707-D9A63010D01D}"/>
              </a:ext>
            </a:extLst>
          </p:cNvPr>
          <p:cNvPicPr>
            <a:picLocks noChangeAspect="1"/>
          </p:cNvPicPr>
          <p:nvPr/>
        </p:nvPicPr>
        <p:blipFill>
          <a:blip r:embed="rId6"/>
          <a:stretch>
            <a:fillRect/>
          </a:stretch>
        </p:blipFill>
        <p:spPr>
          <a:xfrm>
            <a:off x="9959630" y="5151863"/>
            <a:ext cx="1289425" cy="1289425"/>
          </a:xfrm>
          <a:prstGeom prst="rect">
            <a:avLst/>
          </a:prstGeom>
        </p:spPr>
      </p:pic>
      <p:sp>
        <p:nvSpPr>
          <p:cNvPr id="57" name="object 3">
            <a:extLst>
              <a:ext uri="{FF2B5EF4-FFF2-40B4-BE49-F238E27FC236}">
                <a16:creationId xmlns:a16="http://schemas.microsoft.com/office/drawing/2014/main" id="{F652A9A6-0469-474F-9987-C35EA19AD91A}"/>
              </a:ext>
            </a:extLst>
          </p:cNvPr>
          <p:cNvSpPr txBox="1">
            <a:spLocks/>
          </p:cNvSpPr>
          <p:nvPr/>
        </p:nvSpPr>
        <p:spPr>
          <a:xfrm>
            <a:off x="8389898" y="4532974"/>
            <a:ext cx="1372870" cy="471283"/>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DE ÁREA DE EXPLOTACIÓN</a:t>
            </a:r>
          </a:p>
        </p:txBody>
      </p:sp>
      <p:sp>
        <p:nvSpPr>
          <p:cNvPr id="58" name="object 3">
            <a:extLst>
              <a:ext uri="{FF2B5EF4-FFF2-40B4-BE49-F238E27FC236}">
                <a16:creationId xmlns:a16="http://schemas.microsoft.com/office/drawing/2014/main" id="{4A234852-12E7-C749-8BD5-ED89CB630D1B}"/>
              </a:ext>
            </a:extLst>
          </p:cNvPr>
          <p:cNvSpPr txBox="1">
            <a:spLocks/>
          </p:cNvSpPr>
          <p:nvPr/>
        </p:nvSpPr>
        <p:spPr>
          <a:xfrm>
            <a:off x="9945222" y="4526363"/>
            <a:ext cx="1324489" cy="471283"/>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DE VOLUMEN DE EXPLORACIÓN </a:t>
            </a:r>
          </a:p>
        </p:txBody>
      </p:sp>
      <p:sp>
        <p:nvSpPr>
          <p:cNvPr id="59" name="object 3">
            <a:extLst>
              <a:ext uri="{FF2B5EF4-FFF2-40B4-BE49-F238E27FC236}">
                <a16:creationId xmlns:a16="http://schemas.microsoft.com/office/drawing/2014/main" id="{7CB2E94E-9729-4E40-AF33-FC24B47D95CE}"/>
              </a:ext>
            </a:extLst>
          </p:cNvPr>
          <p:cNvSpPr txBox="1">
            <a:spLocks/>
          </p:cNvSpPr>
          <p:nvPr/>
        </p:nvSpPr>
        <p:spPr>
          <a:xfrm>
            <a:off x="8483479" y="5743424"/>
            <a:ext cx="1324489" cy="16350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solidFill>
                  <a:schemeClr val="bg1"/>
                </a:solidFill>
                <a:latin typeface="Montserrat" pitchFamily="2" charset="77"/>
              </a:rPr>
              <a:t>620,000 M2</a:t>
            </a:r>
          </a:p>
        </p:txBody>
      </p:sp>
      <p:sp>
        <p:nvSpPr>
          <p:cNvPr id="60" name="object 3">
            <a:extLst>
              <a:ext uri="{FF2B5EF4-FFF2-40B4-BE49-F238E27FC236}">
                <a16:creationId xmlns:a16="http://schemas.microsoft.com/office/drawing/2014/main" id="{E99DD944-DA7D-9D46-B21B-5117A4ABBF90}"/>
              </a:ext>
            </a:extLst>
          </p:cNvPr>
          <p:cNvSpPr txBox="1">
            <a:spLocks/>
          </p:cNvSpPr>
          <p:nvPr/>
        </p:nvSpPr>
        <p:spPr>
          <a:xfrm>
            <a:off x="10000895" y="5723768"/>
            <a:ext cx="1324489" cy="16350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solidFill>
                  <a:schemeClr val="bg1"/>
                </a:solidFill>
                <a:latin typeface="Montserrat" pitchFamily="2" charset="77"/>
              </a:rPr>
              <a:t>3,100,000 M3</a:t>
            </a:r>
          </a:p>
        </p:txBody>
      </p:sp>
      <p:sp>
        <p:nvSpPr>
          <p:cNvPr id="61" name="Elipse 60">
            <a:extLst>
              <a:ext uri="{FF2B5EF4-FFF2-40B4-BE49-F238E27FC236}">
                <a16:creationId xmlns:a16="http://schemas.microsoft.com/office/drawing/2014/main" id="{3549EF78-BC53-6F40-AFEE-745032F81059}"/>
              </a:ext>
            </a:extLst>
          </p:cNvPr>
          <p:cNvSpPr/>
          <p:nvPr/>
        </p:nvSpPr>
        <p:spPr>
          <a:xfrm>
            <a:off x="6835585" y="5178917"/>
            <a:ext cx="1334465" cy="1235318"/>
          </a:xfrm>
          <a:prstGeom prst="ellipse">
            <a:avLst/>
          </a:prstGeom>
          <a:solidFill>
            <a:srgbClr val="C2964D"/>
          </a:solidFill>
          <a:ln>
            <a:solidFill>
              <a:srgbClr val="C296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2" name="object 3">
            <a:extLst>
              <a:ext uri="{FF2B5EF4-FFF2-40B4-BE49-F238E27FC236}">
                <a16:creationId xmlns:a16="http://schemas.microsoft.com/office/drawing/2014/main" id="{C89004E9-23B3-1D47-A4E7-58CDE6EC3636}"/>
              </a:ext>
            </a:extLst>
          </p:cNvPr>
          <p:cNvSpPr txBox="1">
            <a:spLocks/>
          </p:cNvSpPr>
          <p:nvPr/>
        </p:nvSpPr>
        <p:spPr>
          <a:xfrm>
            <a:off x="6422168" y="5557836"/>
            <a:ext cx="2152699" cy="44050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800" b="1" spc="188" dirty="0">
                <a:solidFill>
                  <a:schemeClr val="bg1"/>
                </a:solidFill>
                <a:latin typeface="Montserrat" pitchFamily="2" charset="77"/>
              </a:rPr>
              <a:t>3</a:t>
            </a:r>
          </a:p>
        </p:txBody>
      </p:sp>
      <p:pic>
        <p:nvPicPr>
          <p:cNvPr id="65" name="Imagen 64">
            <a:extLst>
              <a:ext uri="{FF2B5EF4-FFF2-40B4-BE49-F238E27FC236}">
                <a16:creationId xmlns:a16="http://schemas.microsoft.com/office/drawing/2014/main" id="{A87E37AE-BC62-4649-9145-16151F29BA3C}"/>
              </a:ext>
            </a:extLst>
          </p:cNvPr>
          <p:cNvPicPr>
            <a:picLocks noChangeAspect="1"/>
          </p:cNvPicPr>
          <p:nvPr/>
        </p:nvPicPr>
        <p:blipFill rotWithShape="1">
          <a:blip r:embed="rId8"/>
          <a:srcRect l="18480" r="19699"/>
          <a:stretch/>
        </p:blipFill>
        <p:spPr>
          <a:xfrm>
            <a:off x="8774150" y="1197925"/>
            <a:ext cx="525021" cy="444345"/>
          </a:xfrm>
          <a:prstGeom prst="rect">
            <a:avLst/>
          </a:prstGeom>
        </p:spPr>
      </p:pic>
      <p:sp>
        <p:nvSpPr>
          <p:cNvPr id="66" name="object 3">
            <a:extLst>
              <a:ext uri="{FF2B5EF4-FFF2-40B4-BE49-F238E27FC236}">
                <a16:creationId xmlns:a16="http://schemas.microsoft.com/office/drawing/2014/main" id="{EAA9508C-5C02-D64C-83A7-D079752879D3}"/>
              </a:ext>
            </a:extLst>
          </p:cNvPr>
          <p:cNvSpPr txBox="1">
            <a:spLocks/>
          </p:cNvSpPr>
          <p:nvPr/>
        </p:nvSpPr>
        <p:spPr>
          <a:xfrm>
            <a:off x="9195017" y="1249934"/>
            <a:ext cx="1963949" cy="29944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900" b="1" spc="188" dirty="0">
                <a:latin typeface="Montserrat" pitchFamily="2" charset="77"/>
              </a:rPr>
              <a:t>MATERIAL EXTRAIDO </a:t>
            </a:r>
          </a:p>
          <a:p>
            <a:pPr marL="9525" algn="ctr">
              <a:spcBef>
                <a:spcPts val="75"/>
              </a:spcBef>
            </a:pPr>
            <a:r>
              <a:rPr lang="es-MX" sz="900" b="1" spc="188" dirty="0">
                <a:latin typeface="Montserrat" pitchFamily="2" charset="77"/>
              </a:rPr>
              <a:t>ROCA</a:t>
            </a:r>
          </a:p>
        </p:txBody>
      </p:sp>
      <p:pic>
        <p:nvPicPr>
          <p:cNvPr id="67" name="Imagen 66">
            <a:extLst>
              <a:ext uri="{FF2B5EF4-FFF2-40B4-BE49-F238E27FC236}">
                <a16:creationId xmlns:a16="http://schemas.microsoft.com/office/drawing/2014/main" id="{864ECA57-390A-CC49-A28A-9383155F0E52}"/>
              </a:ext>
            </a:extLst>
          </p:cNvPr>
          <p:cNvPicPr>
            <a:picLocks noChangeAspect="1"/>
          </p:cNvPicPr>
          <p:nvPr/>
        </p:nvPicPr>
        <p:blipFill rotWithShape="1">
          <a:blip r:embed="rId8"/>
          <a:srcRect l="18480" r="19699"/>
          <a:stretch/>
        </p:blipFill>
        <p:spPr>
          <a:xfrm>
            <a:off x="8927248" y="3889121"/>
            <a:ext cx="525021" cy="444345"/>
          </a:xfrm>
          <a:prstGeom prst="rect">
            <a:avLst/>
          </a:prstGeom>
        </p:spPr>
      </p:pic>
      <p:sp>
        <p:nvSpPr>
          <p:cNvPr id="68" name="object 3">
            <a:extLst>
              <a:ext uri="{FF2B5EF4-FFF2-40B4-BE49-F238E27FC236}">
                <a16:creationId xmlns:a16="http://schemas.microsoft.com/office/drawing/2014/main" id="{301CF6F1-EEE4-9E41-8AD3-4A7E8CBF955E}"/>
              </a:ext>
            </a:extLst>
          </p:cNvPr>
          <p:cNvSpPr txBox="1">
            <a:spLocks/>
          </p:cNvSpPr>
          <p:nvPr/>
        </p:nvSpPr>
        <p:spPr>
          <a:xfrm>
            <a:off x="9348115" y="3941130"/>
            <a:ext cx="1963949" cy="29944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900" b="1" spc="188" dirty="0">
                <a:latin typeface="Montserrat" pitchFamily="2" charset="77"/>
              </a:rPr>
              <a:t>MATERIAL EXTRAIDO </a:t>
            </a:r>
          </a:p>
          <a:p>
            <a:pPr marL="9525" algn="ctr">
              <a:spcBef>
                <a:spcPts val="75"/>
              </a:spcBef>
            </a:pPr>
            <a:r>
              <a:rPr lang="es-MX" sz="900" b="1" spc="188" dirty="0">
                <a:latin typeface="Montserrat" pitchFamily="2" charset="77"/>
              </a:rPr>
              <a:t>ROCA</a:t>
            </a:r>
          </a:p>
        </p:txBody>
      </p:sp>
      <p:pic>
        <p:nvPicPr>
          <p:cNvPr id="69" name="Imagen 68">
            <a:extLst>
              <a:ext uri="{FF2B5EF4-FFF2-40B4-BE49-F238E27FC236}">
                <a16:creationId xmlns:a16="http://schemas.microsoft.com/office/drawing/2014/main" id="{71F43320-3727-3343-9668-A4EA72D0AA9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120" b="47526" l="8667" r="75200"/>
                    </a14:imgEffect>
                  </a14:imgLayer>
                </a14:imgProps>
              </a:ext>
            </a:extLst>
          </a:blip>
          <a:srcRect l="10141" t="10141" r="24725" b="52488"/>
          <a:stretch/>
        </p:blipFill>
        <p:spPr>
          <a:xfrm>
            <a:off x="10868421" y="258545"/>
            <a:ext cx="959307" cy="978986"/>
          </a:xfrm>
          <a:prstGeom prst="rect">
            <a:avLst/>
          </a:prstGeom>
        </p:spPr>
      </p:pic>
    </p:spTree>
    <p:extLst>
      <p:ext uri="{BB962C8B-B14F-4D97-AF65-F5344CB8AC3E}">
        <p14:creationId xmlns:p14="http://schemas.microsoft.com/office/powerpoint/2010/main" val="4476291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2"/>
          <a:stretch>
            <a:fillRect/>
          </a:stretch>
        </p:blipFill>
        <p:spPr>
          <a:xfrm>
            <a:off x="11965294" y="0"/>
            <a:ext cx="234462"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8476037" y="403039"/>
            <a:ext cx="2229105" cy="610940"/>
          </a:xfrm>
          <a:prstGeom prst="rect">
            <a:avLst/>
          </a:prstGeom>
        </p:spPr>
      </p:pic>
      <p:sp>
        <p:nvSpPr>
          <p:cNvPr id="9" name="object 3">
            <a:extLst>
              <a:ext uri="{FF2B5EF4-FFF2-40B4-BE49-F238E27FC236}">
                <a16:creationId xmlns:a16="http://schemas.microsoft.com/office/drawing/2014/main" id="{6DD5A2C4-D450-6F47-99F1-CF1CD95EC094}"/>
              </a:ext>
            </a:extLst>
          </p:cNvPr>
          <p:cNvSpPr txBox="1">
            <a:spLocks/>
          </p:cNvSpPr>
          <p:nvPr/>
        </p:nvSpPr>
        <p:spPr>
          <a:xfrm>
            <a:off x="486829" y="459137"/>
            <a:ext cx="4480488" cy="6379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88" dirty="0">
                <a:latin typeface="Montserrat" pitchFamily="2" charset="77"/>
              </a:rPr>
              <a:t>BANCO DE</a:t>
            </a:r>
          </a:p>
          <a:p>
            <a:pPr marL="9525">
              <a:spcBef>
                <a:spcPts val="75"/>
              </a:spcBef>
            </a:pPr>
            <a:r>
              <a:rPr lang="es-MX" sz="2000" spc="188" dirty="0">
                <a:latin typeface="Montserrat" pitchFamily="2" charset="77"/>
              </a:rPr>
              <a:t>MATERIALES </a:t>
            </a:r>
          </a:p>
        </p:txBody>
      </p:sp>
      <p:sp>
        <p:nvSpPr>
          <p:cNvPr id="11" name="Rectángulo 10">
            <a:extLst>
              <a:ext uri="{FF2B5EF4-FFF2-40B4-BE49-F238E27FC236}">
                <a16:creationId xmlns:a16="http://schemas.microsoft.com/office/drawing/2014/main" id="{38135AF8-E77D-0E4B-AC15-E58D06F6FCD1}"/>
              </a:ext>
            </a:extLst>
          </p:cNvPr>
          <p:cNvSpPr/>
          <p:nvPr/>
        </p:nvSpPr>
        <p:spPr>
          <a:xfrm flipV="1">
            <a:off x="3368489" y="902696"/>
            <a:ext cx="4873086" cy="45719"/>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object 3">
            <a:extLst>
              <a:ext uri="{FF2B5EF4-FFF2-40B4-BE49-F238E27FC236}">
                <a16:creationId xmlns:a16="http://schemas.microsoft.com/office/drawing/2014/main" id="{A9AB6F2E-E401-8A4A-9C92-A04C8B736793}"/>
              </a:ext>
            </a:extLst>
          </p:cNvPr>
          <p:cNvSpPr txBox="1">
            <a:spLocks/>
          </p:cNvSpPr>
          <p:nvPr/>
        </p:nvSpPr>
        <p:spPr>
          <a:xfrm>
            <a:off x="6678478" y="1391748"/>
            <a:ext cx="4480488" cy="1788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100" b="1" spc="188" dirty="0">
                <a:latin typeface="Montserrat" pitchFamily="2" charset="77"/>
              </a:rPr>
              <a:t>FRENTE 3 </a:t>
            </a:r>
          </a:p>
        </p:txBody>
      </p:sp>
      <p:pic>
        <p:nvPicPr>
          <p:cNvPr id="5" name="Imagen 4">
            <a:extLst>
              <a:ext uri="{FF2B5EF4-FFF2-40B4-BE49-F238E27FC236}">
                <a16:creationId xmlns:a16="http://schemas.microsoft.com/office/drawing/2014/main" id="{52F6776B-4517-B948-9F7D-1245FCAD980D}"/>
              </a:ext>
            </a:extLst>
          </p:cNvPr>
          <p:cNvPicPr>
            <a:picLocks noChangeAspect="1"/>
          </p:cNvPicPr>
          <p:nvPr/>
        </p:nvPicPr>
        <p:blipFill>
          <a:blip r:embed="rId4"/>
          <a:stretch>
            <a:fillRect/>
          </a:stretch>
        </p:blipFill>
        <p:spPr>
          <a:xfrm>
            <a:off x="2526433" y="516686"/>
            <a:ext cx="607594" cy="607594"/>
          </a:xfrm>
          <a:prstGeom prst="rect">
            <a:avLst/>
          </a:prstGeom>
        </p:spPr>
      </p:pic>
      <p:pic>
        <p:nvPicPr>
          <p:cNvPr id="30" name="Imagen 29">
            <a:extLst>
              <a:ext uri="{FF2B5EF4-FFF2-40B4-BE49-F238E27FC236}">
                <a16:creationId xmlns:a16="http://schemas.microsoft.com/office/drawing/2014/main" id="{07A9CC2E-A353-1A42-8917-466B654828AE}"/>
              </a:ext>
            </a:extLst>
          </p:cNvPr>
          <p:cNvPicPr>
            <a:picLocks noChangeAspect="1"/>
          </p:cNvPicPr>
          <p:nvPr/>
        </p:nvPicPr>
        <p:blipFill>
          <a:blip r:embed="rId4"/>
          <a:stretch>
            <a:fillRect/>
          </a:stretch>
        </p:blipFill>
        <p:spPr>
          <a:xfrm>
            <a:off x="7837850" y="1226351"/>
            <a:ext cx="469252" cy="469252"/>
          </a:xfrm>
          <a:prstGeom prst="rect">
            <a:avLst/>
          </a:prstGeom>
        </p:spPr>
      </p:pic>
      <p:sp>
        <p:nvSpPr>
          <p:cNvPr id="36" name="object 3">
            <a:extLst>
              <a:ext uri="{FF2B5EF4-FFF2-40B4-BE49-F238E27FC236}">
                <a16:creationId xmlns:a16="http://schemas.microsoft.com/office/drawing/2014/main" id="{73797882-5561-2E43-89F3-AAD324BD4516}"/>
              </a:ext>
            </a:extLst>
          </p:cNvPr>
          <p:cNvSpPr txBox="1">
            <a:spLocks/>
          </p:cNvSpPr>
          <p:nvPr/>
        </p:nvSpPr>
        <p:spPr>
          <a:xfrm>
            <a:off x="6425056" y="1828201"/>
            <a:ext cx="2152699" cy="33021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BANCOS </a:t>
            </a:r>
          </a:p>
          <a:p>
            <a:pPr marL="9525" algn="ctr">
              <a:spcBef>
                <a:spcPts val="75"/>
              </a:spcBef>
            </a:pPr>
            <a:r>
              <a:rPr lang="es-MX" sz="1000" b="1" spc="188" dirty="0">
                <a:latin typeface="Montserrat" pitchFamily="2" charset="77"/>
              </a:rPr>
              <a:t>DE MATERIALES  </a:t>
            </a:r>
          </a:p>
        </p:txBody>
      </p:sp>
      <p:pic>
        <p:nvPicPr>
          <p:cNvPr id="38" name="Imagen 37">
            <a:extLst>
              <a:ext uri="{FF2B5EF4-FFF2-40B4-BE49-F238E27FC236}">
                <a16:creationId xmlns:a16="http://schemas.microsoft.com/office/drawing/2014/main" id="{42E1C28C-0197-F94F-9EF5-36039D5EA608}"/>
              </a:ext>
            </a:extLst>
          </p:cNvPr>
          <p:cNvPicPr>
            <a:picLocks noChangeAspect="1"/>
          </p:cNvPicPr>
          <p:nvPr/>
        </p:nvPicPr>
        <p:blipFill>
          <a:blip r:embed="rId5"/>
          <a:stretch>
            <a:fillRect/>
          </a:stretch>
        </p:blipFill>
        <p:spPr>
          <a:xfrm>
            <a:off x="8444380" y="2466805"/>
            <a:ext cx="1247577" cy="1247577"/>
          </a:xfrm>
          <a:prstGeom prst="rect">
            <a:avLst/>
          </a:prstGeom>
        </p:spPr>
      </p:pic>
      <p:pic>
        <p:nvPicPr>
          <p:cNvPr id="39" name="Imagen 38">
            <a:extLst>
              <a:ext uri="{FF2B5EF4-FFF2-40B4-BE49-F238E27FC236}">
                <a16:creationId xmlns:a16="http://schemas.microsoft.com/office/drawing/2014/main" id="{9DF9445F-2563-1041-9757-54EED50BC5DC}"/>
              </a:ext>
            </a:extLst>
          </p:cNvPr>
          <p:cNvPicPr>
            <a:picLocks noChangeAspect="1"/>
          </p:cNvPicPr>
          <p:nvPr/>
        </p:nvPicPr>
        <p:blipFill>
          <a:blip r:embed="rId6"/>
          <a:stretch>
            <a:fillRect/>
          </a:stretch>
        </p:blipFill>
        <p:spPr>
          <a:xfrm>
            <a:off x="9946310" y="2439751"/>
            <a:ext cx="1289425" cy="1289425"/>
          </a:xfrm>
          <a:prstGeom prst="rect">
            <a:avLst/>
          </a:prstGeom>
        </p:spPr>
      </p:pic>
      <p:pic>
        <p:nvPicPr>
          <p:cNvPr id="12" name="Imagen 11">
            <a:extLst>
              <a:ext uri="{FF2B5EF4-FFF2-40B4-BE49-F238E27FC236}">
                <a16:creationId xmlns:a16="http://schemas.microsoft.com/office/drawing/2014/main" id="{85249A8E-A3EB-8E46-B62A-4CC1236B2314}"/>
              </a:ext>
            </a:extLst>
          </p:cNvPr>
          <p:cNvPicPr>
            <a:picLocks noChangeAspect="1"/>
          </p:cNvPicPr>
          <p:nvPr/>
        </p:nvPicPr>
        <p:blipFill>
          <a:blip r:embed="rId7">
            <a:lum bright="70000" contrast="-70000"/>
          </a:blip>
          <a:stretch>
            <a:fillRect/>
          </a:stretch>
        </p:blipFill>
        <p:spPr>
          <a:xfrm>
            <a:off x="11600516" y="1075604"/>
            <a:ext cx="1407348" cy="5277556"/>
          </a:xfrm>
          <a:prstGeom prst="rect">
            <a:avLst/>
          </a:prstGeom>
        </p:spPr>
      </p:pic>
      <p:sp>
        <p:nvSpPr>
          <p:cNvPr id="40" name="object 3">
            <a:extLst>
              <a:ext uri="{FF2B5EF4-FFF2-40B4-BE49-F238E27FC236}">
                <a16:creationId xmlns:a16="http://schemas.microsoft.com/office/drawing/2014/main" id="{DC489D09-A3EC-134E-85F0-46BC51A59EE3}"/>
              </a:ext>
            </a:extLst>
          </p:cNvPr>
          <p:cNvSpPr txBox="1">
            <a:spLocks/>
          </p:cNvSpPr>
          <p:nvPr/>
        </p:nvSpPr>
        <p:spPr>
          <a:xfrm>
            <a:off x="8376578" y="1820862"/>
            <a:ext cx="1372870" cy="471283"/>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DE ÁREA DE EXPLOTACIÓN</a:t>
            </a:r>
          </a:p>
        </p:txBody>
      </p:sp>
      <p:sp>
        <p:nvSpPr>
          <p:cNvPr id="41" name="object 3">
            <a:extLst>
              <a:ext uri="{FF2B5EF4-FFF2-40B4-BE49-F238E27FC236}">
                <a16:creationId xmlns:a16="http://schemas.microsoft.com/office/drawing/2014/main" id="{4DD01A0C-97FF-714B-90E5-AFF317CF460C}"/>
              </a:ext>
            </a:extLst>
          </p:cNvPr>
          <p:cNvSpPr txBox="1">
            <a:spLocks/>
          </p:cNvSpPr>
          <p:nvPr/>
        </p:nvSpPr>
        <p:spPr>
          <a:xfrm>
            <a:off x="9931902" y="1814251"/>
            <a:ext cx="1324489" cy="471283"/>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DE VOLUMEN DE EXPLORACIÓN </a:t>
            </a:r>
          </a:p>
        </p:txBody>
      </p:sp>
      <p:sp>
        <p:nvSpPr>
          <p:cNvPr id="44" name="object 3">
            <a:extLst>
              <a:ext uri="{FF2B5EF4-FFF2-40B4-BE49-F238E27FC236}">
                <a16:creationId xmlns:a16="http://schemas.microsoft.com/office/drawing/2014/main" id="{01C9FDC7-EA56-B049-9CEA-1C165292ADF2}"/>
              </a:ext>
            </a:extLst>
          </p:cNvPr>
          <p:cNvSpPr txBox="1">
            <a:spLocks/>
          </p:cNvSpPr>
          <p:nvPr/>
        </p:nvSpPr>
        <p:spPr>
          <a:xfrm>
            <a:off x="8470159" y="3031312"/>
            <a:ext cx="1324489" cy="16350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solidFill>
                  <a:schemeClr val="bg1"/>
                </a:solidFill>
                <a:latin typeface="Montserrat" pitchFamily="2" charset="77"/>
              </a:rPr>
              <a:t>826,000 M2</a:t>
            </a:r>
          </a:p>
        </p:txBody>
      </p:sp>
      <p:sp>
        <p:nvSpPr>
          <p:cNvPr id="45" name="object 3">
            <a:extLst>
              <a:ext uri="{FF2B5EF4-FFF2-40B4-BE49-F238E27FC236}">
                <a16:creationId xmlns:a16="http://schemas.microsoft.com/office/drawing/2014/main" id="{103EAF2B-2A7F-8E40-B46C-7F6B5A26CDAA}"/>
              </a:ext>
            </a:extLst>
          </p:cNvPr>
          <p:cNvSpPr txBox="1">
            <a:spLocks/>
          </p:cNvSpPr>
          <p:nvPr/>
        </p:nvSpPr>
        <p:spPr>
          <a:xfrm>
            <a:off x="9987575" y="3011656"/>
            <a:ext cx="1324489" cy="16350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solidFill>
                  <a:schemeClr val="bg1"/>
                </a:solidFill>
                <a:latin typeface="Montserrat" pitchFamily="2" charset="77"/>
              </a:rPr>
              <a:t>7,010,000 M3</a:t>
            </a:r>
          </a:p>
        </p:txBody>
      </p:sp>
      <p:sp>
        <p:nvSpPr>
          <p:cNvPr id="47" name="Elipse 46">
            <a:extLst>
              <a:ext uri="{FF2B5EF4-FFF2-40B4-BE49-F238E27FC236}">
                <a16:creationId xmlns:a16="http://schemas.microsoft.com/office/drawing/2014/main" id="{44CCC85F-2193-5746-9683-E327652AD1C4}"/>
              </a:ext>
            </a:extLst>
          </p:cNvPr>
          <p:cNvSpPr/>
          <p:nvPr/>
        </p:nvSpPr>
        <p:spPr>
          <a:xfrm>
            <a:off x="6822265" y="2466805"/>
            <a:ext cx="1334465" cy="1235318"/>
          </a:xfrm>
          <a:prstGeom prst="ellipse">
            <a:avLst/>
          </a:prstGeom>
          <a:solidFill>
            <a:srgbClr val="C2964D"/>
          </a:solidFill>
          <a:ln>
            <a:solidFill>
              <a:srgbClr val="C296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object 3">
            <a:extLst>
              <a:ext uri="{FF2B5EF4-FFF2-40B4-BE49-F238E27FC236}">
                <a16:creationId xmlns:a16="http://schemas.microsoft.com/office/drawing/2014/main" id="{991E1079-8AF0-3E4C-96FF-359CC05E5351}"/>
              </a:ext>
            </a:extLst>
          </p:cNvPr>
          <p:cNvSpPr txBox="1">
            <a:spLocks/>
          </p:cNvSpPr>
          <p:nvPr/>
        </p:nvSpPr>
        <p:spPr>
          <a:xfrm>
            <a:off x="6408848" y="2845724"/>
            <a:ext cx="2152699" cy="44050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800" b="1" spc="188" dirty="0">
                <a:solidFill>
                  <a:schemeClr val="bg1"/>
                </a:solidFill>
                <a:latin typeface="Montserrat" pitchFamily="2" charset="77"/>
              </a:rPr>
              <a:t>5</a:t>
            </a:r>
          </a:p>
        </p:txBody>
      </p:sp>
      <p:graphicFrame>
        <p:nvGraphicFramePr>
          <p:cNvPr id="33" name="Tabla 32">
            <a:extLst>
              <a:ext uri="{FF2B5EF4-FFF2-40B4-BE49-F238E27FC236}">
                <a16:creationId xmlns:a16="http://schemas.microsoft.com/office/drawing/2014/main" id="{E6E03E64-DA82-6F45-A430-8D673A60BF06}"/>
              </a:ext>
            </a:extLst>
          </p:cNvPr>
          <p:cNvGraphicFramePr>
            <a:graphicFrameLocks noGrp="1"/>
          </p:cNvGraphicFramePr>
          <p:nvPr>
            <p:extLst>
              <p:ext uri="{D42A27DB-BD31-4B8C-83A1-F6EECF244321}">
                <p14:modId xmlns:p14="http://schemas.microsoft.com/office/powerpoint/2010/main" val="267779190"/>
              </p:ext>
            </p:extLst>
          </p:nvPr>
        </p:nvGraphicFramePr>
        <p:xfrm>
          <a:off x="464827" y="1170145"/>
          <a:ext cx="5841328" cy="5337272"/>
        </p:xfrm>
        <a:graphic>
          <a:graphicData uri="http://schemas.openxmlformats.org/drawingml/2006/table">
            <a:tbl>
              <a:tblPr firstRow="1" bandRow="1">
                <a:tableStyleId>{616DA210-FB5B-4158-B5E0-FEB733F419BA}</a:tableStyleId>
              </a:tblPr>
              <a:tblGrid>
                <a:gridCol w="597727">
                  <a:extLst>
                    <a:ext uri="{9D8B030D-6E8A-4147-A177-3AD203B41FA5}">
                      <a16:colId xmlns:a16="http://schemas.microsoft.com/office/drawing/2014/main" val="2595347385"/>
                    </a:ext>
                  </a:extLst>
                </a:gridCol>
                <a:gridCol w="1111162">
                  <a:extLst>
                    <a:ext uri="{9D8B030D-6E8A-4147-A177-3AD203B41FA5}">
                      <a16:colId xmlns:a16="http://schemas.microsoft.com/office/drawing/2014/main" val="414357826"/>
                    </a:ext>
                  </a:extLst>
                </a:gridCol>
                <a:gridCol w="1242810">
                  <a:extLst>
                    <a:ext uri="{9D8B030D-6E8A-4147-A177-3AD203B41FA5}">
                      <a16:colId xmlns:a16="http://schemas.microsoft.com/office/drawing/2014/main" val="2068906042"/>
                    </a:ext>
                  </a:extLst>
                </a:gridCol>
                <a:gridCol w="902410">
                  <a:extLst>
                    <a:ext uri="{9D8B030D-6E8A-4147-A177-3AD203B41FA5}">
                      <a16:colId xmlns:a16="http://schemas.microsoft.com/office/drawing/2014/main" val="1827348750"/>
                    </a:ext>
                  </a:extLst>
                </a:gridCol>
                <a:gridCol w="911473">
                  <a:extLst>
                    <a:ext uri="{9D8B030D-6E8A-4147-A177-3AD203B41FA5}">
                      <a16:colId xmlns:a16="http://schemas.microsoft.com/office/drawing/2014/main" val="648203249"/>
                    </a:ext>
                  </a:extLst>
                </a:gridCol>
                <a:gridCol w="1075746">
                  <a:extLst>
                    <a:ext uri="{9D8B030D-6E8A-4147-A177-3AD203B41FA5}">
                      <a16:colId xmlns:a16="http://schemas.microsoft.com/office/drawing/2014/main" val="425437725"/>
                    </a:ext>
                  </a:extLst>
                </a:gridCol>
              </a:tblGrid>
              <a:tr h="539282">
                <a:tc>
                  <a:txBody>
                    <a:bodyPr/>
                    <a:lstStyle/>
                    <a:p>
                      <a:pPr algn="ctr"/>
                      <a:r>
                        <a:rPr lang="es-MX" sz="1000" dirty="0">
                          <a:solidFill>
                            <a:schemeClr val="bg1"/>
                          </a:solidFill>
                        </a:rPr>
                        <a:t>NÚM. DE BANCO </a:t>
                      </a:r>
                    </a:p>
                  </a:txBody>
                  <a:tcPr marL="38231" marR="38231" marT="19116" marB="19116">
                    <a:solidFill>
                      <a:srgbClr val="205340"/>
                    </a:solidFill>
                  </a:tcPr>
                </a:tc>
                <a:tc>
                  <a:txBody>
                    <a:bodyPr/>
                    <a:lstStyle/>
                    <a:p>
                      <a:pPr algn="ctr"/>
                      <a:r>
                        <a:rPr lang="es-MX" sz="1000" dirty="0">
                          <a:solidFill>
                            <a:schemeClr val="bg1"/>
                          </a:solidFill>
                        </a:rPr>
                        <a:t>LOCALIDAD</a:t>
                      </a:r>
                    </a:p>
                  </a:txBody>
                  <a:tcPr marL="38231" marR="38231" marT="19116" marB="19116">
                    <a:solidFill>
                      <a:srgbClr val="205340"/>
                    </a:solidFill>
                  </a:tcPr>
                </a:tc>
                <a:tc>
                  <a:txBody>
                    <a:bodyPr/>
                    <a:lstStyle/>
                    <a:p>
                      <a:pPr algn="ctr"/>
                      <a:r>
                        <a:rPr lang="es-MX" sz="1000" dirty="0">
                          <a:solidFill>
                            <a:schemeClr val="bg1"/>
                          </a:solidFill>
                        </a:rPr>
                        <a:t>MATERIAL </a:t>
                      </a:r>
                    </a:p>
                  </a:txBody>
                  <a:tcPr marL="38231" marR="38231" marT="19116" marB="19116">
                    <a:solidFill>
                      <a:srgbClr val="205340"/>
                    </a:solidFill>
                  </a:tcPr>
                </a:tc>
                <a:tc>
                  <a:txBody>
                    <a:bodyPr/>
                    <a:lstStyle/>
                    <a:p>
                      <a:pPr algn="ctr"/>
                      <a:r>
                        <a:rPr lang="es-MX" sz="1000" dirty="0">
                          <a:solidFill>
                            <a:schemeClr val="bg1"/>
                          </a:solidFill>
                        </a:rPr>
                        <a:t>AREA DE EXPLOTACIÓN </a:t>
                      </a:r>
                    </a:p>
                    <a:p>
                      <a:pPr algn="ctr"/>
                      <a:r>
                        <a:rPr lang="es-MX" sz="1000" dirty="0">
                          <a:solidFill>
                            <a:schemeClr val="bg1"/>
                          </a:solidFill>
                        </a:rPr>
                        <a:t>(M2)</a:t>
                      </a:r>
                    </a:p>
                    <a:p>
                      <a:pPr algn="ctr"/>
                      <a:endParaRPr lang="es-MX" sz="1000" dirty="0">
                        <a:solidFill>
                          <a:schemeClr val="bg1"/>
                        </a:solidFill>
                      </a:endParaRPr>
                    </a:p>
                  </a:txBody>
                  <a:tcPr marL="38231" marR="38231" marT="19116" marB="19116">
                    <a:solidFill>
                      <a:srgbClr val="20534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000" dirty="0">
                          <a:solidFill>
                            <a:schemeClr val="bg1"/>
                          </a:solidFill>
                        </a:rPr>
                        <a:t>VOLUMEN DE EXPLOTACIÓN (M2)</a:t>
                      </a:r>
                    </a:p>
                    <a:p>
                      <a:pPr algn="ctr"/>
                      <a:endParaRPr lang="es-MX" sz="1000" dirty="0">
                        <a:solidFill>
                          <a:schemeClr val="bg1"/>
                        </a:solidFill>
                      </a:endParaRPr>
                    </a:p>
                  </a:txBody>
                  <a:tcPr marL="38231" marR="38231" marT="19116" marB="19116">
                    <a:solidFill>
                      <a:srgbClr val="205340"/>
                    </a:solidFill>
                  </a:tcPr>
                </a:tc>
                <a:tc>
                  <a:txBody>
                    <a:bodyPr/>
                    <a:lstStyle/>
                    <a:p>
                      <a:pPr algn="ctr"/>
                      <a:r>
                        <a:rPr lang="es-MX" sz="1000" dirty="0">
                          <a:solidFill>
                            <a:schemeClr val="bg1"/>
                          </a:solidFill>
                        </a:rPr>
                        <a:t>CONDICIÓN DEL BANCO DE  MATERIALES  </a:t>
                      </a:r>
                    </a:p>
                  </a:txBody>
                  <a:tcPr marL="38231" marR="38231" marT="19116" marB="19116">
                    <a:solidFill>
                      <a:srgbClr val="205340"/>
                    </a:solidFill>
                  </a:tcPr>
                </a:tc>
                <a:extLst>
                  <a:ext uri="{0D108BD9-81ED-4DB2-BD59-A6C34878D82A}">
                    <a16:rowId xmlns:a16="http://schemas.microsoft.com/office/drawing/2014/main" val="388700190"/>
                  </a:ext>
                </a:extLst>
              </a:tr>
              <a:tr h="454569">
                <a:tc>
                  <a:txBody>
                    <a:bodyPr/>
                    <a:lstStyle/>
                    <a:p>
                      <a:pPr algn="ctr" fontAlgn="ctr"/>
                      <a:r>
                        <a:rPr lang="es-MX" sz="1100" b="0" i="0" u="none" strike="noStrike">
                          <a:solidFill>
                            <a:srgbClr val="000000"/>
                          </a:solidFill>
                          <a:effectLst/>
                          <a:latin typeface="Montserrat" panose="02000505000000020004" pitchFamily="2" charset="0"/>
                        </a:rPr>
                        <a:t>6</a:t>
                      </a:r>
                    </a:p>
                  </a:txBody>
                  <a:tcPr marL="3399" marR="3399" marT="3399" marB="0" anchor="ctr">
                    <a:noFill/>
                  </a:tcPr>
                </a:tc>
                <a:tc>
                  <a:txBody>
                    <a:bodyPr/>
                    <a:lstStyle/>
                    <a:p>
                      <a:pPr algn="l" fontAlgn="ctr"/>
                      <a:r>
                        <a:rPr lang="es-MX" sz="1100" b="0" i="0" u="none" strike="noStrike" dirty="0">
                          <a:solidFill>
                            <a:srgbClr val="000000"/>
                          </a:solidFill>
                          <a:effectLst/>
                          <a:latin typeface="Montserrat" panose="02000505000000020004" pitchFamily="2" charset="0"/>
                        </a:rPr>
                        <a:t>Constructora Mool</a:t>
                      </a:r>
                    </a:p>
                  </a:txBody>
                  <a:tcPr marL="3399" marR="3399" marT="3399" marB="0" anchor="ctr">
                    <a:noFill/>
                  </a:tcPr>
                </a:tc>
                <a:tc>
                  <a:txBody>
                    <a:bodyPr/>
                    <a:lstStyle/>
                    <a:p>
                      <a:pPr algn="ctr" fontAlgn="ctr"/>
                      <a:r>
                        <a:rPr lang="es-MX" sz="1100" b="0" i="0" u="none" strike="noStrike" dirty="0">
                          <a:solidFill>
                            <a:srgbClr val="000000"/>
                          </a:solidFill>
                          <a:effectLst/>
                          <a:latin typeface="Montserrat" panose="02000505000000020004" pitchFamily="2" charset="0"/>
                        </a:rPr>
                        <a:t>―</a:t>
                      </a:r>
                    </a:p>
                  </a:txBody>
                  <a:tcPr marL="3399" marR="3399" marT="3399" marB="0" anchor="ctr">
                    <a:noFill/>
                  </a:tcPr>
                </a:tc>
                <a:tc>
                  <a:txBody>
                    <a:bodyPr/>
                    <a:lstStyle/>
                    <a:p>
                      <a:pPr algn="r" fontAlgn="b"/>
                      <a:r>
                        <a:rPr lang="es-MX" sz="1100" b="0" i="0" u="none" strike="noStrike" dirty="0">
                          <a:solidFill>
                            <a:srgbClr val="000000"/>
                          </a:solidFill>
                          <a:effectLst/>
                          <a:latin typeface="Montserrat" panose="02000505000000020004" pitchFamily="2" charset="0"/>
                        </a:rPr>
                        <a:t>50,000</a:t>
                      </a:r>
                    </a:p>
                  </a:txBody>
                  <a:tcPr marL="3399" marR="3399" marT="3399" marB="0" anchor="ctr">
                    <a:noFill/>
                  </a:tcPr>
                </a:tc>
                <a:tc>
                  <a:txBody>
                    <a:bodyPr/>
                    <a:lstStyle/>
                    <a:p>
                      <a:pPr algn="r" fontAlgn="b"/>
                      <a:r>
                        <a:rPr lang="es-MX" sz="1100" b="0" i="0" u="none" strike="noStrike" dirty="0">
                          <a:solidFill>
                            <a:srgbClr val="000000"/>
                          </a:solidFill>
                          <a:effectLst/>
                          <a:latin typeface="Montserrat" panose="02000505000000020004" pitchFamily="2" charset="0"/>
                        </a:rPr>
                        <a:t>250,000</a:t>
                      </a:r>
                    </a:p>
                  </a:txBody>
                  <a:tcPr marL="3399" marR="3399" marT="3399" marB="0" anchor="ctr">
                    <a:noFill/>
                  </a:tcPr>
                </a:tc>
                <a:tc>
                  <a:txBody>
                    <a:bodyPr/>
                    <a:lstStyle/>
                    <a:p>
                      <a:pPr algn="ctr" fontAlgn="ctr"/>
                      <a:r>
                        <a:rPr lang="es-MX" sz="1100" b="0" i="0" u="none" strike="noStrike" dirty="0">
                          <a:solidFill>
                            <a:srgbClr val="000000"/>
                          </a:solidFill>
                          <a:effectLst/>
                          <a:latin typeface="Montserrat" panose="02000505000000020004" pitchFamily="2" charset="0"/>
                        </a:rPr>
                        <a:t>SIN EXPLOTAR</a:t>
                      </a:r>
                    </a:p>
                  </a:txBody>
                  <a:tcPr marL="3399" marR="3399" marT="3399" marB="0" anchor="ctr">
                    <a:noFill/>
                  </a:tcPr>
                </a:tc>
                <a:extLst>
                  <a:ext uri="{0D108BD9-81ED-4DB2-BD59-A6C34878D82A}">
                    <a16:rowId xmlns:a16="http://schemas.microsoft.com/office/drawing/2014/main" val="4220203652"/>
                  </a:ext>
                </a:extLst>
              </a:tr>
              <a:tr h="1045293">
                <a:tc>
                  <a:txBody>
                    <a:bodyPr/>
                    <a:lstStyle/>
                    <a:p>
                      <a:pPr algn="ctr" fontAlgn="ctr"/>
                      <a:r>
                        <a:rPr lang="es-MX" sz="1100" b="0" i="0" u="none" strike="noStrike">
                          <a:solidFill>
                            <a:srgbClr val="000000"/>
                          </a:solidFill>
                          <a:effectLst/>
                          <a:latin typeface="Montserrat" panose="02000505000000020004" pitchFamily="2" charset="0"/>
                        </a:rPr>
                        <a:t>8</a:t>
                      </a:r>
                    </a:p>
                  </a:txBody>
                  <a:tcPr marL="3399" marR="3399" marT="3399" marB="0" anchor="ctr">
                    <a:noFill/>
                  </a:tcPr>
                </a:tc>
                <a:tc>
                  <a:txBody>
                    <a:bodyPr/>
                    <a:lstStyle/>
                    <a:p>
                      <a:pPr algn="l" fontAlgn="ctr"/>
                      <a:r>
                        <a:rPr lang="es-MX" sz="1100" b="0" i="0" u="none" strike="noStrike" dirty="0">
                          <a:solidFill>
                            <a:srgbClr val="000000"/>
                          </a:solidFill>
                          <a:effectLst/>
                          <a:latin typeface="Montserrat" panose="02000505000000020004" pitchFamily="2" charset="0"/>
                        </a:rPr>
                        <a:t>Constructora Mool 2</a:t>
                      </a:r>
                    </a:p>
                  </a:txBody>
                  <a:tcPr marL="3399" marR="3399" marT="3399" marB="0" anchor="ctr">
                    <a:noFill/>
                  </a:tcPr>
                </a:tc>
                <a:tc>
                  <a:txBody>
                    <a:bodyPr/>
                    <a:lstStyle/>
                    <a:p>
                      <a:pPr algn="l" fontAlgn="ctr"/>
                      <a:r>
                        <a:rPr lang="es-MX" sz="1100" b="0" i="0" u="none" strike="noStrike" dirty="0">
                          <a:solidFill>
                            <a:srgbClr val="000000"/>
                          </a:solidFill>
                          <a:effectLst/>
                          <a:latin typeface="Montserrat" panose="02000505000000020004" pitchFamily="2" charset="0"/>
                        </a:rPr>
                        <a:t>Felipe Carrillo Puerto I, II, VII Brecha Calcarea - Caliche </a:t>
                      </a:r>
                      <a:r>
                        <a:rPr lang="es-MX" sz="1100" b="1" i="0" u="none" strike="noStrike" dirty="0">
                          <a:solidFill>
                            <a:srgbClr val="000000"/>
                          </a:solidFill>
                          <a:effectLst/>
                          <a:latin typeface="Montserrat" panose="02000505000000020004" pitchFamily="2" charset="0"/>
                        </a:rPr>
                        <a:t>(grava-arena</a:t>
                      </a:r>
                      <a:r>
                        <a:rPr lang="es-MX" sz="1100" b="0" i="0" u="none" strike="noStrike" dirty="0">
                          <a:solidFill>
                            <a:srgbClr val="000000"/>
                          </a:solidFill>
                          <a:effectLst/>
                          <a:latin typeface="Montserrat" panose="02000505000000020004" pitchFamily="2" charset="0"/>
                        </a:rPr>
                        <a:t>)</a:t>
                      </a:r>
                    </a:p>
                  </a:txBody>
                  <a:tcPr marL="3399" marR="3399" marT="3399" marB="0" anchor="ctr">
                    <a:noFill/>
                  </a:tcPr>
                </a:tc>
                <a:tc>
                  <a:txBody>
                    <a:bodyPr/>
                    <a:lstStyle/>
                    <a:p>
                      <a:pPr algn="r" fontAlgn="b"/>
                      <a:r>
                        <a:rPr lang="es-MX" sz="1100" b="0" i="0" u="none" strike="noStrike" dirty="0">
                          <a:solidFill>
                            <a:srgbClr val="000000"/>
                          </a:solidFill>
                          <a:effectLst/>
                          <a:latin typeface="Montserrat" panose="02000505000000020004" pitchFamily="2" charset="0"/>
                        </a:rPr>
                        <a:t>32,000</a:t>
                      </a:r>
                    </a:p>
                  </a:txBody>
                  <a:tcPr marL="3399" marR="3399" marT="3399" marB="0" anchor="ctr">
                    <a:noFill/>
                  </a:tcPr>
                </a:tc>
                <a:tc>
                  <a:txBody>
                    <a:bodyPr/>
                    <a:lstStyle/>
                    <a:p>
                      <a:pPr algn="r" fontAlgn="b"/>
                      <a:r>
                        <a:rPr lang="es-MX" sz="1100" b="0" i="0" u="none" strike="noStrike" dirty="0">
                          <a:solidFill>
                            <a:srgbClr val="000000"/>
                          </a:solidFill>
                          <a:effectLst/>
                          <a:latin typeface="Montserrat" panose="02000505000000020004" pitchFamily="2" charset="0"/>
                        </a:rPr>
                        <a:t>160,000</a:t>
                      </a:r>
                    </a:p>
                  </a:txBody>
                  <a:tcPr marL="3399" marR="3399" marT="3399" marB="0" anchor="ctr">
                    <a:noFill/>
                  </a:tcPr>
                </a:tc>
                <a:tc>
                  <a:txBody>
                    <a:bodyPr/>
                    <a:lstStyle/>
                    <a:p>
                      <a:pPr algn="ctr" fontAlgn="ctr"/>
                      <a:r>
                        <a:rPr lang="es-MX" sz="1100" b="0" i="0" u="none" strike="noStrike" dirty="0">
                          <a:solidFill>
                            <a:srgbClr val="000000"/>
                          </a:solidFill>
                          <a:effectLst/>
                          <a:latin typeface="Montserrat" panose="02000505000000020004" pitchFamily="2" charset="0"/>
                        </a:rPr>
                        <a:t>EN EXPLOTACIÓN</a:t>
                      </a:r>
                    </a:p>
                  </a:txBody>
                  <a:tcPr marL="3399" marR="3399" marT="3399" marB="0" anchor="ctr">
                    <a:noFill/>
                  </a:tcPr>
                </a:tc>
                <a:extLst>
                  <a:ext uri="{0D108BD9-81ED-4DB2-BD59-A6C34878D82A}">
                    <a16:rowId xmlns:a16="http://schemas.microsoft.com/office/drawing/2014/main" val="2276549597"/>
                  </a:ext>
                </a:extLst>
              </a:tr>
              <a:tr h="1166361">
                <a:tc>
                  <a:txBody>
                    <a:bodyPr/>
                    <a:lstStyle/>
                    <a:p>
                      <a:pPr algn="ctr" fontAlgn="ctr"/>
                      <a:r>
                        <a:rPr lang="es-MX" sz="1100" b="0" i="0" u="none" strike="noStrike">
                          <a:solidFill>
                            <a:srgbClr val="000000"/>
                          </a:solidFill>
                          <a:effectLst/>
                          <a:latin typeface="Montserrat" panose="02000505000000020004" pitchFamily="2" charset="0"/>
                        </a:rPr>
                        <a:t>9</a:t>
                      </a:r>
                    </a:p>
                  </a:txBody>
                  <a:tcPr marL="3399" marR="3399" marT="3399" marB="0" anchor="ctr">
                    <a:noFill/>
                  </a:tcPr>
                </a:tc>
                <a:tc>
                  <a:txBody>
                    <a:bodyPr/>
                    <a:lstStyle/>
                    <a:p>
                      <a:pPr algn="l" fontAlgn="ctr"/>
                      <a:r>
                        <a:rPr lang="es-MX" sz="1100" b="0" i="0" u="none" strike="noStrike" dirty="0">
                          <a:solidFill>
                            <a:srgbClr val="000000"/>
                          </a:solidFill>
                          <a:effectLst/>
                          <a:latin typeface="Montserrat" panose="02000505000000020004" pitchFamily="2" charset="0"/>
                        </a:rPr>
                        <a:t>La Palillera</a:t>
                      </a:r>
                    </a:p>
                  </a:txBody>
                  <a:tcPr marL="3399" marR="3399" marT="3399" marB="0" anchor="ctr">
                    <a:noFill/>
                  </a:tcPr>
                </a:tc>
                <a:tc>
                  <a:txBody>
                    <a:bodyPr/>
                    <a:lstStyle/>
                    <a:p>
                      <a:pPr algn="l" fontAlgn="ctr"/>
                      <a:r>
                        <a:rPr lang="es-MX" sz="1100" b="0" i="0" u="none" strike="noStrike" dirty="0">
                          <a:solidFill>
                            <a:srgbClr val="000000"/>
                          </a:solidFill>
                          <a:effectLst/>
                          <a:latin typeface="Montserrat" panose="02000505000000020004" pitchFamily="2" charset="0"/>
                        </a:rPr>
                        <a:t>Felipe Carrillo Puerto III, IV, V, VI Brecha </a:t>
                      </a:r>
                      <a:r>
                        <a:rPr lang="es-MX" sz="1100" b="0" i="0" u="none" strike="noStrike" dirty="0" err="1">
                          <a:solidFill>
                            <a:srgbClr val="000000"/>
                          </a:solidFill>
                          <a:effectLst/>
                          <a:latin typeface="Montserrat" panose="02000505000000020004" pitchFamily="2" charset="0"/>
                        </a:rPr>
                        <a:t>Calcarea</a:t>
                      </a:r>
                      <a:r>
                        <a:rPr lang="es-MX" sz="1100" b="0" i="0" u="none" strike="noStrike" dirty="0">
                          <a:solidFill>
                            <a:srgbClr val="000000"/>
                          </a:solidFill>
                          <a:effectLst/>
                          <a:latin typeface="Montserrat" panose="02000505000000020004" pitchFamily="2" charset="0"/>
                        </a:rPr>
                        <a:t> - Caliche </a:t>
                      </a:r>
                      <a:r>
                        <a:rPr lang="es-MX" sz="1100" b="1" i="0" u="none" strike="noStrike" dirty="0">
                          <a:solidFill>
                            <a:srgbClr val="000000"/>
                          </a:solidFill>
                          <a:effectLst/>
                          <a:latin typeface="Montserrat" panose="02000505000000020004" pitchFamily="2" charset="0"/>
                        </a:rPr>
                        <a:t>(grava-arena)</a:t>
                      </a:r>
                    </a:p>
                  </a:txBody>
                  <a:tcPr marL="3399" marR="3399" marT="3399" marB="0" anchor="ctr">
                    <a:noFill/>
                  </a:tcPr>
                </a:tc>
                <a:tc>
                  <a:txBody>
                    <a:bodyPr/>
                    <a:lstStyle/>
                    <a:p>
                      <a:pPr algn="r" fontAlgn="b"/>
                      <a:r>
                        <a:rPr lang="es-MX" sz="1100" b="0" i="0" u="none" strike="noStrike" dirty="0">
                          <a:solidFill>
                            <a:srgbClr val="000000"/>
                          </a:solidFill>
                          <a:effectLst/>
                          <a:latin typeface="Montserrat" panose="02000505000000020004" pitchFamily="2" charset="0"/>
                        </a:rPr>
                        <a:t>640,000</a:t>
                      </a:r>
                    </a:p>
                  </a:txBody>
                  <a:tcPr marL="3399" marR="3399" marT="3399" marB="0" anchor="ctr">
                    <a:noFill/>
                  </a:tcPr>
                </a:tc>
                <a:tc>
                  <a:txBody>
                    <a:bodyPr/>
                    <a:lstStyle/>
                    <a:p>
                      <a:pPr algn="r" fontAlgn="b"/>
                      <a:r>
                        <a:rPr lang="es-MX" sz="1100" b="0" i="0" u="none" strike="noStrike" dirty="0">
                          <a:solidFill>
                            <a:srgbClr val="000000"/>
                          </a:solidFill>
                          <a:effectLst/>
                          <a:latin typeface="Montserrat" panose="02000505000000020004" pitchFamily="2" charset="0"/>
                        </a:rPr>
                        <a:t>3,200,000</a:t>
                      </a:r>
                    </a:p>
                  </a:txBody>
                  <a:tcPr marL="3399" marR="3399" marT="3399" marB="0" anchor="ctr">
                    <a:noFill/>
                  </a:tcPr>
                </a:tc>
                <a:tc>
                  <a:txBody>
                    <a:bodyPr/>
                    <a:lstStyle/>
                    <a:p>
                      <a:pPr algn="ctr" fontAlgn="ctr"/>
                      <a:r>
                        <a:rPr lang="es-MX" sz="1100" b="0" i="0" u="none" strike="noStrike" dirty="0">
                          <a:solidFill>
                            <a:srgbClr val="000000"/>
                          </a:solidFill>
                          <a:effectLst/>
                          <a:latin typeface="Montserrat" panose="02000505000000020004" pitchFamily="2" charset="0"/>
                        </a:rPr>
                        <a:t>EN EXPLOTACIÓN</a:t>
                      </a:r>
                    </a:p>
                  </a:txBody>
                  <a:tcPr marL="3399" marR="3399" marT="3399" marB="0" anchor="ctr">
                    <a:noFill/>
                  </a:tcPr>
                </a:tc>
                <a:extLst>
                  <a:ext uri="{0D108BD9-81ED-4DB2-BD59-A6C34878D82A}">
                    <a16:rowId xmlns:a16="http://schemas.microsoft.com/office/drawing/2014/main" val="3559156386"/>
                  </a:ext>
                </a:extLst>
              </a:tr>
              <a:tr h="1166361">
                <a:tc>
                  <a:txBody>
                    <a:bodyPr/>
                    <a:lstStyle/>
                    <a:p>
                      <a:pPr algn="ctr" fontAlgn="ctr"/>
                      <a:r>
                        <a:rPr lang="es-MX" sz="1100" b="0" i="0" u="none" strike="noStrike">
                          <a:solidFill>
                            <a:srgbClr val="000000"/>
                          </a:solidFill>
                          <a:effectLst/>
                          <a:latin typeface="Montserrat" panose="02000505000000020004" pitchFamily="2" charset="0"/>
                        </a:rPr>
                        <a:t>10</a:t>
                      </a:r>
                    </a:p>
                  </a:txBody>
                  <a:tcPr marL="3399" marR="3399" marT="3399" marB="0" anchor="ctr">
                    <a:noFill/>
                  </a:tcPr>
                </a:tc>
                <a:tc>
                  <a:txBody>
                    <a:bodyPr/>
                    <a:lstStyle/>
                    <a:p>
                      <a:pPr algn="l" fontAlgn="ctr"/>
                      <a:r>
                        <a:rPr lang="es-MX" sz="1100" b="0" i="0" u="none" strike="noStrike" dirty="0">
                          <a:solidFill>
                            <a:srgbClr val="000000"/>
                          </a:solidFill>
                          <a:effectLst/>
                          <a:latin typeface="Montserrat" panose="02000505000000020004" pitchFamily="2" charset="0"/>
                        </a:rPr>
                        <a:t>El Paraíso</a:t>
                      </a:r>
                    </a:p>
                  </a:txBody>
                  <a:tcPr marL="3399" marR="3399" marT="3399" marB="0" anchor="ctr">
                    <a:noFill/>
                  </a:tcPr>
                </a:tc>
                <a:tc>
                  <a:txBody>
                    <a:bodyPr/>
                    <a:lstStyle/>
                    <a:p>
                      <a:pPr algn="l" fontAlgn="ctr"/>
                      <a:r>
                        <a:rPr lang="es-MX" sz="1100" b="0" i="0" u="none" strike="noStrike" dirty="0">
                          <a:solidFill>
                            <a:srgbClr val="000000"/>
                          </a:solidFill>
                          <a:effectLst/>
                          <a:latin typeface="Montserrat" panose="02000505000000020004" pitchFamily="2" charset="0"/>
                        </a:rPr>
                        <a:t>Felipe Carrillo Puerto Brecha Calcarea - Caliche (</a:t>
                      </a:r>
                      <a:r>
                        <a:rPr lang="es-MX" sz="1100" b="1" i="0" u="none" strike="noStrike" dirty="0">
                          <a:solidFill>
                            <a:srgbClr val="000000"/>
                          </a:solidFill>
                          <a:effectLst/>
                          <a:latin typeface="Montserrat" panose="02000505000000020004" pitchFamily="2" charset="0"/>
                        </a:rPr>
                        <a:t>grava-arena)</a:t>
                      </a:r>
                    </a:p>
                  </a:txBody>
                  <a:tcPr marL="3399" marR="3399" marT="3399" marB="0" anchor="ctr">
                    <a:noFill/>
                  </a:tcPr>
                </a:tc>
                <a:tc>
                  <a:txBody>
                    <a:bodyPr/>
                    <a:lstStyle/>
                    <a:p>
                      <a:pPr algn="r" fontAlgn="b"/>
                      <a:r>
                        <a:rPr lang="es-MX" sz="1100" b="0" i="0" u="none" strike="noStrike" dirty="0">
                          <a:solidFill>
                            <a:srgbClr val="000000"/>
                          </a:solidFill>
                          <a:effectLst/>
                          <a:latin typeface="Montserrat" panose="02000505000000020004" pitchFamily="2" charset="0"/>
                        </a:rPr>
                        <a:t>500,000</a:t>
                      </a:r>
                    </a:p>
                  </a:txBody>
                  <a:tcPr marL="3399" marR="3399" marT="3399" marB="0" anchor="ctr">
                    <a:noFill/>
                  </a:tcPr>
                </a:tc>
                <a:tc>
                  <a:txBody>
                    <a:bodyPr/>
                    <a:lstStyle/>
                    <a:p>
                      <a:pPr algn="r" fontAlgn="b"/>
                      <a:r>
                        <a:rPr lang="es-MX" sz="1100" b="0" i="0" u="none" strike="noStrike" dirty="0">
                          <a:solidFill>
                            <a:srgbClr val="000000"/>
                          </a:solidFill>
                          <a:effectLst/>
                          <a:latin typeface="Montserrat" panose="02000505000000020004" pitchFamily="2" charset="0"/>
                        </a:rPr>
                        <a:t>2,500,000</a:t>
                      </a:r>
                    </a:p>
                  </a:txBody>
                  <a:tcPr marL="3399" marR="3399" marT="3399" marB="0" anchor="ctr">
                    <a:noFill/>
                  </a:tcPr>
                </a:tc>
                <a:tc>
                  <a:txBody>
                    <a:bodyPr/>
                    <a:lstStyle/>
                    <a:p>
                      <a:pPr algn="ctr" fontAlgn="ctr"/>
                      <a:r>
                        <a:rPr lang="es-MX" sz="1100" b="0" i="0" u="none" strike="noStrike" dirty="0">
                          <a:solidFill>
                            <a:srgbClr val="000000"/>
                          </a:solidFill>
                          <a:effectLst/>
                          <a:latin typeface="Montserrat" panose="02000505000000020004" pitchFamily="2" charset="0"/>
                        </a:rPr>
                        <a:t>SIN EXPLOTAR</a:t>
                      </a:r>
                    </a:p>
                  </a:txBody>
                  <a:tcPr marL="3399" marR="3399" marT="3399" marB="0" anchor="ctr">
                    <a:noFill/>
                  </a:tcPr>
                </a:tc>
                <a:extLst>
                  <a:ext uri="{0D108BD9-81ED-4DB2-BD59-A6C34878D82A}">
                    <a16:rowId xmlns:a16="http://schemas.microsoft.com/office/drawing/2014/main" val="2684177590"/>
                  </a:ext>
                </a:extLst>
              </a:tr>
              <a:tr h="587013">
                <a:tc>
                  <a:txBody>
                    <a:bodyPr/>
                    <a:lstStyle/>
                    <a:p>
                      <a:pPr algn="ctr" fontAlgn="b"/>
                      <a:r>
                        <a:rPr lang="es-MX" sz="1100" b="0" i="0" u="none" strike="noStrike" dirty="0">
                          <a:solidFill>
                            <a:srgbClr val="000000"/>
                          </a:solidFill>
                          <a:effectLst/>
                          <a:latin typeface="Montserrat" panose="02000505000000020004" pitchFamily="2" charset="0"/>
                        </a:rPr>
                        <a:t>56</a:t>
                      </a:r>
                    </a:p>
                  </a:txBody>
                  <a:tcPr marL="3399" marR="3399" marT="3399" marB="0" anchor="ctr">
                    <a:noFill/>
                  </a:tcPr>
                </a:tc>
                <a:tc>
                  <a:txBody>
                    <a:bodyPr/>
                    <a:lstStyle/>
                    <a:p>
                      <a:pPr algn="l" fontAlgn="ctr"/>
                      <a:r>
                        <a:rPr lang="es-MX" sz="1100" b="0" i="0" u="none" strike="noStrike" dirty="0">
                          <a:solidFill>
                            <a:srgbClr val="000000"/>
                          </a:solidFill>
                          <a:effectLst/>
                          <a:latin typeface="Montserrat" panose="02000505000000020004" pitchFamily="2" charset="0"/>
                        </a:rPr>
                        <a:t>San Antonio Nuevo</a:t>
                      </a:r>
                    </a:p>
                  </a:txBody>
                  <a:tcPr marL="3399" marR="3399" marT="3399" marB="0" anchor="ctr">
                    <a:noFill/>
                  </a:tcPr>
                </a:tc>
                <a:tc>
                  <a:txBody>
                    <a:bodyPr/>
                    <a:lstStyle/>
                    <a:p>
                      <a:pPr algn="l" fontAlgn="ctr"/>
                      <a:r>
                        <a:rPr lang="es-MX" sz="1100" b="0" i="0" u="none" strike="noStrike" dirty="0">
                          <a:solidFill>
                            <a:srgbClr val="000000"/>
                          </a:solidFill>
                          <a:effectLst/>
                          <a:latin typeface="Montserrat" panose="02000505000000020004" pitchFamily="2" charset="0"/>
                        </a:rPr>
                        <a:t>Caliza </a:t>
                      </a:r>
                      <a:r>
                        <a:rPr lang="es-MX" sz="1100" b="1" i="0" u="none" strike="noStrike" dirty="0">
                          <a:solidFill>
                            <a:srgbClr val="000000"/>
                          </a:solidFill>
                          <a:effectLst/>
                          <a:latin typeface="Montserrat" panose="02000505000000020004" pitchFamily="2" charset="0"/>
                        </a:rPr>
                        <a:t>(grava, arena)</a:t>
                      </a:r>
                    </a:p>
                  </a:txBody>
                  <a:tcPr marL="3399" marR="3399" marT="3399" marB="0" anchor="ctr">
                    <a:noFill/>
                  </a:tcPr>
                </a:tc>
                <a:tc>
                  <a:txBody>
                    <a:bodyPr/>
                    <a:lstStyle/>
                    <a:p>
                      <a:pPr algn="r" fontAlgn="b"/>
                      <a:r>
                        <a:rPr lang="es-MX" sz="1100" b="0" i="0" u="none" strike="noStrike" dirty="0">
                          <a:solidFill>
                            <a:srgbClr val="000000"/>
                          </a:solidFill>
                          <a:effectLst/>
                          <a:latin typeface="Montserrat" panose="02000505000000020004" pitchFamily="2" charset="0"/>
                        </a:rPr>
                        <a:t>180,000</a:t>
                      </a:r>
                    </a:p>
                  </a:txBody>
                  <a:tcPr marL="3399" marR="3399" marT="3399" marB="0" anchor="ctr">
                    <a:noFill/>
                  </a:tcPr>
                </a:tc>
                <a:tc>
                  <a:txBody>
                    <a:bodyPr/>
                    <a:lstStyle/>
                    <a:p>
                      <a:pPr algn="r" fontAlgn="b"/>
                      <a:r>
                        <a:rPr lang="es-MX" sz="1100" b="0" i="0" u="none" strike="noStrike" dirty="0">
                          <a:solidFill>
                            <a:srgbClr val="000000"/>
                          </a:solidFill>
                          <a:effectLst/>
                          <a:latin typeface="Montserrat" panose="02000505000000020004" pitchFamily="2" charset="0"/>
                        </a:rPr>
                        <a:t>900,000</a:t>
                      </a:r>
                    </a:p>
                  </a:txBody>
                  <a:tcPr marL="3399" marR="3399" marT="3399" marB="0" anchor="ctr">
                    <a:noFill/>
                  </a:tcPr>
                </a:tc>
                <a:tc>
                  <a:txBody>
                    <a:bodyPr/>
                    <a:lstStyle/>
                    <a:p>
                      <a:pPr algn="ctr" fontAlgn="b"/>
                      <a:r>
                        <a:rPr lang="es-MX" sz="1100" b="0" i="0" u="none" strike="noStrike" dirty="0">
                          <a:solidFill>
                            <a:srgbClr val="000000"/>
                          </a:solidFill>
                          <a:effectLst/>
                          <a:latin typeface="Montserrat" panose="02000505000000020004" pitchFamily="2" charset="0"/>
                        </a:rPr>
                        <a:t>EN EXPLOTACIÓN</a:t>
                      </a:r>
                    </a:p>
                  </a:txBody>
                  <a:tcPr marL="3399" marR="3399" marT="3399" marB="0" anchor="ctr">
                    <a:noFill/>
                  </a:tcPr>
                </a:tc>
                <a:extLst>
                  <a:ext uri="{0D108BD9-81ED-4DB2-BD59-A6C34878D82A}">
                    <a16:rowId xmlns:a16="http://schemas.microsoft.com/office/drawing/2014/main" val="553128293"/>
                  </a:ext>
                </a:extLst>
              </a:tr>
              <a:tr h="269843">
                <a:tc gridSpan="3">
                  <a:txBody>
                    <a:bodyPr/>
                    <a:lstStyle/>
                    <a:p>
                      <a:pPr algn="r" fontAlgn="ctr"/>
                      <a:r>
                        <a:rPr lang="es-MX" sz="1100" b="1" i="0" u="none" strike="noStrike" dirty="0">
                          <a:solidFill>
                            <a:srgbClr val="396559"/>
                          </a:solidFill>
                          <a:effectLst/>
                          <a:latin typeface="Montserrat SemiBold" pitchFamily="2" charset="77"/>
                        </a:rPr>
                        <a:t>TOTAL </a:t>
                      </a:r>
                    </a:p>
                  </a:txBody>
                  <a:tcPr marL="3399" marR="3399" marT="3399" marB="0" anchor="ctr">
                    <a:solidFill>
                      <a:srgbClr val="E0CC9F"/>
                    </a:solidFill>
                  </a:tcPr>
                </a:tc>
                <a:tc hMerge="1">
                  <a:txBody>
                    <a:bodyPr/>
                    <a:lstStyle/>
                    <a:p>
                      <a:pPr algn="l" fontAlgn="ctr"/>
                      <a:endParaRPr lang="es-MX" sz="400" b="0" i="0" u="none" strike="noStrike" dirty="0">
                        <a:solidFill>
                          <a:srgbClr val="000000"/>
                        </a:solidFill>
                        <a:effectLst/>
                        <a:latin typeface="Montserrat" panose="02000505000000020004" pitchFamily="2" charset="0"/>
                      </a:endParaRPr>
                    </a:p>
                  </a:txBody>
                  <a:tcPr marL="3558" marR="3558" marT="3558" marB="0" anchor="ctr">
                    <a:noFill/>
                  </a:tcPr>
                </a:tc>
                <a:tc hMerge="1">
                  <a:txBody>
                    <a:bodyPr/>
                    <a:lstStyle/>
                    <a:p>
                      <a:pPr algn="l" fontAlgn="ctr"/>
                      <a:endParaRPr lang="es-MX" sz="400" b="0" i="0" u="none" strike="noStrike" dirty="0">
                        <a:solidFill>
                          <a:srgbClr val="000000"/>
                        </a:solidFill>
                        <a:effectLst/>
                        <a:latin typeface="Montserrat" panose="02000505000000020004" pitchFamily="2" charset="0"/>
                      </a:endParaRPr>
                    </a:p>
                  </a:txBody>
                  <a:tcPr marL="3558" marR="3558" marT="3558" marB="0" anchor="ctr">
                    <a:noFill/>
                  </a:tcPr>
                </a:tc>
                <a:tc>
                  <a:txBody>
                    <a:bodyPr/>
                    <a:lstStyle/>
                    <a:p>
                      <a:pPr algn="r" fontAlgn="b"/>
                      <a:r>
                        <a:rPr lang="es-MX" sz="1100" b="1" i="0" u="none" strike="noStrike" dirty="0">
                          <a:solidFill>
                            <a:srgbClr val="396559"/>
                          </a:solidFill>
                          <a:effectLst/>
                          <a:latin typeface="Montserrat SemiBold" pitchFamily="2" charset="77"/>
                        </a:rPr>
                        <a:t>826,000</a:t>
                      </a:r>
                    </a:p>
                  </a:txBody>
                  <a:tcPr marL="3399" marR="3399" marT="3399" marB="0" anchor="ctr">
                    <a:solidFill>
                      <a:srgbClr val="E0CC9F"/>
                    </a:solidFill>
                  </a:tcPr>
                </a:tc>
                <a:tc>
                  <a:txBody>
                    <a:bodyPr/>
                    <a:lstStyle/>
                    <a:p>
                      <a:pPr algn="r" fontAlgn="b"/>
                      <a:r>
                        <a:rPr lang="es-MX" sz="1100" b="1" i="0" u="none" strike="noStrike" dirty="0">
                          <a:solidFill>
                            <a:srgbClr val="396559"/>
                          </a:solidFill>
                          <a:effectLst/>
                          <a:latin typeface="Montserrat SemiBold" pitchFamily="2" charset="77"/>
                        </a:rPr>
                        <a:t>7,010,000</a:t>
                      </a:r>
                    </a:p>
                  </a:txBody>
                  <a:tcPr marL="3399" marR="3399" marT="3399" marB="0" anchor="ctr">
                    <a:solidFill>
                      <a:srgbClr val="E0CC9F"/>
                    </a:solidFill>
                  </a:tcPr>
                </a:tc>
                <a:tc>
                  <a:txBody>
                    <a:bodyPr/>
                    <a:lstStyle/>
                    <a:p>
                      <a:pPr algn="ctr" fontAlgn="b"/>
                      <a:endParaRPr lang="es-MX" sz="1100" b="1" i="0" u="none" strike="noStrike" dirty="0">
                        <a:solidFill>
                          <a:srgbClr val="396559"/>
                        </a:solidFill>
                        <a:effectLst/>
                        <a:latin typeface="Montserrat SemiBold" pitchFamily="2" charset="77"/>
                      </a:endParaRPr>
                    </a:p>
                  </a:txBody>
                  <a:tcPr marL="3399" marR="3399" marT="3399" marB="0" anchor="ctr">
                    <a:solidFill>
                      <a:srgbClr val="E0CC9F"/>
                    </a:solidFill>
                  </a:tcPr>
                </a:tc>
                <a:extLst>
                  <a:ext uri="{0D108BD9-81ED-4DB2-BD59-A6C34878D82A}">
                    <a16:rowId xmlns:a16="http://schemas.microsoft.com/office/drawing/2014/main" val="3547096798"/>
                  </a:ext>
                </a:extLst>
              </a:tr>
            </a:tbl>
          </a:graphicData>
        </a:graphic>
      </p:graphicFrame>
      <p:pic>
        <p:nvPicPr>
          <p:cNvPr id="34" name="Imagen 33">
            <a:extLst>
              <a:ext uri="{FF2B5EF4-FFF2-40B4-BE49-F238E27FC236}">
                <a16:creationId xmlns:a16="http://schemas.microsoft.com/office/drawing/2014/main" id="{006BB160-CA2D-DF42-948B-4A9C13F1569C}"/>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120" b="47526" l="8667" r="75200"/>
                    </a14:imgEffect>
                  </a14:imgLayer>
                </a14:imgProps>
              </a:ext>
            </a:extLst>
          </a:blip>
          <a:srcRect l="10141" t="10141" r="24725" b="52488"/>
          <a:stretch/>
        </p:blipFill>
        <p:spPr>
          <a:xfrm>
            <a:off x="10891670" y="247365"/>
            <a:ext cx="959307" cy="978986"/>
          </a:xfrm>
          <a:prstGeom prst="rect">
            <a:avLst/>
          </a:prstGeom>
        </p:spPr>
      </p:pic>
    </p:spTree>
    <p:extLst>
      <p:ext uri="{BB962C8B-B14F-4D97-AF65-F5344CB8AC3E}">
        <p14:creationId xmlns:p14="http://schemas.microsoft.com/office/powerpoint/2010/main" val="2747267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2"/>
          <a:stretch>
            <a:fillRect/>
          </a:stretch>
        </p:blipFill>
        <p:spPr>
          <a:xfrm>
            <a:off x="11965294" y="0"/>
            <a:ext cx="234462"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8476037" y="403039"/>
            <a:ext cx="2229105" cy="610940"/>
          </a:xfrm>
          <a:prstGeom prst="rect">
            <a:avLst/>
          </a:prstGeom>
        </p:spPr>
      </p:pic>
      <p:sp>
        <p:nvSpPr>
          <p:cNvPr id="9" name="object 3">
            <a:extLst>
              <a:ext uri="{FF2B5EF4-FFF2-40B4-BE49-F238E27FC236}">
                <a16:creationId xmlns:a16="http://schemas.microsoft.com/office/drawing/2014/main" id="{6DD5A2C4-D450-6F47-99F1-CF1CD95EC094}"/>
              </a:ext>
            </a:extLst>
          </p:cNvPr>
          <p:cNvSpPr txBox="1">
            <a:spLocks/>
          </p:cNvSpPr>
          <p:nvPr/>
        </p:nvSpPr>
        <p:spPr>
          <a:xfrm>
            <a:off x="486829" y="459137"/>
            <a:ext cx="4480488" cy="6379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88" dirty="0">
                <a:latin typeface="Montserrat" pitchFamily="2" charset="77"/>
              </a:rPr>
              <a:t>BANCO DE</a:t>
            </a:r>
          </a:p>
          <a:p>
            <a:pPr marL="9525">
              <a:spcBef>
                <a:spcPts val="75"/>
              </a:spcBef>
            </a:pPr>
            <a:r>
              <a:rPr lang="es-MX" sz="2000" spc="188" dirty="0">
                <a:latin typeface="Montserrat" pitchFamily="2" charset="77"/>
              </a:rPr>
              <a:t>MATERIALES </a:t>
            </a:r>
          </a:p>
        </p:txBody>
      </p:sp>
      <p:sp>
        <p:nvSpPr>
          <p:cNvPr id="11" name="Rectángulo 10">
            <a:extLst>
              <a:ext uri="{FF2B5EF4-FFF2-40B4-BE49-F238E27FC236}">
                <a16:creationId xmlns:a16="http://schemas.microsoft.com/office/drawing/2014/main" id="{38135AF8-E77D-0E4B-AC15-E58D06F6FCD1}"/>
              </a:ext>
            </a:extLst>
          </p:cNvPr>
          <p:cNvSpPr/>
          <p:nvPr/>
        </p:nvSpPr>
        <p:spPr>
          <a:xfrm flipV="1">
            <a:off x="3368489" y="902696"/>
            <a:ext cx="4873086" cy="45719"/>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object 3">
            <a:extLst>
              <a:ext uri="{FF2B5EF4-FFF2-40B4-BE49-F238E27FC236}">
                <a16:creationId xmlns:a16="http://schemas.microsoft.com/office/drawing/2014/main" id="{A9AB6F2E-E401-8A4A-9C92-A04C8B736793}"/>
              </a:ext>
            </a:extLst>
          </p:cNvPr>
          <p:cNvSpPr txBox="1">
            <a:spLocks/>
          </p:cNvSpPr>
          <p:nvPr/>
        </p:nvSpPr>
        <p:spPr>
          <a:xfrm>
            <a:off x="6678478" y="1391748"/>
            <a:ext cx="4480488" cy="1788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100" b="1" spc="188" dirty="0">
                <a:latin typeface="Montserrat" pitchFamily="2" charset="77"/>
              </a:rPr>
              <a:t>FRENTE 4 </a:t>
            </a:r>
          </a:p>
        </p:txBody>
      </p:sp>
      <p:pic>
        <p:nvPicPr>
          <p:cNvPr id="5" name="Imagen 4">
            <a:extLst>
              <a:ext uri="{FF2B5EF4-FFF2-40B4-BE49-F238E27FC236}">
                <a16:creationId xmlns:a16="http://schemas.microsoft.com/office/drawing/2014/main" id="{52F6776B-4517-B948-9F7D-1245FCAD980D}"/>
              </a:ext>
            </a:extLst>
          </p:cNvPr>
          <p:cNvPicPr>
            <a:picLocks noChangeAspect="1"/>
          </p:cNvPicPr>
          <p:nvPr/>
        </p:nvPicPr>
        <p:blipFill>
          <a:blip r:embed="rId4"/>
          <a:stretch>
            <a:fillRect/>
          </a:stretch>
        </p:blipFill>
        <p:spPr>
          <a:xfrm>
            <a:off x="2526433" y="516686"/>
            <a:ext cx="607594" cy="607594"/>
          </a:xfrm>
          <a:prstGeom prst="rect">
            <a:avLst/>
          </a:prstGeom>
        </p:spPr>
      </p:pic>
      <p:pic>
        <p:nvPicPr>
          <p:cNvPr id="30" name="Imagen 29">
            <a:extLst>
              <a:ext uri="{FF2B5EF4-FFF2-40B4-BE49-F238E27FC236}">
                <a16:creationId xmlns:a16="http://schemas.microsoft.com/office/drawing/2014/main" id="{07A9CC2E-A353-1A42-8917-466B654828AE}"/>
              </a:ext>
            </a:extLst>
          </p:cNvPr>
          <p:cNvPicPr>
            <a:picLocks noChangeAspect="1"/>
          </p:cNvPicPr>
          <p:nvPr/>
        </p:nvPicPr>
        <p:blipFill>
          <a:blip r:embed="rId4"/>
          <a:stretch>
            <a:fillRect/>
          </a:stretch>
        </p:blipFill>
        <p:spPr>
          <a:xfrm>
            <a:off x="7837850" y="1226351"/>
            <a:ext cx="469252" cy="469252"/>
          </a:xfrm>
          <a:prstGeom prst="rect">
            <a:avLst/>
          </a:prstGeom>
        </p:spPr>
      </p:pic>
      <p:sp>
        <p:nvSpPr>
          <p:cNvPr id="36" name="object 3">
            <a:extLst>
              <a:ext uri="{FF2B5EF4-FFF2-40B4-BE49-F238E27FC236}">
                <a16:creationId xmlns:a16="http://schemas.microsoft.com/office/drawing/2014/main" id="{73797882-5561-2E43-89F3-AAD324BD4516}"/>
              </a:ext>
            </a:extLst>
          </p:cNvPr>
          <p:cNvSpPr txBox="1">
            <a:spLocks/>
          </p:cNvSpPr>
          <p:nvPr/>
        </p:nvSpPr>
        <p:spPr>
          <a:xfrm>
            <a:off x="6425056" y="1828201"/>
            <a:ext cx="2152699" cy="33021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BANCOS </a:t>
            </a:r>
          </a:p>
          <a:p>
            <a:pPr marL="9525" algn="ctr">
              <a:spcBef>
                <a:spcPts val="75"/>
              </a:spcBef>
            </a:pPr>
            <a:r>
              <a:rPr lang="es-MX" sz="1000" b="1" spc="188" dirty="0">
                <a:latin typeface="Montserrat" pitchFamily="2" charset="77"/>
              </a:rPr>
              <a:t>DE MATERIALES  </a:t>
            </a:r>
          </a:p>
        </p:txBody>
      </p:sp>
      <p:pic>
        <p:nvPicPr>
          <p:cNvPr id="38" name="Imagen 37">
            <a:extLst>
              <a:ext uri="{FF2B5EF4-FFF2-40B4-BE49-F238E27FC236}">
                <a16:creationId xmlns:a16="http://schemas.microsoft.com/office/drawing/2014/main" id="{42E1C28C-0197-F94F-9EF5-36039D5EA608}"/>
              </a:ext>
            </a:extLst>
          </p:cNvPr>
          <p:cNvPicPr>
            <a:picLocks noChangeAspect="1"/>
          </p:cNvPicPr>
          <p:nvPr/>
        </p:nvPicPr>
        <p:blipFill>
          <a:blip r:embed="rId5"/>
          <a:stretch>
            <a:fillRect/>
          </a:stretch>
        </p:blipFill>
        <p:spPr>
          <a:xfrm>
            <a:off x="8444380" y="2466805"/>
            <a:ext cx="1247577" cy="1247577"/>
          </a:xfrm>
          <a:prstGeom prst="rect">
            <a:avLst/>
          </a:prstGeom>
        </p:spPr>
      </p:pic>
      <p:pic>
        <p:nvPicPr>
          <p:cNvPr id="39" name="Imagen 38">
            <a:extLst>
              <a:ext uri="{FF2B5EF4-FFF2-40B4-BE49-F238E27FC236}">
                <a16:creationId xmlns:a16="http://schemas.microsoft.com/office/drawing/2014/main" id="{9DF9445F-2563-1041-9757-54EED50BC5DC}"/>
              </a:ext>
            </a:extLst>
          </p:cNvPr>
          <p:cNvPicPr>
            <a:picLocks noChangeAspect="1"/>
          </p:cNvPicPr>
          <p:nvPr/>
        </p:nvPicPr>
        <p:blipFill>
          <a:blip r:embed="rId6"/>
          <a:stretch>
            <a:fillRect/>
          </a:stretch>
        </p:blipFill>
        <p:spPr>
          <a:xfrm>
            <a:off x="9946310" y="2439751"/>
            <a:ext cx="1289425" cy="1289425"/>
          </a:xfrm>
          <a:prstGeom prst="rect">
            <a:avLst/>
          </a:prstGeom>
        </p:spPr>
      </p:pic>
      <p:pic>
        <p:nvPicPr>
          <p:cNvPr id="12" name="Imagen 11">
            <a:extLst>
              <a:ext uri="{FF2B5EF4-FFF2-40B4-BE49-F238E27FC236}">
                <a16:creationId xmlns:a16="http://schemas.microsoft.com/office/drawing/2014/main" id="{85249A8E-A3EB-8E46-B62A-4CC1236B2314}"/>
              </a:ext>
            </a:extLst>
          </p:cNvPr>
          <p:cNvPicPr>
            <a:picLocks noChangeAspect="1"/>
          </p:cNvPicPr>
          <p:nvPr/>
        </p:nvPicPr>
        <p:blipFill>
          <a:blip r:embed="rId7">
            <a:lum bright="70000" contrast="-70000"/>
          </a:blip>
          <a:stretch>
            <a:fillRect/>
          </a:stretch>
        </p:blipFill>
        <p:spPr>
          <a:xfrm>
            <a:off x="10705142" y="1299685"/>
            <a:ext cx="1407348" cy="5277556"/>
          </a:xfrm>
          <a:prstGeom prst="rect">
            <a:avLst/>
          </a:prstGeom>
        </p:spPr>
      </p:pic>
      <p:sp>
        <p:nvSpPr>
          <p:cNvPr id="40" name="object 3">
            <a:extLst>
              <a:ext uri="{FF2B5EF4-FFF2-40B4-BE49-F238E27FC236}">
                <a16:creationId xmlns:a16="http://schemas.microsoft.com/office/drawing/2014/main" id="{DC489D09-A3EC-134E-85F0-46BC51A59EE3}"/>
              </a:ext>
            </a:extLst>
          </p:cNvPr>
          <p:cNvSpPr txBox="1">
            <a:spLocks/>
          </p:cNvSpPr>
          <p:nvPr/>
        </p:nvSpPr>
        <p:spPr>
          <a:xfrm>
            <a:off x="8376578" y="1820862"/>
            <a:ext cx="1372870" cy="471283"/>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DE ÁREA DE EXPLOTACIÓN</a:t>
            </a:r>
          </a:p>
        </p:txBody>
      </p:sp>
      <p:sp>
        <p:nvSpPr>
          <p:cNvPr id="41" name="object 3">
            <a:extLst>
              <a:ext uri="{FF2B5EF4-FFF2-40B4-BE49-F238E27FC236}">
                <a16:creationId xmlns:a16="http://schemas.microsoft.com/office/drawing/2014/main" id="{4DD01A0C-97FF-714B-90E5-AFF317CF460C}"/>
              </a:ext>
            </a:extLst>
          </p:cNvPr>
          <p:cNvSpPr txBox="1">
            <a:spLocks/>
          </p:cNvSpPr>
          <p:nvPr/>
        </p:nvSpPr>
        <p:spPr>
          <a:xfrm>
            <a:off x="9931902" y="1814251"/>
            <a:ext cx="1324489" cy="471283"/>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DE VOLUMEN DE EXPLORACIÓN </a:t>
            </a:r>
          </a:p>
        </p:txBody>
      </p:sp>
      <p:sp>
        <p:nvSpPr>
          <p:cNvPr id="44" name="object 3">
            <a:extLst>
              <a:ext uri="{FF2B5EF4-FFF2-40B4-BE49-F238E27FC236}">
                <a16:creationId xmlns:a16="http://schemas.microsoft.com/office/drawing/2014/main" id="{01C9FDC7-EA56-B049-9CEA-1C165292ADF2}"/>
              </a:ext>
            </a:extLst>
          </p:cNvPr>
          <p:cNvSpPr txBox="1">
            <a:spLocks/>
          </p:cNvSpPr>
          <p:nvPr/>
        </p:nvSpPr>
        <p:spPr>
          <a:xfrm>
            <a:off x="8470159" y="3031312"/>
            <a:ext cx="1324489" cy="16350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solidFill>
                  <a:schemeClr val="bg1"/>
                </a:solidFill>
                <a:latin typeface="Montserrat" pitchFamily="2" charset="77"/>
              </a:rPr>
              <a:t>690,000 M2</a:t>
            </a:r>
          </a:p>
        </p:txBody>
      </p:sp>
      <p:sp>
        <p:nvSpPr>
          <p:cNvPr id="45" name="object 3">
            <a:extLst>
              <a:ext uri="{FF2B5EF4-FFF2-40B4-BE49-F238E27FC236}">
                <a16:creationId xmlns:a16="http://schemas.microsoft.com/office/drawing/2014/main" id="{103EAF2B-2A7F-8E40-B46C-7F6B5A26CDAA}"/>
              </a:ext>
            </a:extLst>
          </p:cNvPr>
          <p:cNvSpPr txBox="1">
            <a:spLocks/>
          </p:cNvSpPr>
          <p:nvPr/>
        </p:nvSpPr>
        <p:spPr>
          <a:xfrm>
            <a:off x="9987575" y="3011656"/>
            <a:ext cx="1324489" cy="16350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solidFill>
                  <a:schemeClr val="bg1"/>
                </a:solidFill>
                <a:latin typeface="Montserrat" pitchFamily="2" charset="77"/>
              </a:rPr>
              <a:t>3,450,000 M3</a:t>
            </a:r>
          </a:p>
        </p:txBody>
      </p:sp>
      <p:sp>
        <p:nvSpPr>
          <p:cNvPr id="47" name="Elipse 46">
            <a:extLst>
              <a:ext uri="{FF2B5EF4-FFF2-40B4-BE49-F238E27FC236}">
                <a16:creationId xmlns:a16="http://schemas.microsoft.com/office/drawing/2014/main" id="{44CCC85F-2193-5746-9683-E327652AD1C4}"/>
              </a:ext>
            </a:extLst>
          </p:cNvPr>
          <p:cNvSpPr/>
          <p:nvPr/>
        </p:nvSpPr>
        <p:spPr>
          <a:xfrm>
            <a:off x="6822265" y="2466805"/>
            <a:ext cx="1334465" cy="1235318"/>
          </a:xfrm>
          <a:prstGeom prst="ellipse">
            <a:avLst/>
          </a:prstGeom>
          <a:solidFill>
            <a:srgbClr val="C2964D"/>
          </a:solidFill>
          <a:ln>
            <a:solidFill>
              <a:srgbClr val="C296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object 3">
            <a:extLst>
              <a:ext uri="{FF2B5EF4-FFF2-40B4-BE49-F238E27FC236}">
                <a16:creationId xmlns:a16="http://schemas.microsoft.com/office/drawing/2014/main" id="{991E1079-8AF0-3E4C-96FF-359CC05E5351}"/>
              </a:ext>
            </a:extLst>
          </p:cNvPr>
          <p:cNvSpPr txBox="1">
            <a:spLocks/>
          </p:cNvSpPr>
          <p:nvPr/>
        </p:nvSpPr>
        <p:spPr>
          <a:xfrm>
            <a:off x="6408848" y="2845724"/>
            <a:ext cx="2152699" cy="44050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800" b="1" spc="188" dirty="0">
                <a:solidFill>
                  <a:schemeClr val="bg1"/>
                </a:solidFill>
                <a:latin typeface="Montserrat" pitchFamily="2" charset="77"/>
              </a:rPr>
              <a:t>4</a:t>
            </a:r>
          </a:p>
        </p:txBody>
      </p:sp>
      <p:sp>
        <p:nvSpPr>
          <p:cNvPr id="52" name="object 3">
            <a:extLst>
              <a:ext uri="{FF2B5EF4-FFF2-40B4-BE49-F238E27FC236}">
                <a16:creationId xmlns:a16="http://schemas.microsoft.com/office/drawing/2014/main" id="{FF008917-7D82-EB4C-A9EB-607705BF331E}"/>
              </a:ext>
            </a:extLst>
          </p:cNvPr>
          <p:cNvSpPr txBox="1">
            <a:spLocks/>
          </p:cNvSpPr>
          <p:nvPr/>
        </p:nvSpPr>
        <p:spPr>
          <a:xfrm>
            <a:off x="6691798" y="4103860"/>
            <a:ext cx="4480488" cy="1788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100" b="1" spc="188" dirty="0">
                <a:latin typeface="Montserrat" pitchFamily="2" charset="77"/>
              </a:rPr>
              <a:t>FRENTE 5 </a:t>
            </a:r>
          </a:p>
        </p:txBody>
      </p:sp>
      <p:pic>
        <p:nvPicPr>
          <p:cNvPr id="53" name="Imagen 52">
            <a:extLst>
              <a:ext uri="{FF2B5EF4-FFF2-40B4-BE49-F238E27FC236}">
                <a16:creationId xmlns:a16="http://schemas.microsoft.com/office/drawing/2014/main" id="{7328EB67-0466-2E4A-B7E7-1DA8E17D63CE}"/>
              </a:ext>
            </a:extLst>
          </p:cNvPr>
          <p:cNvPicPr>
            <a:picLocks noChangeAspect="1"/>
          </p:cNvPicPr>
          <p:nvPr/>
        </p:nvPicPr>
        <p:blipFill>
          <a:blip r:embed="rId4"/>
          <a:stretch>
            <a:fillRect/>
          </a:stretch>
        </p:blipFill>
        <p:spPr>
          <a:xfrm>
            <a:off x="7851170" y="3938463"/>
            <a:ext cx="469252" cy="469252"/>
          </a:xfrm>
          <a:prstGeom prst="rect">
            <a:avLst/>
          </a:prstGeom>
        </p:spPr>
      </p:pic>
      <p:sp>
        <p:nvSpPr>
          <p:cNvPr id="54" name="object 3">
            <a:extLst>
              <a:ext uri="{FF2B5EF4-FFF2-40B4-BE49-F238E27FC236}">
                <a16:creationId xmlns:a16="http://schemas.microsoft.com/office/drawing/2014/main" id="{EA452F47-7075-634A-B4FF-FCB1C56CC481}"/>
              </a:ext>
            </a:extLst>
          </p:cNvPr>
          <p:cNvSpPr txBox="1">
            <a:spLocks/>
          </p:cNvSpPr>
          <p:nvPr/>
        </p:nvSpPr>
        <p:spPr>
          <a:xfrm>
            <a:off x="6438376" y="4540313"/>
            <a:ext cx="2152699" cy="33021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BANCOS </a:t>
            </a:r>
          </a:p>
          <a:p>
            <a:pPr marL="9525" algn="ctr">
              <a:spcBef>
                <a:spcPts val="75"/>
              </a:spcBef>
            </a:pPr>
            <a:r>
              <a:rPr lang="es-MX" sz="1000" b="1" spc="188" dirty="0">
                <a:latin typeface="Montserrat" pitchFamily="2" charset="77"/>
              </a:rPr>
              <a:t>DE MATERIALES  </a:t>
            </a:r>
          </a:p>
        </p:txBody>
      </p:sp>
      <p:pic>
        <p:nvPicPr>
          <p:cNvPr id="55" name="Imagen 54">
            <a:extLst>
              <a:ext uri="{FF2B5EF4-FFF2-40B4-BE49-F238E27FC236}">
                <a16:creationId xmlns:a16="http://schemas.microsoft.com/office/drawing/2014/main" id="{4547F995-7F84-1444-B239-F2F7CA5F8248}"/>
              </a:ext>
            </a:extLst>
          </p:cNvPr>
          <p:cNvPicPr>
            <a:picLocks noChangeAspect="1"/>
          </p:cNvPicPr>
          <p:nvPr/>
        </p:nvPicPr>
        <p:blipFill>
          <a:blip r:embed="rId5"/>
          <a:stretch>
            <a:fillRect/>
          </a:stretch>
        </p:blipFill>
        <p:spPr>
          <a:xfrm>
            <a:off x="8457700" y="5178917"/>
            <a:ext cx="1247577" cy="1247577"/>
          </a:xfrm>
          <a:prstGeom prst="rect">
            <a:avLst/>
          </a:prstGeom>
        </p:spPr>
      </p:pic>
      <p:pic>
        <p:nvPicPr>
          <p:cNvPr id="56" name="Imagen 55">
            <a:extLst>
              <a:ext uri="{FF2B5EF4-FFF2-40B4-BE49-F238E27FC236}">
                <a16:creationId xmlns:a16="http://schemas.microsoft.com/office/drawing/2014/main" id="{AAC8AD00-2D0D-7340-9707-D9A63010D01D}"/>
              </a:ext>
            </a:extLst>
          </p:cNvPr>
          <p:cNvPicPr>
            <a:picLocks noChangeAspect="1"/>
          </p:cNvPicPr>
          <p:nvPr/>
        </p:nvPicPr>
        <p:blipFill>
          <a:blip r:embed="rId6"/>
          <a:stretch>
            <a:fillRect/>
          </a:stretch>
        </p:blipFill>
        <p:spPr>
          <a:xfrm>
            <a:off x="9959630" y="5151863"/>
            <a:ext cx="1289425" cy="1289425"/>
          </a:xfrm>
          <a:prstGeom prst="rect">
            <a:avLst/>
          </a:prstGeom>
        </p:spPr>
      </p:pic>
      <p:sp>
        <p:nvSpPr>
          <p:cNvPr id="57" name="object 3">
            <a:extLst>
              <a:ext uri="{FF2B5EF4-FFF2-40B4-BE49-F238E27FC236}">
                <a16:creationId xmlns:a16="http://schemas.microsoft.com/office/drawing/2014/main" id="{F652A9A6-0469-474F-9987-C35EA19AD91A}"/>
              </a:ext>
            </a:extLst>
          </p:cNvPr>
          <p:cNvSpPr txBox="1">
            <a:spLocks/>
          </p:cNvSpPr>
          <p:nvPr/>
        </p:nvSpPr>
        <p:spPr>
          <a:xfrm>
            <a:off x="8389898" y="4532974"/>
            <a:ext cx="1372870" cy="471283"/>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DE ÁREA DE EXPLOTACIÓN</a:t>
            </a:r>
          </a:p>
        </p:txBody>
      </p:sp>
      <p:sp>
        <p:nvSpPr>
          <p:cNvPr id="58" name="object 3">
            <a:extLst>
              <a:ext uri="{FF2B5EF4-FFF2-40B4-BE49-F238E27FC236}">
                <a16:creationId xmlns:a16="http://schemas.microsoft.com/office/drawing/2014/main" id="{4A234852-12E7-C749-8BD5-ED89CB630D1B}"/>
              </a:ext>
            </a:extLst>
          </p:cNvPr>
          <p:cNvSpPr txBox="1">
            <a:spLocks/>
          </p:cNvSpPr>
          <p:nvPr/>
        </p:nvSpPr>
        <p:spPr>
          <a:xfrm>
            <a:off x="9945222" y="4526363"/>
            <a:ext cx="1324489" cy="471283"/>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DE VOLUMEN DE EXPLORACIÓN </a:t>
            </a:r>
          </a:p>
        </p:txBody>
      </p:sp>
      <p:sp>
        <p:nvSpPr>
          <p:cNvPr id="59" name="object 3">
            <a:extLst>
              <a:ext uri="{FF2B5EF4-FFF2-40B4-BE49-F238E27FC236}">
                <a16:creationId xmlns:a16="http://schemas.microsoft.com/office/drawing/2014/main" id="{7CB2E94E-9729-4E40-AF33-FC24B47D95CE}"/>
              </a:ext>
            </a:extLst>
          </p:cNvPr>
          <p:cNvSpPr txBox="1">
            <a:spLocks/>
          </p:cNvSpPr>
          <p:nvPr/>
        </p:nvSpPr>
        <p:spPr>
          <a:xfrm>
            <a:off x="8483479" y="5743424"/>
            <a:ext cx="1324489" cy="16350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solidFill>
                  <a:schemeClr val="bg1"/>
                </a:solidFill>
                <a:latin typeface="Montserrat" pitchFamily="2" charset="77"/>
              </a:rPr>
              <a:t>620,000 M2</a:t>
            </a:r>
          </a:p>
        </p:txBody>
      </p:sp>
      <p:sp>
        <p:nvSpPr>
          <p:cNvPr id="60" name="object 3">
            <a:extLst>
              <a:ext uri="{FF2B5EF4-FFF2-40B4-BE49-F238E27FC236}">
                <a16:creationId xmlns:a16="http://schemas.microsoft.com/office/drawing/2014/main" id="{E99DD944-DA7D-9D46-B21B-5117A4ABBF90}"/>
              </a:ext>
            </a:extLst>
          </p:cNvPr>
          <p:cNvSpPr txBox="1">
            <a:spLocks/>
          </p:cNvSpPr>
          <p:nvPr/>
        </p:nvSpPr>
        <p:spPr>
          <a:xfrm>
            <a:off x="10000895" y="5723768"/>
            <a:ext cx="1324489" cy="16350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solidFill>
                  <a:schemeClr val="bg1"/>
                </a:solidFill>
                <a:latin typeface="Montserrat" pitchFamily="2" charset="77"/>
              </a:rPr>
              <a:t>3,100,000 M3</a:t>
            </a:r>
          </a:p>
        </p:txBody>
      </p:sp>
      <p:sp>
        <p:nvSpPr>
          <p:cNvPr id="61" name="Elipse 60">
            <a:extLst>
              <a:ext uri="{FF2B5EF4-FFF2-40B4-BE49-F238E27FC236}">
                <a16:creationId xmlns:a16="http://schemas.microsoft.com/office/drawing/2014/main" id="{3549EF78-BC53-6F40-AFEE-745032F81059}"/>
              </a:ext>
            </a:extLst>
          </p:cNvPr>
          <p:cNvSpPr/>
          <p:nvPr/>
        </p:nvSpPr>
        <p:spPr>
          <a:xfrm>
            <a:off x="6835585" y="5178917"/>
            <a:ext cx="1334465" cy="1235318"/>
          </a:xfrm>
          <a:prstGeom prst="ellipse">
            <a:avLst/>
          </a:prstGeom>
          <a:solidFill>
            <a:srgbClr val="C2964D"/>
          </a:solidFill>
          <a:ln>
            <a:solidFill>
              <a:srgbClr val="C296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2" name="object 3">
            <a:extLst>
              <a:ext uri="{FF2B5EF4-FFF2-40B4-BE49-F238E27FC236}">
                <a16:creationId xmlns:a16="http://schemas.microsoft.com/office/drawing/2014/main" id="{C89004E9-23B3-1D47-A4E7-58CDE6EC3636}"/>
              </a:ext>
            </a:extLst>
          </p:cNvPr>
          <p:cNvSpPr txBox="1">
            <a:spLocks/>
          </p:cNvSpPr>
          <p:nvPr/>
        </p:nvSpPr>
        <p:spPr>
          <a:xfrm>
            <a:off x="6422168" y="5557836"/>
            <a:ext cx="2152699" cy="44050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800" b="1" spc="188" dirty="0">
                <a:solidFill>
                  <a:schemeClr val="bg1"/>
                </a:solidFill>
                <a:latin typeface="Montserrat" pitchFamily="2" charset="77"/>
              </a:rPr>
              <a:t>4</a:t>
            </a:r>
          </a:p>
        </p:txBody>
      </p:sp>
      <p:graphicFrame>
        <p:nvGraphicFramePr>
          <p:cNvPr id="33" name="Tabla 32">
            <a:extLst>
              <a:ext uri="{FF2B5EF4-FFF2-40B4-BE49-F238E27FC236}">
                <a16:creationId xmlns:a16="http://schemas.microsoft.com/office/drawing/2014/main" id="{EF4ABB94-8047-1E48-8C20-2CC003EA39A4}"/>
              </a:ext>
            </a:extLst>
          </p:cNvPr>
          <p:cNvGraphicFramePr>
            <a:graphicFrameLocks noGrp="1"/>
          </p:cNvGraphicFramePr>
          <p:nvPr>
            <p:extLst>
              <p:ext uri="{D42A27DB-BD31-4B8C-83A1-F6EECF244321}">
                <p14:modId xmlns:p14="http://schemas.microsoft.com/office/powerpoint/2010/main" val="3841102616"/>
              </p:ext>
            </p:extLst>
          </p:nvPr>
        </p:nvGraphicFramePr>
        <p:xfrm>
          <a:off x="248717" y="1426636"/>
          <a:ext cx="6353432" cy="2924218"/>
        </p:xfrm>
        <a:graphic>
          <a:graphicData uri="http://schemas.openxmlformats.org/drawingml/2006/table">
            <a:tbl>
              <a:tblPr firstRow="1" bandRow="1">
                <a:tableStyleId>{616DA210-FB5B-4158-B5E0-FEB733F419BA}</a:tableStyleId>
              </a:tblPr>
              <a:tblGrid>
                <a:gridCol w="777585">
                  <a:extLst>
                    <a:ext uri="{9D8B030D-6E8A-4147-A177-3AD203B41FA5}">
                      <a16:colId xmlns:a16="http://schemas.microsoft.com/office/drawing/2014/main" val="2595347385"/>
                    </a:ext>
                  </a:extLst>
                </a:gridCol>
                <a:gridCol w="1205837">
                  <a:extLst>
                    <a:ext uri="{9D8B030D-6E8A-4147-A177-3AD203B41FA5}">
                      <a16:colId xmlns:a16="http://schemas.microsoft.com/office/drawing/2014/main" val="414357826"/>
                    </a:ext>
                  </a:extLst>
                </a:gridCol>
                <a:gridCol w="1193292">
                  <a:extLst>
                    <a:ext uri="{9D8B030D-6E8A-4147-A177-3AD203B41FA5}">
                      <a16:colId xmlns:a16="http://schemas.microsoft.com/office/drawing/2014/main" val="2068906042"/>
                    </a:ext>
                  </a:extLst>
                </a:gridCol>
                <a:gridCol w="1058906">
                  <a:extLst>
                    <a:ext uri="{9D8B030D-6E8A-4147-A177-3AD203B41FA5}">
                      <a16:colId xmlns:a16="http://schemas.microsoft.com/office/drawing/2014/main" val="1827348750"/>
                    </a:ext>
                  </a:extLst>
                </a:gridCol>
                <a:gridCol w="1058906">
                  <a:extLst>
                    <a:ext uri="{9D8B030D-6E8A-4147-A177-3AD203B41FA5}">
                      <a16:colId xmlns:a16="http://schemas.microsoft.com/office/drawing/2014/main" val="648203249"/>
                    </a:ext>
                  </a:extLst>
                </a:gridCol>
                <a:gridCol w="1058906">
                  <a:extLst>
                    <a:ext uri="{9D8B030D-6E8A-4147-A177-3AD203B41FA5}">
                      <a16:colId xmlns:a16="http://schemas.microsoft.com/office/drawing/2014/main" val="2940267029"/>
                    </a:ext>
                  </a:extLst>
                </a:gridCol>
              </a:tblGrid>
              <a:tr h="464412">
                <a:tc>
                  <a:txBody>
                    <a:bodyPr/>
                    <a:lstStyle/>
                    <a:p>
                      <a:pPr algn="ctr"/>
                      <a:r>
                        <a:rPr lang="es-MX" sz="1200" dirty="0">
                          <a:solidFill>
                            <a:schemeClr val="bg1"/>
                          </a:solidFill>
                        </a:rPr>
                        <a:t>NÚM. DE BANCO </a:t>
                      </a:r>
                    </a:p>
                  </a:txBody>
                  <a:tcPr marL="40017" marR="40017" marT="20009" marB="20009">
                    <a:solidFill>
                      <a:srgbClr val="205340"/>
                    </a:solidFill>
                  </a:tcPr>
                </a:tc>
                <a:tc>
                  <a:txBody>
                    <a:bodyPr/>
                    <a:lstStyle/>
                    <a:p>
                      <a:pPr algn="ctr"/>
                      <a:r>
                        <a:rPr lang="es-MX" sz="1200" dirty="0">
                          <a:solidFill>
                            <a:schemeClr val="bg1"/>
                          </a:solidFill>
                        </a:rPr>
                        <a:t>LOCALIDAD</a:t>
                      </a:r>
                    </a:p>
                  </a:txBody>
                  <a:tcPr marL="40017" marR="40017" marT="20009" marB="20009">
                    <a:solidFill>
                      <a:srgbClr val="205340"/>
                    </a:solidFill>
                  </a:tcPr>
                </a:tc>
                <a:tc>
                  <a:txBody>
                    <a:bodyPr/>
                    <a:lstStyle/>
                    <a:p>
                      <a:pPr algn="ctr"/>
                      <a:r>
                        <a:rPr lang="es-MX" sz="1200" dirty="0">
                          <a:solidFill>
                            <a:schemeClr val="bg1"/>
                          </a:solidFill>
                        </a:rPr>
                        <a:t>MATERIAL </a:t>
                      </a:r>
                    </a:p>
                  </a:txBody>
                  <a:tcPr marL="40017" marR="40017" marT="20009" marB="20009">
                    <a:solidFill>
                      <a:srgbClr val="205340"/>
                    </a:solidFill>
                  </a:tcPr>
                </a:tc>
                <a:tc>
                  <a:txBody>
                    <a:bodyPr/>
                    <a:lstStyle/>
                    <a:p>
                      <a:pPr algn="ctr"/>
                      <a:r>
                        <a:rPr lang="es-MX" sz="1200" dirty="0">
                          <a:solidFill>
                            <a:schemeClr val="bg1"/>
                          </a:solidFill>
                        </a:rPr>
                        <a:t>AREA DE EXPLOTACIÓN </a:t>
                      </a:r>
                    </a:p>
                    <a:p>
                      <a:pPr algn="ctr"/>
                      <a:r>
                        <a:rPr lang="es-MX" sz="1200" dirty="0">
                          <a:solidFill>
                            <a:schemeClr val="bg1"/>
                          </a:solidFill>
                        </a:rPr>
                        <a:t>(M2)</a:t>
                      </a:r>
                    </a:p>
                    <a:p>
                      <a:pPr algn="ctr"/>
                      <a:endParaRPr lang="es-MX" sz="1200" dirty="0">
                        <a:solidFill>
                          <a:schemeClr val="bg1"/>
                        </a:solidFill>
                      </a:endParaRPr>
                    </a:p>
                  </a:txBody>
                  <a:tcPr marL="40017" marR="40017" marT="20009" marB="20009">
                    <a:solidFill>
                      <a:srgbClr val="20534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dirty="0">
                          <a:solidFill>
                            <a:schemeClr val="bg1"/>
                          </a:solidFill>
                        </a:rPr>
                        <a:t>VOLUMEN DE EXPLOTACIÓN (M3)</a:t>
                      </a:r>
                    </a:p>
                    <a:p>
                      <a:pPr algn="ctr"/>
                      <a:endParaRPr lang="es-MX" sz="1200" dirty="0">
                        <a:solidFill>
                          <a:schemeClr val="bg1"/>
                        </a:solidFill>
                      </a:endParaRPr>
                    </a:p>
                  </a:txBody>
                  <a:tcPr marL="40017" marR="40017" marT="20009" marB="20009">
                    <a:solidFill>
                      <a:srgbClr val="205340"/>
                    </a:solidFill>
                  </a:tcPr>
                </a:tc>
                <a:tc>
                  <a:txBody>
                    <a:bodyPr/>
                    <a:lstStyle/>
                    <a:p>
                      <a:pPr algn="ctr"/>
                      <a:r>
                        <a:rPr lang="es-MX" sz="1200" dirty="0">
                          <a:solidFill>
                            <a:schemeClr val="bg1"/>
                          </a:solidFill>
                        </a:rPr>
                        <a:t>CONDICIÓN DEL BANCO DE MATERIALES  </a:t>
                      </a:r>
                    </a:p>
                  </a:txBody>
                  <a:tcPr marL="40017" marR="40017" marT="20009" marB="20009">
                    <a:solidFill>
                      <a:srgbClr val="205340"/>
                    </a:solidFill>
                  </a:tcPr>
                </a:tc>
                <a:extLst>
                  <a:ext uri="{0D108BD9-81ED-4DB2-BD59-A6C34878D82A}">
                    <a16:rowId xmlns:a16="http://schemas.microsoft.com/office/drawing/2014/main" val="388700190"/>
                  </a:ext>
                </a:extLst>
              </a:tr>
              <a:tr h="377287">
                <a:tc>
                  <a:txBody>
                    <a:bodyPr/>
                    <a:lstStyle/>
                    <a:p>
                      <a:pPr algn="ctr" fontAlgn="b"/>
                      <a:r>
                        <a:rPr lang="es-MX" sz="1200" b="0" i="0" u="none" strike="noStrike" dirty="0">
                          <a:solidFill>
                            <a:srgbClr val="000000"/>
                          </a:solidFill>
                          <a:effectLst/>
                          <a:latin typeface="Montserrat" panose="02000505000000020004" pitchFamily="2" charset="0"/>
                        </a:rPr>
                        <a:t>57</a:t>
                      </a:r>
                    </a:p>
                  </a:txBody>
                  <a:tcPr marL="3558" marR="3558" marT="3558" marB="0" anchor="ctr">
                    <a:noFill/>
                  </a:tcPr>
                </a:tc>
                <a:tc>
                  <a:txBody>
                    <a:bodyPr/>
                    <a:lstStyle/>
                    <a:p>
                      <a:pPr algn="l" fontAlgn="ctr"/>
                      <a:r>
                        <a:rPr lang="es-MX" sz="1200" b="0" i="0" u="none" strike="noStrike" dirty="0">
                          <a:solidFill>
                            <a:srgbClr val="000000"/>
                          </a:solidFill>
                          <a:effectLst/>
                          <a:latin typeface="Montserrat" panose="02000505000000020004" pitchFamily="2" charset="0"/>
                        </a:rPr>
                        <a:t>Santa Elena</a:t>
                      </a:r>
                    </a:p>
                  </a:txBody>
                  <a:tcPr marL="3558" marR="3558" marT="3558" marB="0" anchor="ctr">
                    <a:noFill/>
                  </a:tcPr>
                </a:tc>
                <a:tc>
                  <a:txBody>
                    <a:bodyPr/>
                    <a:lstStyle/>
                    <a:p>
                      <a:pPr algn="l" fontAlgn="ctr"/>
                      <a:r>
                        <a:rPr lang="es-MX" sz="1200" b="0" i="0" u="none" strike="noStrike" dirty="0">
                          <a:solidFill>
                            <a:srgbClr val="000000"/>
                          </a:solidFill>
                          <a:effectLst/>
                          <a:latin typeface="Montserrat" panose="02000505000000020004" pitchFamily="2" charset="0"/>
                        </a:rPr>
                        <a:t>Roca</a:t>
                      </a:r>
                    </a:p>
                  </a:txBody>
                  <a:tcPr marL="3558" marR="3558" marT="3558" marB="0" anchor="ctr">
                    <a:noFill/>
                  </a:tcPr>
                </a:tc>
                <a:tc>
                  <a:txBody>
                    <a:bodyPr/>
                    <a:lstStyle/>
                    <a:p>
                      <a:pPr algn="r" fontAlgn="b"/>
                      <a:r>
                        <a:rPr lang="es-MX" sz="1200" b="0" i="0" u="none" strike="noStrike" dirty="0">
                          <a:solidFill>
                            <a:srgbClr val="000000"/>
                          </a:solidFill>
                          <a:effectLst/>
                          <a:latin typeface="Montserrat" panose="02000505000000020004" pitchFamily="2" charset="0"/>
                        </a:rPr>
                        <a:t>160,000</a:t>
                      </a:r>
                    </a:p>
                  </a:txBody>
                  <a:tcPr marL="3558" marR="3558" marT="3558" marB="0" anchor="ctr">
                    <a:noFill/>
                  </a:tcPr>
                </a:tc>
                <a:tc>
                  <a:txBody>
                    <a:bodyPr/>
                    <a:lstStyle/>
                    <a:p>
                      <a:pPr algn="r" fontAlgn="b"/>
                      <a:r>
                        <a:rPr lang="es-MX" sz="1200" b="0" i="0" u="none" strike="noStrike" dirty="0">
                          <a:solidFill>
                            <a:srgbClr val="000000"/>
                          </a:solidFill>
                          <a:effectLst/>
                          <a:latin typeface="Montserrat" panose="02000505000000020004" pitchFamily="2" charset="0"/>
                        </a:rPr>
                        <a:t>800,000</a:t>
                      </a:r>
                    </a:p>
                  </a:txBody>
                  <a:tcPr marL="3558" marR="3558" marT="3558" marB="0" anchor="ctr">
                    <a:noFill/>
                  </a:tcPr>
                </a:tc>
                <a:tc>
                  <a:txBody>
                    <a:bodyPr/>
                    <a:lstStyle/>
                    <a:p>
                      <a:pPr algn="ctr" fontAlgn="b"/>
                      <a:r>
                        <a:rPr lang="es-MX" sz="1000" b="0" i="0" u="none" strike="noStrike" dirty="0">
                          <a:solidFill>
                            <a:srgbClr val="000000"/>
                          </a:solidFill>
                          <a:effectLst/>
                          <a:latin typeface="Montserrat" panose="02000505000000020004" pitchFamily="2" charset="0"/>
                        </a:rPr>
                        <a:t>EN EXPLOTACIÓN</a:t>
                      </a:r>
                    </a:p>
                  </a:txBody>
                  <a:tcPr marL="3558" marR="3558" marT="3558" marB="0" anchor="ctr">
                    <a:noFill/>
                  </a:tcPr>
                </a:tc>
                <a:extLst>
                  <a:ext uri="{0D108BD9-81ED-4DB2-BD59-A6C34878D82A}">
                    <a16:rowId xmlns:a16="http://schemas.microsoft.com/office/drawing/2014/main" val="4220203652"/>
                  </a:ext>
                </a:extLst>
              </a:tr>
              <a:tr h="369619">
                <a:tc>
                  <a:txBody>
                    <a:bodyPr/>
                    <a:lstStyle/>
                    <a:p>
                      <a:pPr algn="ctr" fontAlgn="ctr"/>
                      <a:r>
                        <a:rPr lang="es-MX" sz="1200" b="0" i="0" u="none" strike="noStrike" dirty="0">
                          <a:solidFill>
                            <a:srgbClr val="000000"/>
                          </a:solidFill>
                          <a:effectLst/>
                          <a:latin typeface="Montserrat" panose="02000505000000020004" pitchFamily="2" charset="0"/>
                        </a:rPr>
                        <a:t>58</a:t>
                      </a:r>
                    </a:p>
                  </a:txBody>
                  <a:tcPr marL="3558" marR="3558" marT="3558" marB="0" anchor="ctr">
                    <a:noFill/>
                  </a:tcPr>
                </a:tc>
                <a:tc>
                  <a:txBody>
                    <a:bodyPr/>
                    <a:lstStyle/>
                    <a:p>
                      <a:pPr algn="l" fontAlgn="ctr"/>
                      <a:r>
                        <a:rPr lang="es-MX" sz="1200" b="0" i="0" u="none" strike="noStrike" dirty="0">
                          <a:solidFill>
                            <a:srgbClr val="000000"/>
                          </a:solidFill>
                          <a:effectLst/>
                          <a:latin typeface="Montserrat" panose="02000505000000020004" pitchFamily="2" charset="0"/>
                        </a:rPr>
                        <a:t>Felipe Carrillo Puerto</a:t>
                      </a:r>
                    </a:p>
                  </a:txBody>
                  <a:tcPr marL="3558" marR="3558" marT="3558" marB="0" anchor="ctr">
                    <a:noFill/>
                  </a:tcPr>
                </a:tc>
                <a:tc>
                  <a:txBody>
                    <a:bodyPr/>
                    <a:lstStyle/>
                    <a:p>
                      <a:pPr algn="l" fontAlgn="ctr"/>
                      <a:r>
                        <a:rPr lang="es-MX" sz="1200" b="0" i="0" u="none" strike="noStrike" dirty="0">
                          <a:solidFill>
                            <a:srgbClr val="000000"/>
                          </a:solidFill>
                          <a:effectLst/>
                          <a:latin typeface="Montserrat" panose="02000505000000020004" pitchFamily="2" charset="0"/>
                        </a:rPr>
                        <a:t>Brecha Calcárea (grava, arena)</a:t>
                      </a:r>
                    </a:p>
                  </a:txBody>
                  <a:tcPr marL="3558" marR="3558" marT="3558" marB="0" anchor="ctr">
                    <a:noFill/>
                  </a:tcPr>
                </a:tc>
                <a:tc>
                  <a:txBody>
                    <a:bodyPr/>
                    <a:lstStyle/>
                    <a:p>
                      <a:pPr algn="r" fontAlgn="b"/>
                      <a:r>
                        <a:rPr lang="es-MX" sz="1200" b="0" i="0" u="none" strike="noStrike" dirty="0">
                          <a:solidFill>
                            <a:srgbClr val="000000"/>
                          </a:solidFill>
                          <a:effectLst/>
                          <a:latin typeface="Montserrat" panose="02000505000000020004" pitchFamily="2" charset="0"/>
                        </a:rPr>
                        <a:t>300,000</a:t>
                      </a:r>
                    </a:p>
                  </a:txBody>
                  <a:tcPr marL="3558" marR="3558" marT="3558" marB="0" anchor="ctr">
                    <a:noFill/>
                  </a:tcPr>
                </a:tc>
                <a:tc>
                  <a:txBody>
                    <a:bodyPr/>
                    <a:lstStyle/>
                    <a:p>
                      <a:pPr algn="r" fontAlgn="b"/>
                      <a:r>
                        <a:rPr lang="es-MX" sz="1200" b="0" i="0" u="none" strike="noStrike" dirty="0">
                          <a:solidFill>
                            <a:srgbClr val="000000"/>
                          </a:solidFill>
                          <a:effectLst/>
                          <a:latin typeface="Montserrat" panose="02000505000000020004" pitchFamily="2" charset="0"/>
                        </a:rPr>
                        <a:t>1,500,000</a:t>
                      </a:r>
                    </a:p>
                  </a:txBody>
                  <a:tcPr marL="3558" marR="3558" marT="3558" marB="0" anchor="ctr">
                    <a:noFill/>
                  </a:tcPr>
                </a:tc>
                <a:tc>
                  <a:txBody>
                    <a:bodyPr/>
                    <a:lstStyle/>
                    <a:p>
                      <a:pPr algn="ctr" fontAlgn="ctr"/>
                      <a:r>
                        <a:rPr lang="es-MX" sz="1000" b="0" i="0" u="none" strike="noStrike" dirty="0">
                          <a:solidFill>
                            <a:srgbClr val="000000"/>
                          </a:solidFill>
                          <a:effectLst/>
                          <a:latin typeface="Montserrat" panose="02000505000000020004" pitchFamily="2" charset="0"/>
                        </a:rPr>
                        <a:t>EN EXPLOTACIÓN</a:t>
                      </a:r>
                    </a:p>
                  </a:txBody>
                  <a:tcPr marL="3558" marR="3558" marT="3558" marB="0" anchor="ctr">
                    <a:noFill/>
                  </a:tcPr>
                </a:tc>
                <a:extLst>
                  <a:ext uri="{0D108BD9-81ED-4DB2-BD59-A6C34878D82A}">
                    <a16:rowId xmlns:a16="http://schemas.microsoft.com/office/drawing/2014/main" val="2276549597"/>
                  </a:ext>
                </a:extLst>
              </a:tr>
              <a:tr h="484559">
                <a:tc>
                  <a:txBody>
                    <a:bodyPr/>
                    <a:lstStyle/>
                    <a:p>
                      <a:pPr algn="ctr" fontAlgn="ctr"/>
                      <a:r>
                        <a:rPr lang="es-MX" sz="1200" b="0" i="0" u="none" strike="noStrike" dirty="0">
                          <a:solidFill>
                            <a:srgbClr val="000000"/>
                          </a:solidFill>
                          <a:effectLst/>
                          <a:latin typeface="Montserrat" panose="02000505000000020004" pitchFamily="2" charset="0"/>
                        </a:rPr>
                        <a:t>61</a:t>
                      </a:r>
                    </a:p>
                  </a:txBody>
                  <a:tcPr marL="3558" marR="3558" marT="3558" marB="0" anchor="ctr">
                    <a:noFill/>
                  </a:tcPr>
                </a:tc>
                <a:tc>
                  <a:txBody>
                    <a:bodyPr/>
                    <a:lstStyle/>
                    <a:p>
                      <a:pPr algn="l" fontAlgn="ctr"/>
                      <a:r>
                        <a:rPr lang="es-MX" sz="1200" b="0" i="0" u="none" strike="noStrike" dirty="0">
                          <a:solidFill>
                            <a:srgbClr val="000000"/>
                          </a:solidFill>
                          <a:effectLst/>
                          <a:latin typeface="Montserrat" panose="02000505000000020004" pitchFamily="2" charset="0"/>
                        </a:rPr>
                        <a:t>Propiedad privada</a:t>
                      </a:r>
                    </a:p>
                  </a:txBody>
                  <a:tcPr marL="3558" marR="3558" marT="3558" marB="0" anchor="ctr">
                    <a:noFill/>
                  </a:tcPr>
                </a:tc>
                <a:tc>
                  <a:txBody>
                    <a:bodyPr/>
                    <a:lstStyle/>
                    <a:p>
                      <a:pPr algn="l" fontAlgn="ctr"/>
                      <a:r>
                        <a:rPr lang="es-MX" sz="1200" b="0" i="0" u="none" strike="noStrike" dirty="0">
                          <a:solidFill>
                            <a:srgbClr val="000000"/>
                          </a:solidFill>
                          <a:effectLst/>
                          <a:latin typeface="Montserrat" panose="02000505000000020004" pitchFamily="2" charset="0"/>
                        </a:rPr>
                        <a:t>Arena y grava</a:t>
                      </a:r>
                    </a:p>
                  </a:txBody>
                  <a:tcPr marL="3558" marR="3558" marT="3558" marB="0" anchor="ctr">
                    <a:noFill/>
                  </a:tcPr>
                </a:tc>
                <a:tc>
                  <a:txBody>
                    <a:bodyPr/>
                    <a:lstStyle/>
                    <a:p>
                      <a:pPr algn="r" fontAlgn="b"/>
                      <a:r>
                        <a:rPr lang="es-MX" sz="1200" b="0" i="0" u="none" strike="noStrike" dirty="0">
                          <a:solidFill>
                            <a:srgbClr val="000000"/>
                          </a:solidFill>
                          <a:effectLst/>
                          <a:latin typeface="Montserrat" panose="02000505000000020004" pitchFamily="2" charset="0"/>
                        </a:rPr>
                        <a:t>160,000</a:t>
                      </a:r>
                    </a:p>
                  </a:txBody>
                  <a:tcPr marL="3558" marR="3558" marT="3558" marB="0" anchor="ctr">
                    <a:noFill/>
                  </a:tcPr>
                </a:tc>
                <a:tc>
                  <a:txBody>
                    <a:bodyPr/>
                    <a:lstStyle/>
                    <a:p>
                      <a:pPr algn="r" fontAlgn="b"/>
                      <a:r>
                        <a:rPr lang="es-MX" sz="1200" b="0" i="0" u="none" strike="noStrike" dirty="0">
                          <a:solidFill>
                            <a:srgbClr val="000000"/>
                          </a:solidFill>
                          <a:effectLst/>
                          <a:latin typeface="Montserrat" panose="02000505000000020004" pitchFamily="2" charset="0"/>
                        </a:rPr>
                        <a:t>800,000</a:t>
                      </a:r>
                    </a:p>
                  </a:txBody>
                  <a:tcPr marL="3558" marR="3558" marT="3558" marB="0" anchor="ctr">
                    <a:noFill/>
                  </a:tcPr>
                </a:tc>
                <a:tc>
                  <a:txBody>
                    <a:bodyPr/>
                    <a:lstStyle/>
                    <a:p>
                      <a:pPr algn="ctr" fontAlgn="ctr"/>
                      <a:r>
                        <a:rPr lang="es-MX" sz="1000" b="0" i="0" u="none" strike="noStrike" dirty="0">
                          <a:solidFill>
                            <a:srgbClr val="000000"/>
                          </a:solidFill>
                          <a:effectLst/>
                          <a:latin typeface="Montserrat" panose="02000505000000020004" pitchFamily="2" charset="0"/>
                        </a:rPr>
                        <a:t>EN EXPLOTACIÓN</a:t>
                      </a:r>
                    </a:p>
                  </a:txBody>
                  <a:tcPr marL="3558" marR="3558" marT="3558" marB="0" anchor="ctr">
                    <a:noFill/>
                  </a:tcPr>
                </a:tc>
                <a:extLst>
                  <a:ext uri="{0D108BD9-81ED-4DB2-BD59-A6C34878D82A}">
                    <a16:rowId xmlns:a16="http://schemas.microsoft.com/office/drawing/2014/main" val="3559156386"/>
                  </a:ext>
                </a:extLst>
              </a:tr>
              <a:tr h="484559">
                <a:tc>
                  <a:txBody>
                    <a:bodyPr/>
                    <a:lstStyle/>
                    <a:p>
                      <a:pPr algn="ctr" fontAlgn="b"/>
                      <a:r>
                        <a:rPr lang="es-MX" sz="1200" b="0" i="0" u="none" strike="noStrike" dirty="0">
                          <a:solidFill>
                            <a:srgbClr val="000000"/>
                          </a:solidFill>
                          <a:effectLst/>
                          <a:latin typeface="Montserrat" panose="02000505000000020004" pitchFamily="2" charset="0"/>
                        </a:rPr>
                        <a:t>101</a:t>
                      </a:r>
                    </a:p>
                  </a:txBody>
                  <a:tcPr marL="3558" marR="3558" marT="3558" marB="0" anchor="ctr">
                    <a:noFill/>
                  </a:tcPr>
                </a:tc>
                <a:tc>
                  <a:txBody>
                    <a:bodyPr/>
                    <a:lstStyle/>
                    <a:p>
                      <a:pPr algn="l" fontAlgn="b"/>
                      <a:r>
                        <a:rPr lang="es-MX" sz="1200" b="0" i="0" u="none" strike="noStrike" dirty="0">
                          <a:solidFill>
                            <a:srgbClr val="000000"/>
                          </a:solidFill>
                          <a:effectLst/>
                          <a:latin typeface="Montserrat" panose="02000505000000020004" pitchFamily="2" charset="0"/>
                        </a:rPr>
                        <a:t>Camino  184 (Lázaro Cárdenas)</a:t>
                      </a:r>
                    </a:p>
                  </a:txBody>
                  <a:tcPr marL="3558" marR="3558" marT="3558" marB="0" anchor="ctr">
                    <a:noFill/>
                  </a:tcPr>
                </a:tc>
                <a:tc>
                  <a:txBody>
                    <a:bodyPr/>
                    <a:lstStyle/>
                    <a:p>
                      <a:pPr algn="l" fontAlgn="ctr"/>
                      <a:r>
                        <a:rPr lang="es-MX" sz="1200" b="0" i="0" u="none" strike="noStrike" dirty="0">
                          <a:solidFill>
                            <a:srgbClr val="000000"/>
                          </a:solidFill>
                          <a:effectLst/>
                          <a:latin typeface="Montserrat" panose="02000505000000020004" pitchFamily="2" charset="0"/>
                        </a:rPr>
                        <a:t>Roca</a:t>
                      </a:r>
                    </a:p>
                  </a:txBody>
                  <a:tcPr marL="3558" marR="3558" marT="3558" marB="0" anchor="ctr">
                    <a:noFill/>
                  </a:tcPr>
                </a:tc>
                <a:tc>
                  <a:txBody>
                    <a:bodyPr/>
                    <a:lstStyle/>
                    <a:p>
                      <a:pPr algn="r" fontAlgn="b"/>
                      <a:r>
                        <a:rPr lang="es-MX" sz="1200" b="0" i="0" u="none" strike="noStrike" dirty="0">
                          <a:solidFill>
                            <a:srgbClr val="000000"/>
                          </a:solidFill>
                          <a:effectLst/>
                          <a:latin typeface="Montserrat" panose="02000505000000020004" pitchFamily="2" charset="0"/>
                        </a:rPr>
                        <a:t>70,000</a:t>
                      </a:r>
                    </a:p>
                  </a:txBody>
                  <a:tcPr marL="3558" marR="3558" marT="3558" marB="0" anchor="ctr">
                    <a:noFill/>
                  </a:tcPr>
                </a:tc>
                <a:tc>
                  <a:txBody>
                    <a:bodyPr/>
                    <a:lstStyle/>
                    <a:p>
                      <a:pPr algn="r" fontAlgn="b"/>
                      <a:r>
                        <a:rPr lang="es-MX" sz="1200" b="0" i="0" u="none" strike="noStrike" dirty="0">
                          <a:solidFill>
                            <a:srgbClr val="000000"/>
                          </a:solidFill>
                          <a:effectLst/>
                          <a:latin typeface="Montserrat" panose="02000505000000020004" pitchFamily="2" charset="0"/>
                        </a:rPr>
                        <a:t>350,000</a:t>
                      </a:r>
                    </a:p>
                  </a:txBody>
                  <a:tcPr marL="3558" marR="3558" marT="3558" marB="0" anchor="ctr">
                    <a:noFill/>
                  </a:tcPr>
                </a:tc>
                <a:tc>
                  <a:txBody>
                    <a:bodyPr/>
                    <a:lstStyle/>
                    <a:p>
                      <a:pPr algn="ctr" fontAlgn="b"/>
                      <a:r>
                        <a:rPr lang="es-MX" sz="1000" b="0" i="0" u="none" strike="noStrike" dirty="0">
                          <a:solidFill>
                            <a:srgbClr val="000000"/>
                          </a:solidFill>
                          <a:effectLst/>
                          <a:latin typeface="Montserrat" panose="02000505000000020004" pitchFamily="2" charset="0"/>
                        </a:rPr>
                        <a:t>EN EXPLOTACIÓN</a:t>
                      </a:r>
                    </a:p>
                  </a:txBody>
                  <a:tcPr marL="3558" marR="3558" marT="3558" marB="0" anchor="ctr">
                    <a:noFill/>
                  </a:tcPr>
                </a:tc>
                <a:extLst>
                  <a:ext uri="{0D108BD9-81ED-4DB2-BD59-A6C34878D82A}">
                    <a16:rowId xmlns:a16="http://schemas.microsoft.com/office/drawing/2014/main" val="2684177590"/>
                  </a:ext>
                </a:extLst>
              </a:tr>
              <a:tr h="166877">
                <a:tc gridSpan="3">
                  <a:txBody>
                    <a:bodyPr/>
                    <a:lstStyle/>
                    <a:p>
                      <a:pPr algn="r" fontAlgn="ctr"/>
                      <a:r>
                        <a:rPr lang="es-MX" sz="1200" b="1" i="0" u="none" strike="noStrike" dirty="0">
                          <a:solidFill>
                            <a:srgbClr val="396559"/>
                          </a:solidFill>
                          <a:effectLst/>
                          <a:latin typeface="Montserrat" pitchFamily="2" charset="77"/>
                        </a:rPr>
                        <a:t>TOTAL</a:t>
                      </a:r>
                    </a:p>
                  </a:txBody>
                  <a:tcPr marL="3558" marR="3558" marT="3558" marB="0" anchor="ctr">
                    <a:solidFill>
                      <a:srgbClr val="E0CC9F"/>
                    </a:solidFill>
                  </a:tcPr>
                </a:tc>
                <a:tc hMerge="1">
                  <a:txBody>
                    <a:bodyPr/>
                    <a:lstStyle/>
                    <a:p>
                      <a:pPr algn="ctr" fontAlgn="b"/>
                      <a:endParaRPr lang="es-MX" sz="400" b="0" i="0" u="none" strike="noStrike" dirty="0">
                        <a:solidFill>
                          <a:srgbClr val="000000"/>
                        </a:solidFill>
                        <a:effectLst/>
                        <a:latin typeface="Montserrat" panose="02000505000000020004" pitchFamily="2" charset="0"/>
                      </a:endParaRPr>
                    </a:p>
                  </a:txBody>
                  <a:tcPr marL="3558" marR="3558" marT="3558" marB="0" anchor="ctr">
                    <a:noFill/>
                  </a:tcPr>
                </a:tc>
                <a:tc hMerge="1">
                  <a:txBody>
                    <a:bodyPr/>
                    <a:lstStyle/>
                    <a:p>
                      <a:pPr algn="r" fontAlgn="ctr"/>
                      <a:endParaRPr lang="es-MX" sz="400" b="0" i="0" u="none" strike="noStrike" dirty="0">
                        <a:solidFill>
                          <a:srgbClr val="000000"/>
                        </a:solidFill>
                        <a:effectLst/>
                        <a:latin typeface="Montserrat" panose="02000505000000020004" pitchFamily="2" charset="0"/>
                      </a:endParaRPr>
                    </a:p>
                  </a:txBody>
                  <a:tcPr marL="3558" marR="3558" marT="3558" marB="0" anchor="ctr">
                    <a:noFill/>
                  </a:tcPr>
                </a:tc>
                <a:tc>
                  <a:txBody>
                    <a:bodyPr/>
                    <a:lstStyle/>
                    <a:p>
                      <a:pPr algn="r" fontAlgn="b"/>
                      <a:r>
                        <a:rPr lang="es-MX" sz="1200" b="1" i="0" u="none" strike="noStrike" dirty="0">
                          <a:solidFill>
                            <a:srgbClr val="396559"/>
                          </a:solidFill>
                          <a:effectLst/>
                          <a:latin typeface="Montserrat" pitchFamily="2" charset="77"/>
                        </a:rPr>
                        <a:t>690,000</a:t>
                      </a:r>
                    </a:p>
                  </a:txBody>
                  <a:tcPr marL="3558" marR="3558" marT="3558" marB="0" anchor="ctr">
                    <a:solidFill>
                      <a:srgbClr val="E0CC9F"/>
                    </a:solidFill>
                  </a:tcPr>
                </a:tc>
                <a:tc>
                  <a:txBody>
                    <a:bodyPr/>
                    <a:lstStyle/>
                    <a:p>
                      <a:pPr algn="r" fontAlgn="b"/>
                      <a:r>
                        <a:rPr lang="es-MX" sz="1200" b="1" i="0" u="none" strike="noStrike" dirty="0">
                          <a:solidFill>
                            <a:srgbClr val="396559"/>
                          </a:solidFill>
                          <a:effectLst/>
                          <a:latin typeface="Montserrat" pitchFamily="2" charset="77"/>
                        </a:rPr>
                        <a:t>3,450,000</a:t>
                      </a:r>
                    </a:p>
                  </a:txBody>
                  <a:tcPr marL="3558" marR="3558" marT="3558" marB="0" anchor="ctr">
                    <a:solidFill>
                      <a:srgbClr val="E0CC9F"/>
                    </a:solidFill>
                  </a:tcPr>
                </a:tc>
                <a:tc>
                  <a:txBody>
                    <a:bodyPr/>
                    <a:lstStyle/>
                    <a:p>
                      <a:pPr algn="ctr" fontAlgn="b"/>
                      <a:endParaRPr lang="es-MX" sz="1200" b="1" i="0" u="none" strike="noStrike" dirty="0">
                        <a:solidFill>
                          <a:srgbClr val="396559"/>
                        </a:solidFill>
                        <a:effectLst/>
                        <a:latin typeface="Montserrat" pitchFamily="2" charset="77"/>
                      </a:endParaRPr>
                    </a:p>
                  </a:txBody>
                  <a:tcPr marL="3558" marR="3558" marT="3558" marB="0" anchor="ctr">
                    <a:solidFill>
                      <a:srgbClr val="E0CC9F"/>
                    </a:solidFill>
                  </a:tcPr>
                </a:tc>
                <a:extLst>
                  <a:ext uri="{0D108BD9-81ED-4DB2-BD59-A6C34878D82A}">
                    <a16:rowId xmlns:a16="http://schemas.microsoft.com/office/drawing/2014/main" val="2250602051"/>
                  </a:ext>
                </a:extLst>
              </a:tr>
            </a:tbl>
          </a:graphicData>
        </a:graphic>
      </p:graphicFrame>
      <p:graphicFrame>
        <p:nvGraphicFramePr>
          <p:cNvPr id="34" name="Tabla 33">
            <a:extLst>
              <a:ext uri="{FF2B5EF4-FFF2-40B4-BE49-F238E27FC236}">
                <a16:creationId xmlns:a16="http://schemas.microsoft.com/office/drawing/2014/main" id="{F275322A-B635-F643-9699-CF160783852E}"/>
              </a:ext>
            </a:extLst>
          </p:cNvPr>
          <p:cNvGraphicFramePr>
            <a:graphicFrameLocks noGrp="1"/>
          </p:cNvGraphicFramePr>
          <p:nvPr>
            <p:extLst>
              <p:ext uri="{D42A27DB-BD31-4B8C-83A1-F6EECF244321}">
                <p14:modId xmlns:p14="http://schemas.microsoft.com/office/powerpoint/2010/main" val="1316911592"/>
              </p:ext>
            </p:extLst>
          </p:nvPr>
        </p:nvGraphicFramePr>
        <p:xfrm>
          <a:off x="261611" y="4465678"/>
          <a:ext cx="6378148" cy="2184316"/>
        </p:xfrm>
        <a:graphic>
          <a:graphicData uri="http://schemas.openxmlformats.org/drawingml/2006/table">
            <a:tbl>
              <a:tblPr firstRow="1" bandRow="1">
                <a:tableStyleId>{616DA210-FB5B-4158-B5E0-FEB733F419BA}</a:tableStyleId>
              </a:tblPr>
              <a:tblGrid>
                <a:gridCol w="1033332">
                  <a:extLst>
                    <a:ext uri="{9D8B030D-6E8A-4147-A177-3AD203B41FA5}">
                      <a16:colId xmlns:a16="http://schemas.microsoft.com/office/drawing/2014/main" val="2595347385"/>
                    </a:ext>
                  </a:extLst>
                </a:gridCol>
                <a:gridCol w="1265975">
                  <a:extLst>
                    <a:ext uri="{9D8B030D-6E8A-4147-A177-3AD203B41FA5}">
                      <a16:colId xmlns:a16="http://schemas.microsoft.com/office/drawing/2014/main" val="414357826"/>
                    </a:ext>
                  </a:extLst>
                </a:gridCol>
                <a:gridCol w="934949">
                  <a:extLst>
                    <a:ext uri="{9D8B030D-6E8A-4147-A177-3AD203B41FA5}">
                      <a16:colId xmlns:a16="http://schemas.microsoft.com/office/drawing/2014/main" val="2068906042"/>
                    </a:ext>
                  </a:extLst>
                </a:gridCol>
                <a:gridCol w="1202076">
                  <a:extLst>
                    <a:ext uri="{9D8B030D-6E8A-4147-A177-3AD203B41FA5}">
                      <a16:colId xmlns:a16="http://schemas.microsoft.com/office/drawing/2014/main" val="1827348750"/>
                    </a:ext>
                  </a:extLst>
                </a:gridCol>
                <a:gridCol w="852755">
                  <a:extLst>
                    <a:ext uri="{9D8B030D-6E8A-4147-A177-3AD203B41FA5}">
                      <a16:colId xmlns:a16="http://schemas.microsoft.com/office/drawing/2014/main" val="648203249"/>
                    </a:ext>
                  </a:extLst>
                </a:gridCol>
                <a:gridCol w="1089061">
                  <a:extLst>
                    <a:ext uri="{9D8B030D-6E8A-4147-A177-3AD203B41FA5}">
                      <a16:colId xmlns:a16="http://schemas.microsoft.com/office/drawing/2014/main" val="1659782155"/>
                    </a:ext>
                  </a:extLst>
                </a:gridCol>
              </a:tblGrid>
              <a:tr h="940740">
                <a:tc>
                  <a:txBody>
                    <a:bodyPr/>
                    <a:lstStyle/>
                    <a:p>
                      <a:pPr algn="ctr"/>
                      <a:r>
                        <a:rPr lang="es-MX" sz="1200" dirty="0">
                          <a:solidFill>
                            <a:schemeClr val="bg1"/>
                          </a:solidFill>
                        </a:rPr>
                        <a:t>NÚM. DE BANCO </a:t>
                      </a:r>
                    </a:p>
                  </a:txBody>
                  <a:tcPr marL="40017" marR="40017" marT="20009" marB="20009">
                    <a:solidFill>
                      <a:srgbClr val="205340"/>
                    </a:solidFill>
                  </a:tcPr>
                </a:tc>
                <a:tc>
                  <a:txBody>
                    <a:bodyPr/>
                    <a:lstStyle/>
                    <a:p>
                      <a:pPr algn="ctr"/>
                      <a:r>
                        <a:rPr lang="es-MX" sz="1200" dirty="0">
                          <a:solidFill>
                            <a:schemeClr val="bg1"/>
                          </a:solidFill>
                        </a:rPr>
                        <a:t>LOCALIDAD</a:t>
                      </a:r>
                    </a:p>
                  </a:txBody>
                  <a:tcPr marL="40017" marR="40017" marT="20009" marB="20009">
                    <a:solidFill>
                      <a:srgbClr val="205340"/>
                    </a:solidFill>
                  </a:tcPr>
                </a:tc>
                <a:tc>
                  <a:txBody>
                    <a:bodyPr/>
                    <a:lstStyle/>
                    <a:p>
                      <a:pPr algn="ctr"/>
                      <a:r>
                        <a:rPr lang="es-MX" sz="1200" dirty="0">
                          <a:solidFill>
                            <a:schemeClr val="bg1"/>
                          </a:solidFill>
                        </a:rPr>
                        <a:t>MATERIAL </a:t>
                      </a:r>
                    </a:p>
                  </a:txBody>
                  <a:tcPr marL="40017" marR="40017" marT="20009" marB="20009">
                    <a:solidFill>
                      <a:srgbClr val="205340"/>
                    </a:solidFill>
                  </a:tcPr>
                </a:tc>
                <a:tc>
                  <a:txBody>
                    <a:bodyPr/>
                    <a:lstStyle/>
                    <a:p>
                      <a:pPr algn="ctr"/>
                      <a:r>
                        <a:rPr lang="es-MX" sz="1200" dirty="0">
                          <a:solidFill>
                            <a:schemeClr val="bg1"/>
                          </a:solidFill>
                        </a:rPr>
                        <a:t>AREA DE EXPLOTACIÓN </a:t>
                      </a:r>
                    </a:p>
                    <a:p>
                      <a:pPr algn="ctr"/>
                      <a:r>
                        <a:rPr lang="es-MX" sz="1200" dirty="0">
                          <a:solidFill>
                            <a:schemeClr val="bg1"/>
                          </a:solidFill>
                        </a:rPr>
                        <a:t>(M2)</a:t>
                      </a:r>
                    </a:p>
                    <a:p>
                      <a:pPr algn="ctr"/>
                      <a:endParaRPr lang="es-MX" sz="1200" dirty="0">
                        <a:solidFill>
                          <a:schemeClr val="bg1"/>
                        </a:solidFill>
                      </a:endParaRPr>
                    </a:p>
                  </a:txBody>
                  <a:tcPr marL="40017" marR="40017" marT="20009" marB="20009">
                    <a:solidFill>
                      <a:srgbClr val="20534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dirty="0">
                          <a:solidFill>
                            <a:schemeClr val="bg1"/>
                          </a:solidFill>
                        </a:rPr>
                        <a:t>VOLUMEN DE EXPLOTACIÓN (M2)</a:t>
                      </a:r>
                    </a:p>
                    <a:p>
                      <a:pPr algn="ctr"/>
                      <a:endParaRPr lang="es-MX" sz="1200" dirty="0">
                        <a:solidFill>
                          <a:schemeClr val="bg1"/>
                        </a:solidFill>
                      </a:endParaRPr>
                    </a:p>
                  </a:txBody>
                  <a:tcPr marL="40017" marR="40017" marT="20009" marB="20009">
                    <a:solidFill>
                      <a:srgbClr val="205340"/>
                    </a:solidFill>
                  </a:tcPr>
                </a:tc>
                <a:tc>
                  <a:txBody>
                    <a:bodyPr/>
                    <a:lstStyle/>
                    <a:p>
                      <a:pPr algn="ctr"/>
                      <a:r>
                        <a:rPr lang="es-MX" sz="1200" dirty="0">
                          <a:solidFill>
                            <a:schemeClr val="bg1"/>
                          </a:solidFill>
                        </a:rPr>
                        <a:t>CONDICIÓN DEL BANCO DE MATERIALES  </a:t>
                      </a:r>
                    </a:p>
                  </a:txBody>
                  <a:tcPr marL="40017" marR="40017" marT="20009" marB="20009">
                    <a:solidFill>
                      <a:srgbClr val="205340"/>
                    </a:solidFill>
                  </a:tcPr>
                </a:tc>
                <a:extLst>
                  <a:ext uri="{0D108BD9-81ED-4DB2-BD59-A6C34878D82A}">
                    <a16:rowId xmlns:a16="http://schemas.microsoft.com/office/drawing/2014/main" val="388700190"/>
                  </a:ext>
                </a:extLst>
              </a:tr>
              <a:tr h="183766">
                <a:tc>
                  <a:txBody>
                    <a:bodyPr/>
                    <a:lstStyle/>
                    <a:p>
                      <a:pPr algn="ctr" fontAlgn="ctr"/>
                      <a:r>
                        <a:rPr lang="es-MX" sz="1200" b="0" i="0" u="none" strike="noStrike" dirty="0">
                          <a:solidFill>
                            <a:srgbClr val="000000"/>
                          </a:solidFill>
                          <a:effectLst/>
                          <a:latin typeface="Montserrat" panose="02000505000000020004" pitchFamily="2" charset="0"/>
                        </a:rPr>
                        <a:t>7</a:t>
                      </a:r>
                    </a:p>
                  </a:txBody>
                  <a:tcPr marL="3558" marR="3558" marT="3558" marB="0" anchor="ctr">
                    <a:noFill/>
                  </a:tcPr>
                </a:tc>
                <a:tc>
                  <a:txBody>
                    <a:bodyPr/>
                    <a:lstStyle/>
                    <a:p>
                      <a:pPr algn="l" fontAlgn="ctr"/>
                      <a:r>
                        <a:rPr lang="es-MX" sz="1200" b="0" i="0" u="none" strike="noStrike" dirty="0">
                          <a:solidFill>
                            <a:srgbClr val="000000"/>
                          </a:solidFill>
                          <a:effectLst/>
                          <a:latin typeface="Montserrat" panose="02000505000000020004" pitchFamily="2" charset="0"/>
                        </a:rPr>
                        <a:t>Km 8+540</a:t>
                      </a:r>
                    </a:p>
                  </a:txBody>
                  <a:tcPr marL="3558" marR="3558" marT="3558" marB="0" anchor="ctr">
                    <a:noFill/>
                  </a:tcPr>
                </a:tc>
                <a:tc>
                  <a:txBody>
                    <a:bodyPr/>
                    <a:lstStyle/>
                    <a:p>
                      <a:pPr algn="ctr" fontAlgn="ctr"/>
                      <a:r>
                        <a:rPr lang="es-MX" sz="1200" b="0" i="0" u="none" strike="noStrike" dirty="0">
                          <a:solidFill>
                            <a:srgbClr val="000000"/>
                          </a:solidFill>
                          <a:effectLst/>
                          <a:latin typeface="Montserrat" panose="02000505000000020004" pitchFamily="2" charset="0"/>
                        </a:rPr>
                        <a:t>―</a:t>
                      </a:r>
                    </a:p>
                  </a:txBody>
                  <a:tcPr marL="3558" marR="3558" marT="3558" marB="0" anchor="ctr">
                    <a:noFill/>
                  </a:tcPr>
                </a:tc>
                <a:tc>
                  <a:txBody>
                    <a:bodyPr/>
                    <a:lstStyle/>
                    <a:p>
                      <a:pPr algn="r" fontAlgn="b"/>
                      <a:r>
                        <a:rPr lang="es-MX" sz="1200" b="0" i="0" u="none" strike="noStrike" dirty="0">
                          <a:solidFill>
                            <a:srgbClr val="000000"/>
                          </a:solidFill>
                          <a:effectLst/>
                          <a:latin typeface="Montserrat" panose="02000505000000020004" pitchFamily="2" charset="0"/>
                        </a:rPr>
                        <a:t>150,000</a:t>
                      </a:r>
                    </a:p>
                  </a:txBody>
                  <a:tcPr marL="3558" marR="3558" marT="3558" marB="0" anchor="ctr">
                    <a:noFill/>
                  </a:tcPr>
                </a:tc>
                <a:tc>
                  <a:txBody>
                    <a:bodyPr/>
                    <a:lstStyle/>
                    <a:p>
                      <a:pPr algn="r" fontAlgn="b"/>
                      <a:r>
                        <a:rPr lang="es-MX" sz="1200" b="0" i="0" u="none" strike="noStrike" dirty="0">
                          <a:solidFill>
                            <a:srgbClr val="000000"/>
                          </a:solidFill>
                          <a:effectLst/>
                          <a:latin typeface="Montserrat" panose="02000505000000020004" pitchFamily="2" charset="0"/>
                        </a:rPr>
                        <a:t>750,000</a:t>
                      </a:r>
                    </a:p>
                  </a:txBody>
                  <a:tcPr marL="3558" marR="3558" marT="3558" marB="0" anchor="ctr">
                    <a:noFill/>
                  </a:tcPr>
                </a:tc>
                <a:tc>
                  <a:txBody>
                    <a:bodyPr/>
                    <a:lstStyle/>
                    <a:p>
                      <a:pPr algn="ctr" fontAlgn="ctr"/>
                      <a:r>
                        <a:rPr lang="es-MX" sz="800" b="0" i="0" u="none" strike="noStrike" dirty="0">
                          <a:solidFill>
                            <a:srgbClr val="000000"/>
                          </a:solidFill>
                          <a:effectLst/>
                          <a:latin typeface="Montserrat" panose="02000505000000020004" pitchFamily="2" charset="0"/>
                        </a:rPr>
                        <a:t>SIN EXPLOTAR</a:t>
                      </a:r>
                    </a:p>
                  </a:txBody>
                  <a:tcPr marL="3558" marR="3558" marT="3558" marB="0" anchor="ctr">
                    <a:noFill/>
                  </a:tcPr>
                </a:tc>
                <a:extLst>
                  <a:ext uri="{0D108BD9-81ED-4DB2-BD59-A6C34878D82A}">
                    <a16:rowId xmlns:a16="http://schemas.microsoft.com/office/drawing/2014/main" val="4220203652"/>
                  </a:ext>
                </a:extLst>
              </a:tr>
              <a:tr h="243852">
                <a:tc>
                  <a:txBody>
                    <a:bodyPr/>
                    <a:lstStyle/>
                    <a:p>
                      <a:pPr algn="ctr" fontAlgn="ctr"/>
                      <a:r>
                        <a:rPr lang="es-MX" sz="1200" b="0" i="0" u="none" strike="noStrike" dirty="0">
                          <a:solidFill>
                            <a:srgbClr val="000000"/>
                          </a:solidFill>
                          <a:effectLst/>
                          <a:latin typeface="Montserrat" panose="02000505000000020004" pitchFamily="2" charset="0"/>
                        </a:rPr>
                        <a:t>26</a:t>
                      </a:r>
                    </a:p>
                  </a:txBody>
                  <a:tcPr marL="3558" marR="3558" marT="3558" marB="0" anchor="ctr">
                    <a:noFill/>
                  </a:tcPr>
                </a:tc>
                <a:tc>
                  <a:txBody>
                    <a:bodyPr/>
                    <a:lstStyle/>
                    <a:p>
                      <a:pPr algn="l" fontAlgn="ctr"/>
                      <a:r>
                        <a:rPr lang="es-MX" sz="1200" b="0" i="0" u="none" strike="noStrike" dirty="0">
                          <a:solidFill>
                            <a:srgbClr val="000000"/>
                          </a:solidFill>
                          <a:effectLst/>
                          <a:latin typeface="Montserrat" panose="02000505000000020004" pitchFamily="2" charset="0"/>
                        </a:rPr>
                        <a:t>Km 7+170 </a:t>
                      </a:r>
                    </a:p>
                  </a:txBody>
                  <a:tcPr marL="3558" marR="3558" marT="3558" marB="0" anchor="ctr">
                    <a:noFill/>
                  </a:tcPr>
                </a:tc>
                <a:tc>
                  <a:txBody>
                    <a:bodyPr/>
                    <a:lstStyle/>
                    <a:p>
                      <a:pPr algn="ctr" fontAlgn="ctr"/>
                      <a:r>
                        <a:rPr lang="es-MX" sz="1200" b="0" i="0" u="none" strike="noStrike" dirty="0">
                          <a:solidFill>
                            <a:srgbClr val="000000"/>
                          </a:solidFill>
                          <a:effectLst/>
                          <a:latin typeface="Montserrat" panose="02000505000000020004" pitchFamily="2" charset="0"/>
                        </a:rPr>
                        <a:t>―</a:t>
                      </a:r>
                    </a:p>
                  </a:txBody>
                  <a:tcPr marL="3558" marR="3558" marT="3558" marB="0" anchor="ctr">
                    <a:noFill/>
                  </a:tcPr>
                </a:tc>
                <a:tc>
                  <a:txBody>
                    <a:bodyPr/>
                    <a:lstStyle/>
                    <a:p>
                      <a:pPr algn="r" fontAlgn="b"/>
                      <a:r>
                        <a:rPr lang="es-MX" sz="1200" b="0" i="0" u="none" strike="noStrike" dirty="0">
                          <a:solidFill>
                            <a:srgbClr val="000000"/>
                          </a:solidFill>
                          <a:effectLst/>
                          <a:latin typeface="Montserrat" panose="02000505000000020004" pitchFamily="2" charset="0"/>
                        </a:rPr>
                        <a:t>150,000</a:t>
                      </a:r>
                    </a:p>
                  </a:txBody>
                  <a:tcPr marL="3558" marR="3558" marT="3558" marB="0" anchor="ctr">
                    <a:noFill/>
                  </a:tcPr>
                </a:tc>
                <a:tc>
                  <a:txBody>
                    <a:bodyPr/>
                    <a:lstStyle/>
                    <a:p>
                      <a:pPr algn="r" fontAlgn="b"/>
                      <a:r>
                        <a:rPr lang="es-MX" sz="1200" b="0" i="0" u="none" strike="noStrike" dirty="0">
                          <a:solidFill>
                            <a:srgbClr val="000000"/>
                          </a:solidFill>
                          <a:effectLst/>
                          <a:latin typeface="Montserrat" panose="02000505000000020004" pitchFamily="2" charset="0"/>
                        </a:rPr>
                        <a:t>750,000</a:t>
                      </a:r>
                    </a:p>
                  </a:txBody>
                  <a:tcPr marL="3558" marR="3558" marT="3558" marB="0" anchor="ctr">
                    <a:noFill/>
                  </a:tcPr>
                </a:tc>
                <a:tc>
                  <a:txBody>
                    <a:bodyPr/>
                    <a:lstStyle/>
                    <a:p>
                      <a:pPr algn="ctr" fontAlgn="ctr"/>
                      <a:r>
                        <a:rPr lang="es-MX" sz="800" b="0" i="0" u="none" strike="noStrike" dirty="0">
                          <a:solidFill>
                            <a:srgbClr val="000000"/>
                          </a:solidFill>
                          <a:effectLst/>
                          <a:latin typeface="Montserrat" panose="02000505000000020004" pitchFamily="2" charset="0"/>
                        </a:rPr>
                        <a:t>EN EXPLOTACIÓN</a:t>
                      </a:r>
                    </a:p>
                  </a:txBody>
                  <a:tcPr marL="3558" marR="3558" marT="3558" marB="0" anchor="ctr">
                    <a:noFill/>
                  </a:tcPr>
                </a:tc>
                <a:extLst>
                  <a:ext uri="{0D108BD9-81ED-4DB2-BD59-A6C34878D82A}">
                    <a16:rowId xmlns:a16="http://schemas.microsoft.com/office/drawing/2014/main" val="2276549597"/>
                  </a:ext>
                </a:extLst>
              </a:tr>
              <a:tr h="243852">
                <a:tc>
                  <a:txBody>
                    <a:bodyPr/>
                    <a:lstStyle/>
                    <a:p>
                      <a:pPr algn="ctr" fontAlgn="ctr"/>
                      <a:r>
                        <a:rPr lang="es-MX" sz="1200" b="0" i="0" u="none" strike="noStrike" dirty="0">
                          <a:solidFill>
                            <a:srgbClr val="000000"/>
                          </a:solidFill>
                          <a:effectLst/>
                          <a:latin typeface="Montserrat" panose="02000505000000020004" pitchFamily="2" charset="0"/>
                        </a:rPr>
                        <a:t>28</a:t>
                      </a:r>
                    </a:p>
                  </a:txBody>
                  <a:tcPr marL="3558" marR="3558" marT="3558" marB="0" anchor="ctr">
                    <a:noFill/>
                  </a:tcPr>
                </a:tc>
                <a:tc>
                  <a:txBody>
                    <a:bodyPr/>
                    <a:lstStyle/>
                    <a:p>
                      <a:pPr algn="l" fontAlgn="ctr"/>
                      <a:r>
                        <a:rPr lang="es-MX" sz="1200" b="0" i="0" u="none" strike="noStrike" dirty="0">
                          <a:solidFill>
                            <a:srgbClr val="000000"/>
                          </a:solidFill>
                          <a:effectLst/>
                          <a:latin typeface="Montserrat" panose="02000505000000020004" pitchFamily="2" charset="0"/>
                        </a:rPr>
                        <a:t>Km 2+240 (2)</a:t>
                      </a:r>
                    </a:p>
                  </a:txBody>
                  <a:tcPr marL="3558" marR="3558" marT="3558" marB="0" anchor="ctr">
                    <a:noFill/>
                  </a:tcPr>
                </a:tc>
                <a:tc>
                  <a:txBody>
                    <a:bodyPr/>
                    <a:lstStyle/>
                    <a:p>
                      <a:pPr algn="ctr" fontAlgn="ctr"/>
                      <a:r>
                        <a:rPr lang="es-MX" sz="1200" b="0" i="0" u="none" strike="noStrike" dirty="0">
                          <a:solidFill>
                            <a:srgbClr val="000000"/>
                          </a:solidFill>
                          <a:effectLst/>
                          <a:latin typeface="Montserrat" panose="02000505000000020004" pitchFamily="2" charset="0"/>
                        </a:rPr>
                        <a:t>―</a:t>
                      </a:r>
                    </a:p>
                  </a:txBody>
                  <a:tcPr marL="3558" marR="3558" marT="3558" marB="0" anchor="ctr">
                    <a:noFill/>
                  </a:tcPr>
                </a:tc>
                <a:tc>
                  <a:txBody>
                    <a:bodyPr/>
                    <a:lstStyle/>
                    <a:p>
                      <a:pPr algn="r" fontAlgn="b"/>
                      <a:r>
                        <a:rPr lang="es-MX" sz="1200" b="0" i="0" u="none" strike="noStrike" dirty="0">
                          <a:solidFill>
                            <a:srgbClr val="000000"/>
                          </a:solidFill>
                          <a:effectLst/>
                          <a:latin typeface="Montserrat" panose="02000505000000020004" pitchFamily="2" charset="0"/>
                        </a:rPr>
                        <a:t>280,000</a:t>
                      </a:r>
                    </a:p>
                  </a:txBody>
                  <a:tcPr marL="3558" marR="3558" marT="3558" marB="0" anchor="ctr">
                    <a:noFill/>
                  </a:tcPr>
                </a:tc>
                <a:tc>
                  <a:txBody>
                    <a:bodyPr/>
                    <a:lstStyle/>
                    <a:p>
                      <a:pPr algn="r" fontAlgn="b"/>
                      <a:r>
                        <a:rPr lang="es-MX" sz="1200" b="0" i="0" u="none" strike="noStrike" dirty="0">
                          <a:solidFill>
                            <a:srgbClr val="000000"/>
                          </a:solidFill>
                          <a:effectLst/>
                          <a:latin typeface="Montserrat" panose="02000505000000020004" pitchFamily="2" charset="0"/>
                        </a:rPr>
                        <a:t>1,400,000</a:t>
                      </a:r>
                    </a:p>
                  </a:txBody>
                  <a:tcPr marL="3558" marR="3558" marT="3558" marB="0" anchor="ctr">
                    <a:noFill/>
                  </a:tcPr>
                </a:tc>
                <a:tc>
                  <a:txBody>
                    <a:bodyPr/>
                    <a:lstStyle/>
                    <a:p>
                      <a:pPr algn="ctr" fontAlgn="ctr"/>
                      <a:r>
                        <a:rPr lang="es-MX" sz="800" b="0" i="0" u="none" strike="noStrike" dirty="0">
                          <a:solidFill>
                            <a:srgbClr val="000000"/>
                          </a:solidFill>
                          <a:effectLst/>
                          <a:latin typeface="Montserrat" panose="02000505000000020004" pitchFamily="2" charset="0"/>
                        </a:rPr>
                        <a:t>EN EXPLOTACIÓN</a:t>
                      </a:r>
                    </a:p>
                  </a:txBody>
                  <a:tcPr marL="3558" marR="3558" marT="3558" marB="0" anchor="ctr">
                    <a:noFill/>
                  </a:tcPr>
                </a:tc>
                <a:extLst>
                  <a:ext uri="{0D108BD9-81ED-4DB2-BD59-A6C34878D82A}">
                    <a16:rowId xmlns:a16="http://schemas.microsoft.com/office/drawing/2014/main" val="3559156386"/>
                  </a:ext>
                </a:extLst>
              </a:tr>
              <a:tr h="183766">
                <a:tc>
                  <a:txBody>
                    <a:bodyPr/>
                    <a:lstStyle/>
                    <a:p>
                      <a:pPr algn="ctr" fontAlgn="b"/>
                      <a:r>
                        <a:rPr lang="es-MX" sz="1200" b="0" i="0" u="none" strike="noStrike" dirty="0">
                          <a:solidFill>
                            <a:srgbClr val="000000"/>
                          </a:solidFill>
                          <a:effectLst/>
                          <a:latin typeface="Montserrat" panose="02000505000000020004" pitchFamily="2" charset="0"/>
                        </a:rPr>
                        <a:t>63</a:t>
                      </a:r>
                    </a:p>
                  </a:txBody>
                  <a:tcPr marL="3558" marR="3558" marT="3558" marB="0" anchor="ctr">
                    <a:noFill/>
                  </a:tcPr>
                </a:tc>
                <a:tc>
                  <a:txBody>
                    <a:bodyPr/>
                    <a:lstStyle/>
                    <a:p>
                      <a:pPr algn="l" fontAlgn="ctr"/>
                      <a:r>
                        <a:rPr lang="es-MX" sz="1200" b="0" i="0" u="none" strike="noStrike" dirty="0">
                          <a:solidFill>
                            <a:srgbClr val="000000"/>
                          </a:solidFill>
                          <a:effectLst/>
                          <a:latin typeface="Montserrat" panose="02000505000000020004" pitchFamily="2" charset="0"/>
                        </a:rPr>
                        <a:t>El Cafetal</a:t>
                      </a:r>
                    </a:p>
                  </a:txBody>
                  <a:tcPr marL="3558" marR="3558" marT="3558" marB="0" anchor="ctr">
                    <a:noFill/>
                  </a:tcPr>
                </a:tc>
                <a:tc>
                  <a:txBody>
                    <a:bodyPr/>
                    <a:lstStyle/>
                    <a:p>
                      <a:pPr algn="l" fontAlgn="ctr"/>
                      <a:r>
                        <a:rPr lang="es-MX" sz="1200" b="0" i="0" u="none" strike="noStrike" dirty="0">
                          <a:solidFill>
                            <a:srgbClr val="000000"/>
                          </a:solidFill>
                          <a:effectLst/>
                          <a:latin typeface="Montserrat" panose="02000505000000020004" pitchFamily="2" charset="0"/>
                        </a:rPr>
                        <a:t>Gravas y arenas</a:t>
                      </a:r>
                    </a:p>
                  </a:txBody>
                  <a:tcPr marL="3558" marR="3558" marT="3558" marB="0" anchor="ctr">
                    <a:noFill/>
                  </a:tcPr>
                </a:tc>
                <a:tc>
                  <a:txBody>
                    <a:bodyPr/>
                    <a:lstStyle/>
                    <a:p>
                      <a:pPr algn="r" fontAlgn="b"/>
                      <a:r>
                        <a:rPr lang="es-MX" sz="1200" b="0" i="0" u="none" strike="noStrike" dirty="0">
                          <a:solidFill>
                            <a:srgbClr val="000000"/>
                          </a:solidFill>
                          <a:effectLst/>
                          <a:latin typeface="Montserrat" panose="02000505000000020004" pitchFamily="2" charset="0"/>
                        </a:rPr>
                        <a:t>95,000</a:t>
                      </a:r>
                    </a:p>
                  </a:txBody>
                  <a:tcPr marL="3558" marR="3558" marT="3558" marB="0" anchor="ctr">
                    <a:noFill/>
                  </a:tcPr>
                </a:tc>
                <a:tc>
                  <a:txBody>
                    <a:bodyPr/>
                    <a:lstStyle/>
                    <a:p>
                      <a:pPr algn="r" fontAlgn="b"/>
                      <a:r>
                        <a:rPr lang="es-MX" sz="1200" b="0" i="0" u="none" strike="noStrike" dirty="0">
                          <a:solidFill>
                            <a:srgbClr val="000000"/>
                          </a:solidFill>
                          <a:effectLst/>
                          <a:latin typeface="Montserrat" panose="02000505000000020004" pitchFamily="2" charset="0"/>
                        </a:rPr>
                        <a:t>475,000</a:t>
                      </a:r>
                    </a:p>
                  </a:txBody>
                  <a:tcPr marL="3558" marR="3558" marT="3558" marB="0" anchor="ctr">
                    <a:noFill/>
                  </a:tcPr>
                </a:tc>
                <a:tc>
                  <a:txBody>
                    <a:bodyPr/>
                    <a:lstStyle/>
                    <a:p>
                      <a:pPr algn="ctr" fontAlgn="b"/>
                      <a:r>
                        <a:rPr lang="es-MX" sz="800" b="0" i="0" u="none" strike="noStrike" dirty="0">
                          <a:solidFill>
                            <a:srgbClr val="000000"/>
                          </a:solidFill>
                          <a:effectLst/>
                          <a:latin typeface="Montserrat" panose="02000505000000020004" pitchFamily="2" charset="0"/>
                        </a:rPr>
                        <a:t>SIN EXPLOTAR</a:t>
                      </a:r>
                    </a:p>
                  </a:txBody>
                  <a:tcPr marL="3558" marR="3558" marT="3558" marB="0" anchor="ctr">
                    <a:noFill/>
                  </a:tcPr>
                </a:tc>
                <a:extLst>
                  <a:ext uri="{0D108BD9-81ED-4DB2-BD59-A6C34878D82A}">
                    <a16:rowId xmlns:a16="http://schemas.microsoft.com/office/drawing/2014/main" val="2684177590"/>
                  </a:ext>
                </a:extLst>
              </a:tr>
              <a:tr h="183766">
                <a:tc gridSpan="3">
                  <a:txBody>
                    <a:bodyPr/>
                    <a:lstStyle/>
                    <a:p>
                      <a:pPr algn="r" fontAlgn="b"/>
                      <a:r>
                        <a:rPr lang="es-MX" sz="1200" b="1" i="0" u="none" strike="noStrike" dirty="0">
                          <a:solidFill>
                            <a:srgbClr val="396559"/>
                          </a:solidFill>
                          <a:effectLst/>
                          <a:latin typeface="Montserrat SemiBold" pitchFamily="2" charset="77"/>
                        </a:rPr>
                        <a:t>TOTAL</a:t>
                      </a:r>
                    </a:p>
                  </a:txBody>
                  <a:tcPr marL="3558" marR="3558" marT="3558" marB="0" anchor="ctr">
                    <a:solidFill>
                      <a:srgbClr val="E0CC9F"/>
                    </a:solidFill>
                  </a:tcPr>
                </a:tc>
                <a:tc hMerge="1">
                  <a:txBody>
                    <a:bodyPr/>
                    <a:lstStyle/>
                    <a:p>
                      <a:pPr algn="l" fontAlgn="ctr"/>
                      <a:endParaRPr lang="es-MX" sz="400" b="0" i="0" u="none" strike="noStrike" dirty="0">
                        <a:solidFill>
                          <a:srgbClr val="000000"/>
                        </a:solidFill>
                        <a:effectLst/>
                        <a:latin typeface="Montserrat" panose="02000505000000020004" pitchFamily="2" charset="0"/>
                      </a:endParaRPr>
                    </a:p>
                  </a:txBody>
                  <a:tcPr marL="3558" marR="3558" marT="3558" marB="0" anchor="ctr">
                    <a:noFill/>
                  </a:tcPr>
                </a:tc>
                <a:tc hMerge="1">
                  <a:txBody>
                    <a:bodyPr/>
                    <a:lstStyle/>
                    <a:p>
                      <a:pPr algn="l" fontAlgn="ctr"/>
                      <a:endParaRPr lang="es-MX" sz="400" b="0" i="0" u="none" strike="noStrike" dirty="0">
                        <a:solidFill>
                          <a:srgbClr val="000000"/>
                        </a:solidFill>
                        <a:effectLst/>
                        <a:latin typeface="Montserrat" panose="02000505000000020004" pitchFamily="2" charset="0"/>
                      </a:endParaRPr>
                    </a:p>
                  </a:txBody>
                  <a:tcPr marL="3558" marR="3558" marT="3558" marB="0" anchor="ctr">
                    <a:noFill/>
                  </a:tcPr>
                </a:tc>
                <a:tc>
                  <a:txBody>
                    <a:bodyPr/>
                    <a:lstStyle/>
                    <a:p>
                      <a:pPr algn="r" fontAlgn="b"/>
                      <a:r>
                        <a:rPr lang="es-MX" sz="1200" b="1" i="0" u="none" strike="noStrike" dirty="0">
                          <a:solidFill>
                            <a:srgbClr val="396559"/>
                          </a:solidFill>
                          <a:effectLst/>
                          <a:latin typeface="Montserrat SemiBold" pitchFamily="2" charset="77"/>
                        </a:rPr>
                        <a:t>675,000</a:t>
                      </a:r>
                    </a:p>
                  </a:txBody>
                  <a:tcPr marL="3558" marR="3558" marT="3558" marB="0" anchor="ctr">
                    <a:solidFill>
                      <a:srgbClr val="E0CC9F"/>
                    </a:solidFill>
                  </a:tcPr>
                </a:tc>
                <a:tc>
                  <a:txBody>
                    <a:bodyPr/>
                    <a:lstStyle/>
                    <a:p>
                      <a:pPr algn="r" fontAlgn="b"/>
                      <a:r>
                        <a:rPr lang="es-MX" sz="1200" b="1" i="0" u="none" strike="noStrike" dirty="0">
                          <a:solidFill>
                            <a:srgbClr val="396559"/>
                          </a:solidFill>
                          <a:effectLst/>
                          <a:latin typeface="Montserrat SemiBold" pitchFamily="2" charset="77"/>
                        </a:rPr>
                        <a:t>3,375,000</a:t>
                      </a:r>
                    </a:p>
                  </a:txBody>
                  <a:tcPr marL="3558" marR="3558" marT="3558" marB="0" anchor="ctr">
                    <a:solidFill>
                      <a:srgbClr val="E0CC9F"/>
                    </a:solidFill>
                  </a:tcPr>
                </a:tc>
                <a:tc>
                  <a:txBody>
                    <a:bodyPr/>
                    <a:lstStyle/>
                    <a:p>
                      <a:pPr algn="ctr" fontAlgn="b"/>
                      <a:endParaRPr lang="es-MX" sz="1200" b="1" i="0" u="none" strike="noStrike" dirty="0">
                        <a:solidFill>
                          <a:srgbClr val="396559"/>
                        </a:solidFill>
                        <a:effectLst/>
                        <a:latin typeface="Montserrat SemiBold" pitchFamily="2" charset="77"/>
                      </a:endParaRPr>
                    </a:p>
                  </a:txBody>
                  <a:tcPr marL="3558" marR="3558" marT="3558" marB="0" anchor="ctr">
                    <a:solidFill>
                      <a:srgbClr val="E0CC9F"/>
                    </a:solidFill>
                  </a:tcPr>
                </a:tc>
                <a:extLst>
                  <a:ext uri="{0D108BD9-81ED-4DB2-BD59-A6C34878D82A}">
                    <a16:rowId xmlns:a16="http://schemas.microsoft.com/office/drawing/2014/main" val="696192996"/>
                  </a:ext>
                </a:extLst>
              </a:tr>
            </a:tbl>
          </a:graphicData>
        </a:graphic>
      </p:graphicFrame>
      <p:pic>
        <p:nvPicPr>
          <p:cNvPr id="2" name="Imagen 1">
            <a:extLst>
              <a:ext uri="{FF2B5EF4-FFF2-40B4-BE49-F238E27FC236}">
                <a16:creationId xmlns:a16="http://schemas.microsoft.com/office/drawing/2014/main" id="{A922B5DA-1FFD-FE47-B682-0BEBDC2A9A63}"/>
              </a:ext>
            </a:extLst>
          </p:cNvPr>
          <p:cNvPicPr>
            <a:picLocks noChangeAspect="1"/>
          </p:cNvPicPr>
          <p:nvPr/>
        </p:nvPicPr>
        <p:blipFill rotWithShape="1">
          <a:blip r:embed="rId8"/>
          <a:srcRect l="18480" r="19699"/>
          <a:stretch/>
        </p:blipFill>
        <p:spPr>
          <a:xfrm>
            <a:off x="8774150" y="1197925"/>
            <a:ext cx="525021" cy="444345"/>
          </a:xfrm>
          <a:prstGeom prst="rect">
            <a:avLst/>
          </a:prstGeom>
        </p:spPr>
      </p:pic>
      <p:sp>
        <p:nvSpPr>
          <p:cNvPr id="42" name="object 3">
            <a:extLst>
              <a:ext uri="{FF2B5EF4-FFF2-40B4-BE49-F238E27FC236}">
                <a16:creationId xmlns:a16="http://schemas.microsoft.com/office/drawing/2014/main" id="{5837A938-CEB5-A44B-8019-C797C3806D57}"/>
              </a:ext>
            </a:extLst>
          </p:cNvPr>
          <p:cNvSpPr txBox="1">
            <a:spLocks/>
          </p:cNvSpPr>
          <p:nvPr/>
        </p:nvSpPr>
        <p:spPr>
          <a:xfrm>
            <a:off x="9195017" y="1249934"/>
            <a:ext cx="1963949" cy="29944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900" b="1" spc="188" dirty="0">
                <a:latin typeface="Montserrat" pitchFamily="2" charset="77"/>
              </a:rPr>
              <a:t>MATERIAL EXTRAIDO </a:t>
            </a:r>
          </a:p>
          <a:p>
            <a:pPr marL="9525" algn="ctr">
              <a:spcBef>
                <a:spcPts val="75"/>
              </a:spcBef>
            </a:pPr>
            <a:r>
              <a:rPr lang="es-MX" sz="900" b="1" spc="188" dirty="0">
                <a:latin typeface="Montserrat" pitchFamily="2" charset="77"/>
              </a:rPr>
              <a:t>ROCA</a:t>
            </a:r>
          </a:p>
        </p:txBody>
      </p:sp>
      <p:pic>
        <p:nvPicPr>
          <p:cNvPr id="43" name="Imagen 42">
            <a:extLst>
              <a:ext uri="{FF2B5EF4-FFF2-40B4-BE49-F238E27FC236}">
                <a16:creationId xmlns:a16="http://schemas.microsoft.com/office/drawing/2014/main" id="{039D9CF5-4F9F-0840-9F5F-716F95EB7455}"/>
              </a:ext>
            </a:extLst>
          </p:cNvPr>
          <p:cNvPicPr>
            <a:picLocks noChangeAspect="1"/>
          </p:cNvPicPr>
          <p:nvPr/>
        </p:nvPicPr>
        <p:blipFill rotWithShape="1">
          <a:blip r:embed="rId8"/>
          <a:srcRect l="18480" r="19699"/>
          <a:stretch/>
        </p:blipFill>
        <p:spPr>
          <a:xfrm>
            <a:off x="8761147" y="3934996"/>
            <a:ext cx="525021" cy="444345"/>
          </a:xfrm>
          <a:prstGeom prst="rect">
            <a:avLst/>
          </a:prstGeom>
        </p:spPr>
      </p:pic>
      <p:sp>
        <p:nvSpPr>
          <p:cNvPr id="46" name="object 3">
            <a:extLst>
              <a:ext uri="{FF2B5EF4-FFF2-40B4-BE49-F238E27FC236}">
                <a16:creationId xmlns:a16="http://schemas.microsoft.com/office/drawing/2014/main" id="{BCAF008E-FF7D-F54A-AF87-CC5E47886565}"/>
              </a:ext>
            </a:extLst>
          </p:cNvPr>
          <p:cNvSpPr txBox="1">
            <a:spLocks/>
          </p:cNvSpPr>
          <p:nvPr/>
        </p:nvSpPr>
        <p:spPr>
          <a:xfrm>
            <a:off x="9182014" y="3987005"/>
            <a:ext cx="1963949" cy="29944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900" b="1" spc="188" dirty="0">
                <a:latin typeface="Montserrat" pitchFamily="2" charset="77"/>
              </a:rPr>
              <a:t>MATERIAL EXTRAIDO </a:t>
            </a:r>
          </a:p>
          <a:p>
            <a:pPr marL="9525" algn="ctr">
              <a:spcBef>
                <a:spcPts val="75"/>
              </a:spcBef>
            </a:pPr>
            <a:r>
              <a:rPr lang="es-MX" sz="900" b="1" spc="188" dirty="0">
                <a:latin typeface="Montserrat" pitchFamily="2" charset="77"/>
              </a:rPr>
              <a:t>ROCA</a:t>
            </a:r>
          </a:p>
        </p:txBody>
      </p:sp>
      <p:pic>
        <p:nvPicPr>
          <p:cNvPr id="48" name="Imagen 47">
            <a:extLst>
              <a:ext uri="{FF2B5EF4-FFF2-40B4-BE49-F238E27FC236}">
                <a16:creationId xmlns:a16="http://schemas.microsoft.com/office/drawing/2014/main" id="{5B669176-6E29-4546-9287-573B34A034C5}"/>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120" b="47526" l="8667" r="75200"/>
                    </a14:imgEffect>
                  </a14:imgLayer>
                </a14:imgProps>
              </a:ext>
            </a:extLst>
          </a:blip>
          <a:srcRect l="10141" t="10141" r="24725" b="52488"/>
          <a:stretch/>
        </p:blipFill>
        <p:spPr>
          <a:xfrm>
            <a:off x="10895242" y="274668"/>
            <a:ext cx="959307" cy="978986"/>
          </a:xfrm>
          <a:prstGeom prst="rect">
            <a:avLst/>
          </a:prstGeom>
        </p:spPr>
      </p:pic>
    </p:spTree>
    <p:extLst>
      <p:ext uri="{BB962C8B-B14F-4D97-AF65-F5344CB8AC3E}">
        <p14:creationId xmlns:p14="http://schemas.microsoft.com/office/powerpoint/2010/main" val="41346299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2"/>
          <a:stretch>
            <a:fillRect/>
          </a:stretch>
        </p:blipFill>
        <p:spPr>
          <a:xfrm>
            <a:off x="11965294" y="0"/>
            <a:ext cx="234462"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8476037" y="403039"/>
            <a:ext cx="2229105" cy="610940"/>
          </a:xfrm>
          <a:prstGeom prst="rect">
            <a:avLst/>
          </a:prstGeom>
        </p:spPr>
      </p:pic>
      <p:sp>
        <p:nvSpPr>
          <p:cNvPr id="9" name="object 3">
            <a:extLst>
              <a:ext uri="{FF2B5EF4-FFF2-40B4-BE49-F238E27FC236}">
                <a16:creationId xmlns:a16="http://schemas.microsoft.com/office/drawing/2014/main" id="{6DD5A2C4-D450-6F47-99F1-CF1CD95EC094}"/>
              </a:ext>
            </a:extLst>
          </p:cNvPr>
          <p:cNvSpPr txBox="1">
            <a:spLocks/>
          </p:cNvSpPr>
          <p:nvPr/>
        </p:nvSpPr>
        <p:spPr>
          <a:xfrm>
            <a:off x="486829" y="459137"/>
            <a:ext cx="4480488" cy="6379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88" dirty="0">
                <a:latin typeface="Montserrat" pitchFamily="2" charset="77"/>
              </a:rPr>
              <a:t>BANCO DE</a:t>
            </a:r>
          </a:p>
          <a:p>
            <a:pPr marL="9525">
              <a:spcBef>
                <a:spcPts val="75"/>
              </a:spcBef>
            </a:pPr>
            <a:r>
              <a:rPr lang="es-MX" sz="2000" spc="188" dirty="0">
                <a:latin typeface="Montserrat" pitchFamily="2" charset="77"/>
              </a:rPr>
              <a:t>MATERIALES </a:t>
            </a:r>
          </a:p>
        </p:txBody>
      </p:sp>
      <p:sp>
        <p:nvSpPr>
          <p:cNvPr id="11" name="Rectángulo 10">
            <a:extLst>
              <a:ext uri="{FF2B5EF4-FFF2-40B4-BE49-F238E27FC236}">
                <a16:creationId xmlns:a16="http://schemas.microsoft.com/office/drawing/2014/main" id="{38135AF8-E77D-0E4B-AC15-E58D06F6FCD1}"/>
              </a:ext>
            </a:extLst>
          </p:cNvPr>
          <p:cNvSpPr/>
          <p:nvPr/>
        </p:nvSpPr>
        <p:spPr>
          <a:xfrm flipV="1">
            <a:off x="3368489" y="902696"/>
            <a:ext cx="4873086" cy="45719"/>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object 3">
            <a:extLst>
              <a:ext uri="{FF2B5EF4-FFF2-40B4-BE49-F238E27FC236}">
                <a16:creationId xmlns:a16="http://schemas.microsoft.com/office/drawing/2014/main" id="{A9AB6F2E-E401-8A4A-9C92-A04C8B736793}"/>
              </a:ext>
            </a:extLst>
          </p:cNvPr>
          <p:cNvSpPr txBox="1">
            <a:spLocks/>
          </p:cNvSpPr>
          <p:nvPr/>
        </p:nvSpPr>
        <p:spPr>
          <a:xfrm>
            <a:off x="6822265" y="1307226"/>
            <a:ext cx="4480488" cy="1788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100" b="1" spc="188" dirty="0">
                <a:latin typeface="Montserrat" pitchFamily="2" charset="77"/>
              </a:rPr>
              <a:t>FRENTE 6 </a:t>
            </a:r>
          </a:p>
        </p:txBody>
      </p:sp>
      <p:pic>
        <p:nvPicPr>
          <p:cNvPr id="5" name="Imagen 4">
            <a:extLst>
              <a:ext uri="{FF2B5EF4-FFF2-40B4-BE49-F238E27FC236}">
                <a16:creationId xmlns:a16="http://schemas.microsoft.com/office/drawing/2014/main" id="{52F6776B-4517-B948-9F7D-1245FCAD980D}"/>
              </a:ext>
            </a:extLst>
          </p:cNvPr>
          <p:cNvPicPr>
            <a:picLocks noChangeAspect="1"/>
          </p:cNvPicPr>
          <p:nvPr/>
        </p:nvPicPr>
        <p:blipFill>
          <a:blip r:embed="rId4"/>
          <a:stretch>
            <a:fillRect/>
          </a:stretch>
        </p:blipFill>
        <p:spPr>
          <a:xfrm>
            <a:off x="2526433" y="516686"/>
            <a:ext cx="607594" cy="607594"/>
          </a:xfrm>
          <a:prstGeom prst="rect">
            <a:avLst/>
          </a:prstGeom>
        </p:spPr>
      </p:pic>
      <p:pic>
        <p:nvPicPr>
          <p:cNvPr id="30" name="Imagen 29">
            <a:extLst>
              <a:ext uri="{FF2B5EF4-FFF2-40B4-BE49-F238E27FC236}">
                <a16:creationId xmlns:a16="http://schemas.microsoft.com/office/drawing/2014/main" id="{07A9CC2E-A353-1A42-8917-466B654828AE}"/>
              </a:ext>
            </a:extLst>
          </p:cNvPr>
          <p:cNvPicPr>
            <a:picLocks noChangeAspect="1"/>
          </p:cNvPicPr>
          <p:nvPr/>
        </p:nvPicPr>
        <p:blipFill>
          <a:blip r:embed="rId4"/>
          <a:stretch>
            <a:fillRect/>
          </a:stretch>
        </p:blipFill>
        <p:spPr>
          <a:xfrm>
            <a:off x="7981637" y="1141829"/>
            <a:ext cx="469252" cy="469252"/>
          </a:xfrm>
          <a:prstGeom prst="rect">
            <a:avLst/>
          </a:prstGeom>
        </p:spPr>
      </p:pic>
      <p:sp>
        <p:nvSpPr>
          <p:cNvPr id="36" name="object 3">
            <a:extLst>
              <a:ext uri="{FF2B5EF4-FFF2-40B4-BE49-F238E27FC236}">
                <a16:creationId xmlns:a16="http://schemas.microsoft.com/office/drawing/2014/main" id="{73797882-5561-2E43-89F3-AAD324BD4516}"/>
              </a:ext>
            </a:extLst>
          </p:cNvPr>
          <p:cNvSpPr txBox="1">
            <a:spLocks/>
          </p:cNvSpPr>
          <p:nvPr/>
        </p:nvSpPr>
        <p:spPr>
          <a:xfrm>
            <a:off x="6493203" y="1909063"/>
            <a:ext cx="2152699" cy="33021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BANCOS </a:t>
            </a:r>
          </a:p>
          <a:p>
            <a:pPr marL="9525" algn="ctr">
              <a:spcBef>
                <a:spcPts val="75"/>
              </a:spcBef>
            </a:pPr>
            <a:r>
              <a:rPr lang="es-MX" sz="1000" b="1" spc="188" dirty="0">
                <a:latin typeface="Montserrat" pitchFamily="2" charset="77"/>
              </a:rPr>
              <a:t>DE MATERIALES  </a:t>
            </a:r>
          </a:p>
        </p:txBody>
      </p:sp>
      <p:pic>
        <p:nvPicPr>
          <p:cNvPr id="38" name="Imagen 37">
            <a:extLst>
              <a:ext uri="{FF2B5EF4-FFF2-40B4-BE49-F238E27FC236}">
                <a16:creationId xmlns:a16="http://schemas.microsoft.com/office/drawing/2014/main" id="{42E1C28C-0197-F94F-9EF5-36039D5EA608}"/>
              </a:ext>
            </a:extLst>
          </p:cNvPr>
          <p:cNvPicPr>
            <a:picLocks noChangeAspect="1"/>
          </p:cNvPicPr>
          <p:nvPr/>
        </p:nvPicPr>
        <p:blipFill>
          <a:blip r:embed="rId5"/>
          <a:stretch>
            <a:fillRect/>
          </a:stretch>
        </p:blipFill>
        <p:spPr>
          <a:xfrm>
            <a:off x="8512527" y="2547667"/>
            <a:ext cx="1247577" cy="1247577"/>
          </a:xfrm>
          <a:prstGeom prst="rect">
            <a:avLst/>
          </a:prstGeom>
        </p:spPr>
      </p:pic>
      <p:pic>
        <p:nvPicPr>
          <p:cNvPr id="39" name="Imagen 38">
            <a:extLst>
              <a:ext uri="{FF2B5EF4-FFF2-40B4-BE49-F238E27FC236}">
                <a16:creationId xmlns:a16="http://schemas.microsoft.com/office/drawing/2014/main" id="{9DF9445F-2563-1041-9757-54EED50BC5DC}"/>
              </a:ext>
            </a:extLst>
          </p:cNvPr>
          <p:cNvPicPr>
            <a:picLocks noChangeAspect="1"/>
          </p:cNvPicPr>
          <p:nvPr/>
        </p:nvPicPr>
        <p:blipFill>
          <a:blip r:embed="rId6"/>
          <a:stretch>
            <a:fillRect/>
          </a:stretch>
        </p:blipFill>
        <p:spPr>
          <a:xfrm>
            <a:off x="10014457" y="2520613"/>
            <a:ext cx="1289425" cy="1289425"/>
          </a:xfrm>
          <a:prstGeom prst="rect">
            <a:avLst/>
          </a:prstGeom>
        </p:spPr>
      </p:pic>
      <p:pic>
        <p:nvPicPr>
          <p:cNvPr id="12" name="Imagen 11">
            <a:extLst>
              <a:ext uri="{FF2B5EF4-FFF2-40B4-BE49-F238E27FC236}">
                <a16:creationId xmlns:a16="http://schemas.microsoft.com/office/drawing/2014/main" id="{85249A8E-A3EB-8E46-B62A-4CC1236B2314}"/>
              </a:ext>
            </a:extLst>
          </p:cNvPr>
          <p:cNvPicPr>
            <a:picLocks noChangeAspect="1"/>
          </p:cNvPicPr>
          <p:nvPr/>
        </p:nvPicPr>
        <p:blipFill>
          <a:blip r:embed="rId7">
            <a:lum bright="70000" contrast="-70000"/>
          </a:blip>
          <a:stretch>
            <a:fillRect/>
          </a:stretch>
        </p:blipFill>
        <p:spPr>
          <a:xfrm>
            <a:off x="10520336" y="1358760"/>
            <a:ext cx="1407348" cy="5277556"/>
          </a:xfrm>
          <a:prstGeom prst="rect">
            <a:avLst/>
          </a:prstGeom>
        </p:spPr>
      </p:pic>
      <p:sp>
        <p:nvSpPr>
          <p:cNvPr id="40" name="object 3">
            <a:extLst>
              <a:ext uri="{FF2B5EF4-FFF2-40B4-BE49-F238E27FC236}">
                <a16:creationId xmlns:a16="http://schemas.microsoft.com/office/drawing/2014/main" id="{DC489D09-A3EC-134E-85F0-46BC51A59EE3}"/>
              </a:ext>
            </a:extLst>
          </p:cNvPr>
          <p:cNvSpPr txBox="1">
            <a:spLocks/>
          </p:cNvSpPr>
          <p:nvPr/>
        </p:nvSpPr>
        <p:spPr>
          <a:xfrm>
            <a:off x="8444725" y="1901724"/>
            <a:ext cx="1372870" cy="471283"/>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DE ÁREA DE EXPLOTACIÓN</a:t>
            </a:r>
          </a:p>
        </p:txBody>
      </p:sp>
      <p:sp>
        <p:nvSpPr>
          <p:cNvPr id="41" name="object 3">
            <a:extLst>
              <a:ext uri="{FF2B5EF4-FFF2-40B4-BE49-F238E27FC236}">
                <a16:creationId xmlns:a16="http://schemas.microsoft.com/office/drawing/2014/main" id="{4DD01A0C-97FF-714B-90E5-AFF317CF460C}"/>
              </a:ext>
            </a:extLst>
          </p:cNvPr>
          <p:cNvSpPr txBox="1">
            <a:spLocks/>
          </p:cNvSpPr>
          <p:nvPr/>
        </p:nvSpPr>
        <p:spPr>
          <a:xfrm>
            <a:off x="10000049" y="1895113"/>
            <a:ext cx="1324489" cy="471283"/>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DE VOLUMEN DE EXPLORACIÓN </a:t>
            </a:r>
          </a:p>
        </p:txBody>
      </p:sp>
      <p:sp>
        <p:nvSpPr>
          <p:cNvPr id="44" name="object 3">
            <a:extLst>
              <a:ext uri="{FF2B5EF4-FFF2-40B4-BE49-F238E27FC236}">
                <a16:creationId xmlns:a16="http://schemas.microsoft.com/office/drawing/2014/main" id="{01C9FDC7-EA56-B049-9CEA-1C165292ADF2}"/>
              </a:ext>
            </a:extLst>
          </p:cNvPr>
          <p:cNvSpPr txBox="1">
            <a:spLocks/>
          </p:cNvSpPr>
          <p:nvPr/>
        </p:nvSpPr>
        <p:spPr>
          <a:xfrm>
            <a:off x="8538306" y="3112174"/>
            <a:ext cx="1324489" cy="16350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solidFill>
                  <a:schemeClr val="bg1"/>
                </a:solidFill>
                <a:latin typeface="Montserrat" pitchFamily="2" charset="77"/>
              </a:rPr>
              <a:t>690,000 M2</a:t>
            </a:r>
          </a:p>
        </p:txBody>
      </p:sp>
      <p:sp>
        <p:nvSpPr>
          <p:cNvPr id="45" name="object 3">
            <a:extLst>
              <a:ext uri="{FF2B5EF4-FFF2-40B4-BE49-F238E27FC236}">
                <a16:creationId xmlns:a16="http://schemas.microsoft.com/office/drawing/2014/main" id="{103EAF2B-2A7F-8E40-B46C-7F6B5A26CDAA}"/>
              </a:ext>
            </a:extLst>
          </p:cNvPr>
          <p:cNvSpPr txBox="1">
            <a:spLocks/>
          </p:cNvSpPr>
          <p:nvPr/>
        </p:nvSpPr>
        <p:spPr>
          <a:xfrm>
            <a:off x="10055722" y="3092518"/>
            <a:ext cx="1324489" cy="16350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solidFill>
                  <a:schemeClr val="bg1"/>
                </a:solidFill>
                <a:latin typeface="Montserrat" pitchFamily="2" charset="77"/>
              </a:rPr>
              <a:t>3,450,000 M3</a:t>
            </a:r>
          </a:p>
        </p:txBody>
      </p:sp>
      <p:sp>
        <p:nvSpPr>
          <p:cNvPr id="47" name="Elipse 46">
            <a:extLst>
              <a:ext uri="{FF2B5EF4-FFF2-40B4-BE49-F238E27FC236}">
                <a16:creationId xmlns:a16="http://schemas.microsoft.com/office/drawing/2014/main" id="{44CCC85F-2193-5746-9683-E327652AD1C4}"/>
              </a:ext>
            </a:extLst>
          </p:cNvPr>
          <p:cNvSpPr/>
          <p:nvPr/>
        </p:nvSpPr>
        <p:spPr>
          <a:xfrm>
            <a:off x="6893725" y="2550039"/>
            <a:ext cx="1334465" cy="1235318"/>
          </a:xfrm>
          <a:prstGeom prst="ellipse">
            <a:avLst/>
          </a:prstGeom>
          <a:solidFill>
            <a:srgbClr val="C2964D"/>
          </a:solidFill>
          <a:ln>
            <a:solidFill>
              <a:srgbClr val="C296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object 3">
            <a:extLst>
              <a:ext uri="{FF2B5EF4-FFF2-40B4-BE49-F238E27FC236}">
                <a16:creationId xmlns:a16="http://schemas.microsoft.com/office/drawing/2014/main" id="{991E1079-8AF0-3E4C-96FF-359CC05E5351}"/>
              </a:ext>
            </a:extLst>
          </p:cNvPr>
          <p:cNvSpPr txBox="1">
            <a:spLocks/>
          </p:cNvSpPr>
          <p:nvPr/>
        </p:nvSpPr>
        <p:spPr>
          <a:xfrm>
            <a:off x="6486264" y="2926705"/>
            <a:ext cx="2152699" cy="44050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800" b="1" spc="188" dirty="0">
                <a:solidFill>
                  <a:schemeClr val="bg1"/>
                </a:solidFill>
                <a:latin typeface="Montserrat" pitchFamily="2" charset="77"/>
              </a:rPr>
              <a:t>5</a:t>
            </a:r>
          </a:p>
        </p:txBody>
      </p:sp>
      <p:sp>
        <p:nvSpPr>
          <p:cNvPr id="52" name="object 3">
            <a:extLst>
              <a:ext uri="{FF2B5EF4-FFF2-40B4-BE49-F238E27FC236}">
                <a16:creationId xmlns:a16="http://schemas.microsoft.com/office/drawing/2014/main" id="{FF008917-7D82-EB4C-A9EB-607705BF331E}"/>
              </a:ext>
            </a:extLst>
          </p:cNvPr>
          <p:cNvSpPr txBox="1">
            <a:spLocks/>
          </p:cNvSpPr>
          <p:nvPr/>
        </p:nvSpPr>
        <p:spPr>
          <a:xfrm>
            <a:off x="6877490" y="4441926"/>
            <a:ext cx="4480488" cy="1788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100" b="1" spc="188" dirty="0">
                <a:latin typeface="Montserrat" pitchFamily="2" charset="77"/>
              </a:rPr>
              <a:t>FRENTE 7 </a:t>
            </a:r>
          </a:p>
        </p:txBody>
      </p:sp>
      <p:pic>
        <p:nvPicPr>
          <p:cNvPr id="53" name="Imagen 52">
            <a:extLst>
              <a:ext uri="{FF2B5EF4-FFF2-40B4-BE49-F238E27FC236}">
                <a16:creationId xmlns:a16="http://schemas.microsoft.com/office/drawing/2014/main" id="{7328EB67-0466-2E4A-B7E7-1DA8E17D63CE}"/>
              </a:ext>
            </a:extLst>
          </p:cNvPr>
          <p:cNvPicPr>
            <a:picLocks noChangeAspect="1"/>
          </p:cNvPicPr>
          <p:nvPr/>
        </p:nvPicPr>
        <p:blipFill>
          <a:blip r:embed="rId4"/>
          <a:stretch>
            <a:fillRect/>
          </a:stretch>
        </p:blipFill>
        <p:spPr>
          <a:xfrm>
            <a:off x="7939274" y="4300042"/>
            <a:ext cx="469252" cy="469252"/>
          </a:xfrm>
          <a:prstGeom prst="rect">
            <a:avLst/>
          </a:prstGeom>
        </p:spPr>
      </p:pic>
      <p:sp>
        <p:nvSpPr>
          <p:cNvPr id="54" name="object 3">
            <a:extLst>
              <a:ext uri="{FF2B5EF4-FFF2-40B4-BE49-F238E27FC236}">
                <a16:creationId xmlns:a16="http://schemas.microsoft.com/office/drawing/2014/main" id="{EA452F47-7075-634A-B4FF-FCB1C56CC481}"/>
              </a:ext>
            </a:extLst>
          </p:cNvPr>
          <p:cNvSpPr txBox="1">
            <a:spLocks/>
          </p:cNvSpPr>
          <p:nvPr/>
        </p:nvSpPr>
        <p:spPr>
          <a:xfrm>
            <a:off x="6624068" y="4878379"/>
            <a:ext cx="2152699" cy="33021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BANCOS </a:t>
            </a:r>
          </a:p>
          <a:p>
            <a:pPr marL="9525" algn="ctr">
              <a:spcBef>
                <a:spcPts val="75"/>
              </a:spcBef>
            </a:pPr>
            <a:r>
              <a:rPr lang="es-MX" sz="1000" b="1" spc="188" dirty="0">
                <a:latin typeface="Montserrat" pitchFamily="2" charset="77"/>
              </a:rPr>
              <a:t>DE MATERIALES  </a:t>
            </a:r>
          </a:p>
        </p:txBody>
      </p:sp>
      <p:pic>
        <p:nvPicPr>
          <p:cNvPr id="55" name="Imagen 54">
            <a:extLst>
              <a:ext uri="{FF2B5EF4-FFF2-40B4-BE49-F238E27FC236}">
                <a16:creationId xmlns:a16="http://schemas.microsoft.com/office/drawing/2014/main" id="{4547F995-7F84-1444-B239-F2F7CA5F8248}"/>
              </a:ext>
            </a:extLst>
          </p:cNvPr>
          <p:cNvPicPr>
            <a:picLocks noChangeAspect="1"/>
          </p:cNvPicPr>
          <p:nvPr/>
        </p:nvPicPr>
        <p:blipFill>
          <a:blip r:embed="rId5"/>
          <a:stretch>
            <a:fillRect/>
          </a:stretch>
        </p:blipFill>
        <p:spPr>
          <a:xfrm>
            <a:off x="8643392" y="5516983"/>
            <a:ext cx="1247577" cy="1247577"/>
          </a:xfrm>
          <a:prstGeom prst="rect">
            <a:avLst/>
          </a:prstGeom>
        </p:spPr>
      </p:pic>
      <p:pic>
        <p:nvPicPr>
          <p:cNvPr id="56" name="Imagen 55">
            <a:extLst>
              <a:ext uri="{FF2B5EF4-FFF2-40B4-BE49-F238E27FC236}">
                <a16:creationId xmlns:a16="http://schemas.microsoft.com/office/drawing/2014/main" id="{AAC8AD00-2D0D-7340-9707-D9A63010D01D}"/>
              </a:ext>
            </a:extLst>
          </p:cNvPr>
          <p:cNvPicPr>
            <a:picLocks noChangeAspect="1"/>
          </p:cNvPicPr>
          <p:nvPr/>
        </p:nvPicPr>
        <p:blipFill>
          <a:blip r:embed="rId6"/>
          <a:stretch>
            <a:fillRect/>
          </a:stretch>
        </p:blipFill>
        <p:spPr>
          <a:xfrm>
            <a:off x="10145322" y="5489929"/>
            <a:ext cx="1289425" cy="1289425"/>
          </a:xfrm>
          <a:prstGeom prst="rect">
            <a:avLst/>
          </a:prstGeom>
        </p:spPr>
      </p:pic>
      <p:sp>
        <p:nvSpPr>
          <p:cNvPr id="57" name="object 3">
            <a:extLst>
              <a:ext uri="{FF2B5EF4-FFF2-40B4-BE49-F238E27FC236}">
                <a16:creationId xmlns:a16="http://schemas.microsoft.com/office/drawing/2014/main" id="{F652A9A6-0469-474F-9987-C35EA19AD91A}"/>
              </a:ext>
            </a:extLst>
          </p:cNvPr>
          <p:cNvSpPr txBox="1">
            <a:spLocks/>
          </p:cNvSpPr>
          <p:nvPr/>
        </p:nvSpPr>
        <p:spPr>
          <a:xfrm>
            <a:off x="8575590" y="4871040"/>
            <a:ext cx="1372870" cy="471283"/>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DE ÁREA DE EXPLOTACIÓN</a:t>
            </a:r>
          </a:p>
        </p:txBody>
      </p:sp>
      <p:sp>
        <p:nvSpPr>
          <p:cNvPr id="58" name="object 3">
            <a:extLst>
              <a:ext uri="{FF2B5EF4-FFF2-40B4-BE49-F238E27FC236}">
                <a16:creationId xmlns:a16="http://schemas.microsoft.com/office/drawing/2014/main" id="{4A234852-12E7-C749-8BD5-ED89CB630D1B}"/>
              </a:ext>
            </a:extLst>
          </p:cNvPr>
          <p:cNvSpPr txBox="1">
            <a:spLocks/>
          </p:cNvSpPr>
          <p:nvPr/>
        </p:nvSpPr>
        <p:spPr>
          <a:xfrm>
            <a:off x="10130914" y="4864429"/>
            <a:ext cx="1324489" cy="471283"/>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DE VOLUMEN DE EXPLORACIÓN </a:t>
            </a:r>
          </a:p>
        </p:txBody>
      </p:sp>
      <p:sp>
        <p:nvSpPr>
          <p:cNvPr id="59" name="object 3">
            <a:extLst>
              <a:ext uri="{FF2B5EF4-FFF2-40B4-BE49-F238E27FC236}">
                <a16:creationId xmlns:a16="http://schemas.microsoft.com/office/drawing/2014/main" id="{7CB2E94E-9729-4E40-AF33-FC24B47D95CE}"/>
              </a:ext>
            </a:extLst>
          </p:cNvPr>
          <p:cNvSpPr txBox="1">
            <a:spLocks/>
          </p:cNvSpPr>
          <p:nvPr/>
        </p:nvSpPr>
        <p:spPr>
          <a:xfrm>
            <a:off x="8669171" y="6081490"/>
            <a:ext cx="1324489" cy="16350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solidFill>
                  <a:schemeClr val="bg1"/>
                </a:solidFill>
                <a:latin typeface="Montserrat" pitchFamily="2" charset="77"/>
              </a:rPr>
              <a:t>675,000 M2</a:t>
            </a:r>
          </a:p>
        </p:txBody>
      </p:sp>
      <p:sp>
        <p:nvSpPr>
          <p:cNvPr id="60" name="object 3">
            <a:extLst>
              <a:ext uri="{FF2B5EF4-FFF2-40B4-BE49-F238E27FC236}">
                <a16:creationId xmlns:a16="http://schemas.microsoft.com/office/drawing/2014/main" id="{E99DD944-DA7D-9D46-B21B-5117A4ABBF90}"/>
              </a:ext>
            </a:extLst>
          </p:cNvPr>
          <p:cNvSpPr txBox="1">
            <a:spLocks/>
          </p:cNvSpPr>
          <p:nvPr/>
        </p:nvSpPr>
        <p:spPr>
          <a:xfrm>
            <a:off x="10186587" y="6061834"/>
            <a:ext cx="1324489" cy="16350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solidFill>
                  <a:schemeClr val="bg1"/>
                </a:solidFill>
                <a:latin typeface="Montserrat" pitchFamily="2" charset="77"/>
              </a:rPr>
              <a:t>3,375,000 M3</a:t>
            </a:r>
          </a:p>
        </p:txBody>
      </p:sp>
      <p:sp>
        <p:nvSpPr>
          <p:cNvPr id="61" name="Elipse 60">
            <a:extLst>
              <a:ext uri="{FF2B5EF4-FFF2-40B4-BE49-F238E27FC236}">
                <a16:creationId xmlns:a16="http://schemas.microsoft.com/office/drawing/2014/main" id="{3549EF78-BC53-6F40-AFEE-745032F81059}"/>
              </a:ext>
            </a:extLst>
          </p:cNvPr>
          <p:cNvSpPr/>
          <p:nvPr/>
        </p:nvSpPr>
        <p:spPr>
          <a:xfrm>
            <a:off x="6959256" y="5516983"/>
            <a:ext cx="1334465" cy="1235318"/>
          </a:xfrm>
          <a:prstGeom prst="ellipse">
            <a:avLst/>
          </a:prstGeom>
          <a:solidFill>
            <a:srgbClr val="C2964D"/>
          </a:solidFill>
          <a:ln>
            <a:solidFill>
              <a:srgbClr val="C296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2" name="object 3">
            <a:extLst>
              <a:ext uri="{FF2B5EF4-FFF2-40B4-BE49-F238E27FC236}">
                <a16:creationId xmlns:a16="http://schemas.microsoft.com/office/drawing/2014/main" id="{C89004E9-23B3-1D47-A4E7-58CDE6EC3636}"/>
              </a:ext>
            </a:extLst>
          </p:cNvPr>
          <p:cNvSpPr txBox="1">
            <a:spLocks/>
          </p:cNvSpPr>
          <p:nvPr/>
        </p:nvSpPr>
        <p:spPr>
          <a:xfrm>
            <a:off x="6531907" y="5896021"/>
            <a:ext cx="2152699" cy="44050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800" b="1" spc="188" dirty="0">
                <a:solidFill>
                  <a:schemeClr val="bg1"/>
                </a:solidFill>
                <a:latin typeface="Montserrat" pitchFamily="2" charset="77"/>
              </a:rPr>
              <a:t>4</a:t>
            </a:r>
          </a:p>
        </p:txBody>
      </p:sp>
      <p:graphicFrame>
        <p:nvGraphicFramePr>
          <p:cNvPr id="35" name="Tabla 34">
            <a:extLst>
              <a:ext uri="{FF2B5EF4-FFF2-40B4-BE49-F238E27FC236}">
                <a16:creationId xmlns:a16="http://schemas.microsoft.com/office/drawing/2014/main" id="{23768089-57F9-EF41-A0FC-71755702C21D}"/>
              </a:ext>
            </a:extLst>
          </p:cNvPr>
          <p:cNvGraphicFramePr>
            <a:graphicFrameLocks noGrp="1"/>
          </p:cNvGraphicFramePr>
          <p:nvPr>
            <p:extLst>
              <p:ext uri="{D42A27DB-BD31-4B8C-83A1-F6EECF244321}">
                <p14:modId xmlns:p14="http://schemas.microsoft.com/office/powerpoint/2010/main" val="3078308228"/>
              </p:ext>
            </p:extLst>
          </p:nvPr>
        </p:nvGraphicFramePr>
        <p:xfrm>
          <a:off x="261224" y="1182157"/>
          <a:ext cx="6378148" cy="3225167"/>
        </p:xfrm>
        <a:graphic>
          <a:graphicData uri="http://schemas.openxmlformats.org/drawingml/2006/table">
            <a:tbl>
              <a:tblPr firstRow="1" bandRow="1">
                <a:tableStyleId>{616DA210-FB5B-4158-B5E0-FEB733F419BA}</a:tableStyleId>
              </a:tblPr>
              <a:tblGrid>
                <a:gridCol w="938062">
                  <a:extLst>
                    <a:ext uri="{9D8B030D-6E8A-4147-A177-3AD203B41FA5}">
                      <a16:colId xmlns:a16="http://schemas.microsoft.com/office/drawing/2014/main" val="2595347385"/>
                    </a:ext>
                  </a:extLst>
                </a:gridCol>
                <a:gridCol w="1187986">
                  <a:extLst>
                    <a:ext uri="{9D8B030D-6E8A-4147-A177-3AD203B41FA5}">
                      <a16:colId xmlns:a16="http://schemas.microsoft.com/office/drawing/2014/main" val="414357826"/>
                    </a:ext>
                  </a:extLst>
                </a:gridCol>
                <a:gridCol w="942497">
                  <a:extLst>
                    <a:ext uri="{9D8B030D-6E8A-4147-A177-3AD203B41FA5}">
                      <a16:colId xmlns:a16="http://schemas.microsoft.com/office/drawing/2014/main" val="2068906042"/>
                    </a:ext>
                  </a:extLst>
                </a:gridCol>
                <a:gridCol w="1183553">
                  <a:extLst>
                    <a:ext uri="{9D8B030D-6E8A-4147-A177-3AD203B41FA5}">
                      <a16:colId xmlns:a16="http://schemas.microsoft.com/office/drawing/2014/main" val="1827348750"/>
                    </a:ext>
                  </a:extLst>
                </a:gridCol>
                <a:gridCol w="1063025">
                  <a:extLst>
                    <a:ext uri="{9D8B030D-6E8A-4147-A177-3AD203B41FA5}">
                      <a16:colId xmlns:a16="http://schemas.microsoft.com/office/drawing/2014/main" val="648203249"/>
                    </a:ext>
                  </a:extLst>
                </a:gridCol>
                <a:gridCol w="1063025">
                  <a:extLst>
                    <a:ext uri="{9D8B030D-6E8A-4147-A177-3AD203B41FA5}">
                      <a16:colId xmlns:a16="http://schemas.microsoft.com/office/drawing/2014/main" val="2878563125"/>
                    </a:ext>
                  </a:extLst>
                </a:gridCol>
              </a:tblGrid>
              <a:tr h="395929">
                <a:tc>
                  <a:txBody>
                    <a:bodyPr/>
                    <a:lstStyle/>
                    <a:p>
                      <a:pPr algn="ctr"/>
                      <a:r>
                        <a:rPr lang="es-MX" sz="1200" dirty="0">
                          <a:solidFill>
                            <a:schemeClr val="bg1"/>
                          </a:solidFill>
                        </a:rPr>
                        <a:t>NÚM. DE BANCO </a:t>
                      </a:r>
                    </a:p>
                  </a:txBody>
                  <a:tcPr marL="40017" marR="40017" marT="20009" marB="20009">
                    <a:solidFill>
                      <a:srgbClr val="205340"/>
                    </a:solidFill>
                  </a:tcPr>
                </a:tc>
                <a:tc>
                  <a:txBody>
                    <a:bodyPr/>
                    <a:lstStyle/>
                    <a:p>
                      <a:pPr algn="ctr"/>
                      <a:r>
                        <a:rPr lang="es-MX" sz="1200" dirty="0">
                          <a:solidFill>
                            <a:schemeClr val="bg1"/>
                          </a:solidFill>
                        </a:rPr>
                        <a:t>LOCALIDAD</a:t>
                      </a:r>
                    </a:p>
                  </a:txBody>
                  <a:tcPr marL="40017" marR="40017" marT="20009" marB="20009">
                    <a:solidFill>
                      <a:srgbClr val="205340"/>
                    </a:solidFill>
                  </a:tcPr>
                </a:tc>
                <a:tc>
                  <a:txBody>
                    <a:bodyPr/>
                    <a:lstStyle/>
                    <a:p>
                      <a:pPr algn="ctr"/>
                      <a:r>
                        <a:rPr lang="es-MX" sz="1200" dirty="0">
                          <a:solidFill>
                            <a:schemeClr val="bg1"/>
                          </a:solidFill>
                        </a:rPr>
                        <a:t>MATERIAL </a:t>
                      </a:r>
                    </a:p>
                  </a:txBody>
                  <a:tcPr marL="40017" marR="40017" marT="20009" marB="20009">
                    <a:solidFill>
                      <a:srgbClr val="205340"/>
                    </a:solidFill>
                  </a:tcPr>
                </a:tc>
                <a:tc>
                  <a:txBody>
                    <a:bodyPr/>
                    <a:lstStyle/>
                    <a:p>
                      <a:pPr algn="ctr"/>
                      <a:r>
                        <a:rPr lang="es-MX" sz="1200" dirty="0">
                          <a:solidFill>
                            <a:schemeClr val="bg1"/>
                          </a:solidFill>
                        </a:rPr>
                        <a:t>AREA DE EXPLOTACIÓN </a:t>
                      </a:r>
                    </a:p>
                    <a:p>
                      <a:pPr algn="ctr"/>
                      <a:r>
                        <a:rPr lang="es-MX" sz="1200" dirty="0">
                          <a:solidFill>
                            <a:schemeClr val="bg1"/>
                          </a:solidFill>
                        </a:rPr>
                        <a:t>(M2)</a:t>
                      </a:r>
                    </a:p>
                    <a:p>
                      <a:pPr algn="ctr"/>
                      <a:endParaRPr lang="es-MX" sz="1200" dirty="0">
                        <a:solidFill>
                          <a:schemeClr val="bg1"/>
                        </a:solidFill>
                      </a:endParaRPr>
                    </a:p>
                  </a:txBody>
                  <a:tcPr marL="40017" marR="40017" marT="20009" marB="20009">
                    <a:solidFill>
                      <a:srgbClr val="20534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dirty="0">
                          <a:solidFill>
                            <a:schemeClr val="bg1"/>
                          </a:solidFill>
                        </a:rPr>
                        <a:t>VOLUMEN DE EXPLOTACIÓN (M2)</a:t>
                      </a:r>
                    </a:p>
                    <a:p>
                      <a:pPr algn="ctr"/>
                      <a:endParaRPr lang="es-MX" sz="1200" dirty="0">
                        <a:solidFill>
                          <a:schemeClr val="bg1"/>
                        </a:solidFill>
                      </a:endParaRPr>
                    </a:p>
                  </a:txBody>
                  <a:tcPr marL="40017" marR="40017" marT="20009" marB="20009">
                    <a:solidFill>
                      <a:srgbClr val="20534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dirty="0">
                          <a:solidFill>
                            <a:schemeClr val="bg1"/>
                          </a:solidFill>
                        </a:rPr>
                        <a:t>CONDICIÓN DEL BANCO DE MATERIALES  </a:t>
                      </a:r>
                    </a:p>
                    <a:p>
                      <a:pPr algn="ctr"/>
                      <a:endParaRPr lang="es-MX" sz="1200" dirty="0">
                        <a:solidFill>
                          <a:schemeClr val="bg1"/>
                        </a:solidFill>
                      </a:endParaRPr>
                    </a:p>
                  </a:txBody>
                  <a:tcPr marL="40017" marR="40017" marT="20009" marB="20009">
                    <a:solidFill>
                      <a:srgbClr val="205340"/>
                    </a:solidFill>
                  </a:tcPr>
                </a:tc>
                <a:extLst>
                  <a:ext uri="{0D108BD9-81ED-4DB2-BD59-A6C34878D82A}">
                    <a16:rowId xmlns:a16="http://schemas.microsoft.com/office/drawing/2014/main" val="388700190"/>
                  </a:ext>
                </a:extLst>
              </a:tr>
              <a:tr h="604681">
                <a:tc>
                  <a:txBody>
                    <a:bodyPr/>
                    <a:lstStyle/>
                    <a:p>
                      <a:pPr algn="ctr" fontAlgn="b"/>
                      <a:r>
                        <a:rPr lang="es-MX" sz="1000" b="0" i="0" u="none" strike="noStrike" dirty="0">
                          <a:solidFill>
                            <a:srgbClr val="000000"/>
                          </a:solidFill>
                          <a:effectLst/>
                          <a:latin typeface="Montserrat" panose="02000505000000020004" pitchFamily="2" charset="0"/>
                        </a:rPr>
                        <a:t>66</a:t>
                      </a:r>
                    </a:p>
                  </a:txBody>
                  <a:tcPr marL="3558" marR="3558" marT="3558" marB="0" anchor="ctr">
                    <a:noFill/>
                  </a:tcPr>
                </a:tc>
                <a:tc>
                  <a:txBody>
                    <a:bodyPr/>
                    <a:lstStyle/>
                    <a:p>
                      <a:pPr algn="l" fontAlgn="ctr"/>
                      <a:r>
                        <a:rPr lang="es-MX" sz="1000" b="0" i="0" u="none" strike="noStrike" dirty="0">
                          <a:solidFill>
                            <a:srgbClr val="000000"/>
                          </a:solidFill>
                          <a:effectLst/>
                          <a:latin typeface="Montserrat" panose="02000505000000020004" pitchFamily="2" charset="0"/>
                        </a:rPr>
                        <a:t>San Isidro La Laguna</a:t>
                      </a:r>
                    </a:p>
                  </a:txBody>
                  <a:tcPr marL="3558" marR="3558" marT="3558" marB="0" anchor="ctr">
                    <a:noFill/>
                  </a:tcPr>
                </a:tc>
                <a:tc>
                  <a:txBody>
                    <a:bodyPr/>
                    <a:lstStyle/>
                    <a:p>
                      <a:pPr algn="l" fontAlgn="ctr"/>
                      <a:r>
                        <a:rPr lang="es-MX" sz="1000" b="0" i="0" u="none" strike="noStrike" dirty="0">
                          <a:solidFill>
                            <a:srgbClr val="000000"/>
                          </a:solidFill>
                          <a:effectLst/>
                          <a:latin typeface="Montserrat" panose="02000505000000020004" pitchFamily="2" charset="0"/>
                        </a:rPr>
                        <a:t>Limo, arena</a:t>
                      </a:r>
                    </a:p>
                  </a:txBody>
                  <a:tcPr marL="3558" marR="3558" marT="3558" marB="0" anchor="ctr">
                    <a:noFill/>
                  </a:tcPr>
                </a:tc>
                <a:tc>
                  <a:txBody>
                    <a:bodyPr/>
                    <a:lstStyle/>
                    <a:p>
                      <a:pPr algn="r" fontAlgn="b"/>
                      <a:r>
                        <a:rPr lang="es-MX" sz="1000" b="0" i="0" u="none" strike="noStrike" dirty="0">
                          <a:solidFill>
                            <a:srgbClr val="000000"/>
                          </a:solidFill>
                          <a:effectLst/>
                          <a:latin typeface="Montserrat" panose="02000505000000020004" pitchFamily="2" charset="0"/>
                        </a:rPr>
                        <a:t>140,000</a:t>
                      </a:r>
                    </a:p>
                  </a:txBody>
                  <a:tcPr marL="3558" marR="3558" marT="3558" marB="0" anchor="ctr">
                    <a:noFill/>
                  </a:tcPr>
                </a:tc>
                <a:tc>
                  <a:txBody>
                    <a:bodyPr/>
                    <a:lstStyle/>
                    <a:p>
                      <a:pPr algn="r" fontAlgn="b"/>
                      <a:r>
                        <a:rPr lang="es-MX" sz="1000" b="0" i="0" u="none" strike="noStrike" dirty="0">
                          <a:solidFill>
                            <a:srgbClr val="000000"/>
                          </a:solidFill>
                          <a:effectLst/>
                          <a:latin typeface="Montserrat" panose="02000505000000020004" pitchFamily="2" charset="0"/>
                        </a:rPr>
                        <a:t>700,000</a:t>
                      </a:r>
                    </a:p>
                  </a:txBody>
                  <a:tcPr marL="3558" marR="3558" marT="3558" marB="0" anchor="ctr">
                    <a:noFill/>
                  </a:tcPr>
                </a:tc>
                <a:tc>
                  <a:txBody>
                    <a:bodyPr/>
                    <a:lstStyle/>
                    <a:p>
                      <a:pPr algn="ctr" fontAlgn="b"/>
                      <a:r>
                        <a:rPr lang="es-MX" sz="800" b="0" i="0" u="none" strike="noStrike" dirty="0">
                          <a:solidFill>
                            <a:srgbClr val="000000"/>
                          </a:solidFill>
                          <a:effectLst/>
                          <a:latin typeface="Montserrat" panose="02000505000000020004" pitchFamily="2" charset="0"/>
                        </a:rPr>
                        <a:t>EN EXPLOTACIÓN</a:t>
                      </a:r>
                    </a:p>
                  </a:txBody>
                  <a:tcPr marL="3558" marR="3558" marT="3558" marB="0" anchor="ctr">
                    <a:noFill/>
                  </a:tcPr>
                </a:tc>
                <a:extLst>
                  <a:ext uri="{0D108BD9-81ED-4DB2-BD59-A6C34878D82A}">
                    <a16:rowId xmlns:a16="http://schemas.microsoft.com/office/drawing/2014/main" val="4220203652"/>
                  </a:ext>
                </a:extLst>
              </a:tr>
              <a:tr h="454334">
                <a:tc>
                  <a:txBody>
                    <a:bodyPr/>
                    <a:lstStyle/>
                    <a:p>
                      <a:pPr algn="ctr" fontAlgn="ctr"/>
                      <a:r>
                        <a:rPr lang="es-MX" sz="1000" b="0" i="0" u="none" strike="noStrike" dirty="0">
                          <a:solidFill>
                            <a:srgbClr val="000000"/>
                          </a:solidFill>
                          <a:effectLst/>
                          <a:latin typeface="Montserrat" panose="02000505000000020004" pitchFamily="2" charset="0"/>
                        </a:rPr>
                        <a:t>30</a:t>
                      </a:r>
                    </a:p>
                  </a:txBody>
                  <a:tcPr marL="3558" marR="3558" marT="3558" marB="0" anchor="ctr">
                    <a:noFill/>
                  </a:tcPr>
                </a:tc>
                <a:tc>
                  <a:txBody>
                    <a:bodyPr/>
                    <a:lstStyle/>
                    <a:p>
                      <a:pPr algn="l" fontAlgn="ctr"/>
                      <a:r>
                        <a:rPr lang="es-MX" sz="1000" b="0" i="0" u="none" strike="noStrike" dirty="0">
                          <a:solidFill>
                            <a:srgbClr val="000000"/>
                          </a:solidFill>
                          <a:effectLst/>
                          <a:latin typeface="Montserrat" panose="02000505000000020004" pitchFamily="2" charset="0"/>
                        </a:rPr>
                        <a:t>Banco de Material Km 11+600</a:t>
                      </a:r>
                    </a:p>
                  </a:txBody>
                  <a:tcPr marL="3558" marR="3558" marT="3558" marB="0" anchor="ctr">
                    <a:noFill/>
                  </a:tcPr>
                </a:tc>
                <a:tc>
                  <a:txBody>
                    <a:bodyPr/>
                    <a:lstStyle/>
                    <a:p>
                      <a:pPr algn="ctr" fontAlgn="ctr"/>
                      <a:r>
                        <a:rPr lang="es-MX" sz="1000" b="0" i="0" u="none" strike="noStrike" dirty="0">
                          <a:solidFill>
                            <a:srgbClr val="000000"/>
                          </a:solidFill>
                          <a:effectLst/>
                          <a:latin typeface="Montserrat" panose="02000505000000020004" pitchFamily="2" charset="0"/>
                        </a:rPr>
                        <a:t>―</a:t>
                      </a:r>
                    </a:p>
                  </a:txBody>
                  <a:tcPr marL="3558" marR="3558" marT="3558" marB="0" anchor="ctr">
                    <a:noFill/>
                  </a:tcPr>
                </a:tc>
                <a:tc>
                  <a:txBody>
                    <a:bodyPr/>
                    <a:lstStyle/>
                    <a:p>
                      <a:pPr algn="r" fontAlgn="b"/>
                      <a:r>
                        <a:rPr lang="es-MX" sz="1000" b="0" i="0" u="none" strike="noStrike" dirty="0">
                          <a:solidFill>
                            <a:srgbClr val="000000"/>
                          </a:solidFill>
                          <a:effectLst/>
                          <a:latin typeface="Montserrat" panose="02000505000000020004" pitchFamily="2" charset="0"/>
                        </a:rPr>
                        <a:t>31,000</a:t>
                      </a:r>
                    </a:p>
                  </a:txBody>
                  <a:tcPr marL="3558" marR="3558" marT="3558" marB="0" anchor="ctr">
                    <a:noFill/>
                  </a:tcPr>
                </a:tc>
                <a:tc>
                  <a:txBody>
                    <a:bodyPr/>
                    <a:lstStyle/>
                    <a:p>
                      <a:pPr algn="r" fontAlgn="b"/>
                      <a:r>
                        <a:rPr lang="es-MX" sz="1000" b="0" i="0" u="none" strike="noStrike" dirty="0">
                          <a:solidFill>
                            <a:srgbClr val="000000"/>
                          </a:solidFill>
                          <a:effectLst/>
                          <a:latin typeface="Montserrat" panose="02000505000000020004" pitchFamily="2" charset="0"/>
                        </a:rPr>
                        <a:t>155,000</a:t>
                      </a:r>
                    </a:p>
                  </a:txBody>
                  <a:tcPr marL="3558" marR="3558" marT="3558" marB="0" anchor="ctr">
                    <a:noFill/>
                  </a:tcPr>
                </a:tc>
                <a:tc>
                  <a:txBody>
                    <a:bodyPr/>
                    <a:lstStyle/>
                    <a:p>
                      <a:pPr algn="ctr" fontAlgn="ctr"/>
                      <a:r>
                        <a:rPr lang="es-MX" sz="800" b="0" i="0" u="none" strike="noStrike" dirty="0">
                          <a:solidFill>
                            <a:srgbClr val="000000"/>
                          </a:solidFill>
                          <a:effectLst/>
                          <a:latin typeface="Montserrat" panose="02000505000000020004" pitchFamily="2" charset="0"/>
                        </a:rPr>
                        <a:t>EN EXPLOTACIÓN</a:t>
                      </a:r>
                    </a:p>
                  </a:txBody>
                  <a:tcPr marL="3558" marR="3558" marT="3558" marB="0" anchor="ctr">
                    <a:noFill/>
                  </a:tcPr>
                </a:tc>
                <a:extLst>
                  <a:ext uri="{0D108BD9-81ED-4DB2-BD59-A6C34878D82A}">
                    <a16:rowId xmlns:a16="http://schemas.microsoft.com/office/drawing/2014/main" val="2276549597"/>
                  </a:ext>
                </a:extLst>
              </a:tr>
              <a:tr h="406400">
                <a:tc>
                  <a:txBody>
                    <a:bodyPr/>
                    <a:lstStyle/>
                    <a:p>
                      <a:pPr algn="ctr" fontAlgn="ctr"/>
                      <a:r>
                        <a:rPr lang="es-MX" sz="1000" b="0" i="0" u="none" strike="noStrike" dirty="0">
                          <a:solidFill>
                            <a:srgbClr val="000000"/>
                          </a:solidFill>
                          <a:effectLst/>
                          <a:latin typeface="Montserrat" panose="02000505000000020004" pitchFamily="2" charset="0"/>
                        </a:rPr>
                        <a:t>31</a:t>
                      </a:r>
                    </a:p>
                  </a:txBody>
                  <a:tcPr marL="3558" marR="3558" marT="3558" marB="0" anchor="ctr">
                    <a:noFill/>
                  </a:tcPr>
                </a:tc>
                <a:tc>
                  <a:txBody>
                    <a:bodyPr/>
                    <a:lstStyle/>
                    <a:p>
                      <a:pPr algn="l" fontAlgn="ctr"/>
                      <a:r>
                        <a:rPr lang="es-MX" sz="1000" b="0" i="0" u="none" strike="noStrike" dirty="0">
                          <a:solidFill>
                            <a:srgbClr val="000000"/>
                          </a:solidFill>
                          <a:effectLst/>
                          <a:latin typeface="Montserrat" panose="02000505000000020004" pitchFamily="2" charset="0"/>
                        </a:rPr>
                        <a:t>Banco de Materiales Km 17+100</a:t>
                      </a:r>
                    </a:p>
                  </a:txBody>
                  <a:tcPr marL="3558" marR="3558" marT="3558" marB="0" anchor="ctr">
                    <a:noFill/>
                  </a:tcPr>
                </a:tc>
                <a:tc>
                  <a:txBody>
                    <a:bodyPr/>
                    <a:lstStyle/>
                    <a:p>
                      <a:pPr algn="ctr" fontAlgn="ctr"/>
                      <a:r>
                        <a:rPr lang="es-MX" sz="1000" b="0" i="0" u="none" strike="noStrike" dirty="0">
                          <a:solidFill>
                            <a:srgbClr val="000000"/>
                          </a:solidFill>
                          <a:effectLst/>
                          <a:latin typeface="Montserrat" panose="02000505000000020004" pitchFamily="2" charset="0"/>
                        </a:rPr>
                        <a:t>―</a:t>
                      </a:r>
                    </a:p>
                  </a:txBody>
                  <a:tcPr marL="3558" marR="3558" marT="3558" marB="0" anchor="ctr">
                    <a:noFill/>
                  </a:tcPr>
                </a:tc>
                <a:tc>
                  <a:txBody>
                    <a:bodyPr/>
                    <a:lstStyle/>
                    <a:p>
                      <a:pPr algn="r" fontAlgn="b"/>
                      <a:r>
                        <a:rPr lang="es-MX" sz="1000" b="0" i="0" u="none" strike="noStrike" dirty="0">
                          <a:solidFill>
                            <a:srgbClr val="000000"/>
                          </a:solidFill>
                          <a:effectLst/>
                          <a:latin typeface="Montserrat" panose="02000505000000020004" pitchFamily="2" charset="0"/>
                        </a:rPr>
                        <a:t>125,000</a:t>
                      </a:r>
                    </a:p>
                  </a:txBody>
                  <a:tcPr marL="3558" marR="3558" marT="3558" marB="0" anchor="ctr">
                    <a:noFill/>
                  </a:tcPr>
                </a:tc>
                <a:tc>
                  <a:txBody>
                    <a:bodyPr/>
                    <a:lstStyle/>
                    <a:p>
                      <a:pPr algn="r" fontAlgn="b"/>
                      <a:r>
                        <a:rPr lang="es-MX" sz="1000" b="0" i="0" u="none" strike="noStrike" dirty="0">
                          <a:solidFill>
                            <a:srgbClr val="000000"/>
                          </a:solidFill>
                          <a:effectLst/>
                          <a:latin typeface="Montserrat" panose="02000505000000020004" pitchFamily="2" charset="0"/>
                        </a:rPr>
                        <a:t>625,000</a:t>
                      </a:r>
                    </a:p>
                  </a:txBody>
                  <a:tcPr marL="3558" marR="3558" marT="3558" marB="0" anchor="ctr">
                    <a:noFill/>
                  </a:tcPr>
                </a:tc>
                <a:tc>
                  <a:txBody>
                    <a:bodyPr/>
                    <a:lstStyle/>
                    <a:p>
                      <a:pPr algn="ctr" fontAlgn="ctr"/>
                      <a:r>
                        <a:rPr lang="es-MX" sz="800" b="0" i="0" u="none" strike="noStrike" dirty="0">
                          <a:solidFill>
                            <a:srgbClr val="000000"/>
                          </a:solidFill>
                          <a:effectLst/>
                          <a:latin typeface="Montserrat" panose="02000505000000020004" pitchFamily="2" charset="0"/>
                        </a:rPr>
                        <a:t>EN EXPLOTACIÓN</a:t>
                      </a:r>
                    </a:p>
                  </a:txBody>
                  <a:tcPr marL="3558" marR="3558" marT="3558" marB="0" anchor="ctr">
                    <a:noFill/>
                  </a:tcPr>
                </a:tc>
                <a:extLst>
                  <a:ext uri="{0D108BD9-81ED-4DB2-BD59-A6C34878D82A}">
                    <a16:rowId xmlns:a16="http://schemas.microsoft.com/office/drawing/2014/main" val="3559156386"/>
                  </a:ext>
                </a:extLst>
              </a:tr>
              <a:tr h="336802">
                <a:tc>
                  <a:txBody>
                    <a:bodyPr/>
                    <a:lstStyle/>
                    <a:p>
                      <a:pPr algn="ctr" fontAlgn="ctr"/>
                      <a:r>
                        <a:rPr lang="es-MX" sz="1000" b="0" i="0" u="none" strike="noStrike" dirty="0">
                          <a:solidFill>
                            <a:srgbClr val="000000"/>
                          </a:solidFill>
                          <a:effectLst/>
                          <a:latin typeface="Montserrat" panose="02000505000000020004" pitchFamily="2" charset="0"/>
                        </a:rPr>
                        <a:t>32</a:t>
                      </a:r>
                    </a:p>
                  </a:txBody>
                  <a:tcPr marL="3558" marR="3558" marT="3558" marB="0" anchor="ctr">
                    <a:noFill/>
                  </a:tcPr>
                </a:tc>
                <a:tc>
                  <a:txBody>
                    <a:bodyPr/>
                    <a:lstStyle/>
                    <a:p>
                      <a:pPr algn="l" fontAlgn="ctr"/>
                      <a:r>
                        <a:rPr lang="es-MX" sz="1000" b="0" i="0" u="none" strike="noStrike" dirty="0">
                          <a:solidFill>
                            <a:srgbClr val="000000"/>
                          </a:solidFill>
                          <a:effectLst/>
                          <a:latin typeface="Montserrat" panose="02000505000000020004" pitchFamily="2" charset="0"/>
                        </a:rPr>
                        <a:t>Km 18+500</a:t>
                      </a:r>
                    </a:p>
                  </a:txBody>
                  <a:tcPr marL="3558" marR="3558" marT="3558" marB="0" anchor="ctr">
                    <a:noFill/>
                  </a:tcPr>
                </a:tc>
                <a:tc>
                  <a:txBody>
                    <a:bodyPr/>
                    <a:lstStyle/>
                    <a:p>
                      <a:pPr algn="ctr" fontAlgn="ctr"/>
                      <a:r>
                        <a:rPr lang="es-MX" sz="1000" b="0" i="0" u="none" strike="noStrike" dirty="0">
                          <a:solidFill>
                            <a:srgbClr val="000000"/>
                          </a:solidFill>
                          <a:effectLst/>
                          <a:latin typeface="Montserrat" panose="02000505000000020004" pitchFamily="2" charset="0"/>
                        </a:rPr>
                        <a:t>―</a:t>
                      </a:r>
                    </a:p>
                  </a:txBody>
                  <a:tcPr marL="3558" marR="3558" marT="3558" marB="0" anchor="ctr">
                    <a:noFill/>
                  </a:tcPr>
                </a:tc>
                <a:tc>
                  <a:txBody>
                    <a:bodyPr/>
                    <a:lstStyle/>
                    <a:p>
                      <a:pPr algn="r" fontAlgn="b"/>
                      <a:r>
                        <a:rPr lang="es-MX" sz="1000" b="0" i="0" u="none" strike="noStrike" dirty="0">
                          <a:solidFill>
                            <a:srgbClr val="000000"/>
                          </a:solidFill>
                          <a:effectLst/>
                          <a:latin typeface="Montserrat" panose="02000505000000020004" pitchFamily="2" charset="0"/>
                        </a:rPr>
                        <a:t>228,000</a:t>
                      </a:r>
                    </a:p>
                  </a:txBody>
                  <a:tcPr marL="3558" marR="3558" marT="3558" marB="0" anchor="ctr">
                    <a:noFill/>
                  </a:tcPr>
                </a:tc>
                <a:tc>
                  <a:txBody>
                    <a:bodyPr/>
                    <a:lstStyle/>
                    <a:p>
                      <a:pPr algn="r" fontAlgn="b"/>
                      <a:r>
                        <a:rPr lang="es-MX" sz="1000" b="0" i="0" u="none" strike="noStrike" dirty="0">
                          <a:solidFill>
                            <a:srgbClr val="000000"/>
                          </a:solidFill>
                          <a:effectLst/>
                          <a:latin typeface="Montserrat" panose="02000505000000020004" pitchFamily="2" charset="0"/>
                        </a:rPr>
                        <a:t>1,140,000</a:t>
                      </a:r>
                    </a:p>
                  </a:txBody>
                  <a:tcPr marL="3558" marR="3558" marT="3558" marB="0" anchor="ctr">
                    <a:noFill/>
                  </a:tcPr>
                </a:tc>
                <a:tc>
                  <a:txBody>
                    <a:bodyPr/>
                    <a:lstStyle/>
                    <a:p>
                      <a:pPr algn="ctr" fontAlgn="ctr"/>
                      <a:r>
                        <a:rPr lang="es-MX" sz="800" b="0" i="0" u="none" strike="noStrike" dirty="0">
                          <a:solidFill>
                            <a:srgbClr val="000000"/>
                          </a:solidFill>
                          <a:effectLst/>
                          <a:latin typeface="Montserrat" panose="02000505000000020004" pitchFamily="2" charset="0"/>
                        </a:rPr>
                        <a:t>EN EXPLOTACIÓN</a:t>
                      </a:r>
                    </a:p>
                  </a:txBody>
                  <a:tcPr marL="3558" marR="3558" marT="3558" marB="0" anchor="ctr">
                    <a:noFill/>
                  </a:tcPr>
                </a:tc>
                <a:extLst>
                  <a:ext uri="{0D108BD9-81ED-4DB2-BD59-A6C34878D82A}">
                    <a16:rowId xmlns:a16="http://schemas.microsoft.com/office/drawing/2014/main" val="2684177590"/>
                  </a:ext>
                </a:extLst>
              </a:tr>
              <a:tr h="63500">
                <a:tc>
                  <a:txBody>
                    <a:bodyPr/>
                    <a:lstStyle/>
                    <a:p>
                      <a:pPr algn="ctr" fontAlgn="b"/>
                      <a:r>
                        <a:rPr lang="es-MX" sz="1000" b="0" i="0" u="none" strike="noStrike" dirty="0">
                          <a:solidFill>
                            <a:srgbClr val="000000"/>
                          </a:solidFill>
                          <a:effectLst/>
                          <a:latin typeface="Montserrat" panose="02000505000000020004" pitchFamily="2" charset="0"/>
                        </a:rPr>
                        <a:t>100</a:t>
                      </a:r>
                    </a:p>
                  </a:txBody>
                  <a:tcPr marL="3558" marR="3558" marT="3558" marB="0" anchor="ctr">
                    <a:noFill/>
                  </a:tcPr>
                </a:tc>
                <a:tc>
                  <a:txBody>
                    <a:bodyPr/>
                    <a:lstStyle/>
                    <a:p>
                      <a:pPr algn="l" fontAlgn="ctr"/>
                      <a:r>
                        <a:rPr lang="es-MX" sz="1000" b="0" i="0" u="none" strike="noStrike" dirty="0">
                          <a:solidFill>
                            <a:srgbClr val="000000"/>
                          </a:solidFill>
                          <a:effectLst/>
                          <a:latin typeface="Montserrat" panose="02000505000000020004" pitchFamily="2" charset="0"/>
                        </a:rPr>
                        <a:t>San Isidro La Laguna</a:t>
                      </a:r>
                    </a:p>
                  </a:txBody>
                  <a:tcPr marL="3558" marR="3558" marT="3558" marB="0" anchor="ctr">
                    <a:noFill/>
                  </a:tcPr>
                </a:tc>
                <a:tc>
                  <a:txBody>
                    <a:bodyPr/>
                    <a:lstStyle/>
                    <a:p>
                      <a:pPr algn="ctr" fontAlgn="ctr"/>
                      <a:r>
                        <a:rPr lang="es-MX" sz="1000" b="0" i="0" u="none" strike="noStrike" dirty="0">
                          <a:solidFill>
                            <a:srgbClr val="000000"/>
                          </a:solidFill>
                          <a:effectLst/>
                          <a:latin typeface="Montserrat" panose="02000505000000020004" pitchFamily="2" charset="0"/>
                        </a:rPr>
                        <a:t>―</a:t>
                      </a:r>
                    </a:p>
                  </a:txBody>
                  <a:tcPr marL="3558" marR="3558" marT="3558" marB="0" anchor="ctr">
                    <a:noFill/>
                  </a:tcPr>
                </a:tc>
                <a:tc>
                  <a:txBody>
                    <a:bodyPr/>
                    <a:lstStyle/>
                    <a:p>
                      <a:pPr algn="r" fontAlgn="b"/>
                      <a:r>
                        <a:rPr lang="es-MX" sz="1000" b="0" i="0" u="none" strike="noStrike" dirty="0">
                          <a:solidFill>
                            <a:srgbClr val="000000"/>
                          </a:solidFill>
                          <a:effectLst/>
                          <a:latin typeface="Montserrat" panose="02000505000000020004" pitchFamily="2" charset="0"/>
                        </a:rPr>
                        <a:t>160,000</a:t>
                      </a:r>
                    </a:p>
                  </a:txBody>
                  <a:tcPr marL="3558" marR="3558" marT="3558" marB="0" anchor="ctr">
                    <a:noFill/>
                  </a:tcPr>
                </a:tc>
                <a:tc>
                  <a:txBody>
                    <a:bodyPr/>
                    <a:lstStyle/>
                    <a:p>
                      <a:pPr algn="r" fontAlgn="b"/>
                      <a:r>
                        <a:rPr lang="es-MX" sz="1000" b="0" i="0" u="none" strike="noStrike" dirty="0">
                          <a:solidFill>
                            <a:srgbClr val="000000"/>
                          </a:solidFill>
                          <a:effectLst/>
                          <a:latin typeface="Montserrat" panose="02000505000000020004" pitchFamily="2" charset="0"/>
                        </a:rPr>
                        <a:t>800,000</a:t>
                      </a:r>
                    </a:p>
                  </a:txBody>
                  <a:tcPr marL="3558" marR="3558" marT="3558" marB="0" anchor="ctr">
                    <a:noFill/>
                  </a:tcPr>
                </a:tc>
                <a:tc>
                  <a:txBody>
                    <a:bodyPr/>
                    <a:lstStyle/>
                    <a:p>
                      <a:pPr algn="ctr" fontAlgn="b"/>
                      <a:r>
                        <a:rPr lang="es-MX" sz="800" b="0" i="0" u="none" strike="noStrike" dirty="0">
                          <a:solidFill>
                            <a:srgbClr val="000000"/>
                          </a:solidFill>
                          <a:effectLst/>
                          <a:latin typeface="Montserrat" panose="02000505000000020004" pitchFamily="2" charset="0"/>
                        </a:rPr>
                        <a:t>SIN EXPLOTAR</a:t>
                      </a:r>
                    </a:p>
                  </a:txBody>
                  <a:tcPr marL="3558" marR="3558" marT="3558" marB="0" anchor="ctr">
                    <a:noFill/>
                  </a:tcPr>
                </a:tc>
                <a:extLst>
                  <a:ext uri="{0D108BD9-81ED-4DB2-BD59-A6C34878D82A}">
                    <a16:rowId xmlns:a16="http://schemas.microsoft.com/office/drawing/2014/main" val="553128293"/>
                  </a:ext>
                </a:extLst>
              </a:tr>
              <a:tr h="288696">
                <a:tc gridSpan="3">
                  <a:txBody>
                    <a:bodyPr/>
                    <a:lstStyle/>
                    <a:p>
                      <a:pPr algn="r" fontAlgn="ctr"/>
                      <a:r>
                        <a:rPr lang="es-MX" sz="1200" b="1" i="0" u="none" strike="noStrike" dirty="0">
                          <a:solidFill>
                            <a:srgbClr val="396559"/>
                          </a:solidFill>
                          <a:effectLst/>
                          <a:latin typeface="Montserrat SemiBold" pitchFamily="2" charset="77"/>
                        </a:rPr>
                        <a:t>TOTAL</a:t>
                      </a:r>
                    </a:p>
                  </a:txBody>
                  <a:tcPr marL="3558" marR="3558" marT="3558" marB="0" anchor="ctr">
                    <a:solidFill>
                      <a:srgbClr val="E0CC9F"/>
                    </a:solidFill>
                  </a:tcPr>
                </a:tc>
                <a:tc hMerge="1">
                  <a:txBody>
                    <a:bodyPr/>
                    <a:lstStyle/>
                    <a:p>
                      <a:pPr algn="l" fontAlgn="ctr"/>
                      <a:endParaRPr lang="es-MX" sz="400" b="0" i="0" u="none" strike="noStrike" dirty="0">
                        <a:solidFill>
                          <a:srgbClr val="000000"/>
                        </a:solidFill>
                        <a:effectLst/>
                        <a:latin typeface="Montserrat" panose="02000505000000020004" pitchFamily="2" charset="0"/>
                      </a:endParaRPr>
                    </a:p>
                  </a:txBody>
                  <a:tcPr marL="3558" marR="3558" marT="3558" marB="0" anchor="ctr">
                    <a:noFill/>
                  </a:tcPr>
                </a:tc>
                <a:tc hMerge="1">
                  <a:txBody>
                    <a:bodyPr/>
                    <a:lstStyle/>
                    <a:p>
                      <a:pPr algn="r" fontAlgn="ctr"/>
                      <a:endParaRPr lang="es-MX" sz="400" b="0" i="0" u="none" strike="noStrike" dirty="0">
                        <a:solidFill>
                          <a:srgbClr val="000000"/>
                        </a:solidFill>
                        <a:effectLst/>
                        <a:latin typeface="Montserrat" panose="02000505000000020004" pitchFamily="2" charset="0"/>
                      </a:endParaRPr>
                    </a:p>
                  </a:txBody>
                  <a:tcPr marL="3558" marR="3558" marT="3558" marB="0" anchor="ctr">
                    <a:noFill/>
                  </a:tcPr>
                </a:tc>
                <a:tc>
                  <a:txBody>
                    <a:bodyPr/>
                    <a:lstStyle/>
                    <a:p>
                      <a:pPr algn="r" fontAlgn="b"/>
                      <a:r>
                        <a:rPr lang="es-MX" sz="1200" b="1" i="0" u="none" strike="noStrike" dirty="0">
                          <a:solidFill>
                            <a:srgbClr val="396559"/>
                          </a:solidFill>
                          <a:effectLst/>
                          <a:latin typeface="Montserrat SemiBold" pitchFamily="2" charset="77"/>
                        </a:rPr>
                        <a:t>684,000</a:t>
                      </a:r>
                    </a:p>
                  </a:txBody>
                  <a:tcPr marL="3558" marR="3558" marT="3558" marB="0" anchor="ctr">
                    <a:solidFill>
                      <a:srgbClr val="E0CC9F"/>
                    </a:solidFill>
                  </a:tcPr>
                </a:tc>
                <a:tc>
                  <a:txBody>
                    <a:bodyPr/>
                    <a:lstStyle/>
                    <a:p>
                      <a:pPr algn="r" fontAlgn="b"/>
                      <a:r>
                        <a:rPr lang="es-MX" sz="1200" b="1" i="0" u="none" strike="noStrike" dirty="0">
                          <a:solidFill>
                            <a:srgbClr val="396559"/>
                          </a:solidFill>
                          <a:effectLst/>
                          <a:latin typeface="Montserrat SemiBold" pitchFamily="2" charset="77"/>
                        </a:rPr>
                        <a:t>3,420,000</a:t>
                      </a:r>
                    </a:p>
                  </a:txBody>
                  <a:tcPr marL="3558" marR="3558" marT="3558" marB="0" anchor="ctr">
                    <a:solidFill>
                      <a:srgbClr val="E0CC9F"/>
                    </a:solidFill>
                  </a:tcPr>
                </a:tc>
                <a:tc>
                  <a:txBody>
                    <a:bodyPr/>
                    <a:lstStyle/>
                    <a:p>
                      <a:pPr algn="ctr" fontAlgn="b"/>
                      <a:endParaRPr lang="es-MX" sz="1200" b="1" i="0" u="none" strike="noStrike" dirty="0">
                        <a:solidFill>
                          <a:srgbClr val="396559"/>
                        </a:solidFill>
                        <a:effectLst/>
                        <a:latin typeface="Montserrat SemiBold" pitchFamily="2" charset="77"/>
                      </a:endParaRPr>
                    </a:p>
                  </a:txBody>
                  <a:tcPr marL="3558" marR="3558" marT="3558" marB="0" anchor="ctr">
                    <a:solidFill>
                      <a:srgbClr val="E0CC9F"/>
                    </a:solidFill>
                  </a:tcPr>
                </a:tc>
                <a:extLst>
                  <a:ext uri="{0D108BD9-81ED-4DB2-BD59-A6C34878D82A}">
                    <a16:rowId xmlns:a16="http://schemas.microsoft.com/office/drawing/2014/main" val="4053412485"/>
                  </a:ext>
                </a:extLst>
              </a:tr>
            </a:tbl>
          </a:graphicData>
        </a:graphic>
      </p:graphicFrame>
      <p:graphicFrame>
        <p:nvGraphicFramePr>
          <p:cNvPr id="42" name="Tabla 41">
            <a:extLst>
              <a:ext uri="{FF2B5EF4-FFF2-40B4-BE49-F238E27FC236}">
                <a16:creationId xmlns:a16="http://schemas.microsoft.com/office/drawing/2014/main" id="{0F28B106-C58E-B740-AEBC-02FD4FD9BD5E}"/>
              </a:ext>
            </a:extLst>
          </p:cNvPr>
          <p:cNvGraphicFramePr>
            <a:graphicFrameLocks noGrp="1"/>
          </p:cNvGraphicFramePr>
          <p:nvPr>
            <p:extLst>
              <p:ext uri="{D42A27DB-BD31-4B8C-83A1-F6EECF244321}">
                <p14:modId xmlns:p14="http://schemas.microsoft.com/office/powerpoint/2010/main" val="1912771517"/>
              </p:ext>
            </p:extLst>
          </p:nvPr>
        </p:nvGraphicFramePr>
        <p:xfrm>
          <a:off x="261224" y="4632413"/>
          <a:ext cx="6410506" cy="2073970"/>
        </p:xfrm>
        <a:graphic>
          <a:graphicData uri="http://schemas.openxmlformats.org/drawingml/2006/table">
            <a:tbl>
              <a:tblPr firstRow="1" bandRow="1">
                <a:tableStyleId>{616DA210-FB5B-4158-B5E0-FEB733F419BA}</a:tableStyleId>
              </a:tblPr>
              <a:tblGrid>
                <a:gridCol w="942821">
                  <a:extLst>
                    <a:ext uri="{9D8B030D-6E8A-4147-A177-3AD203B41FA5}">
                      <a16:colId xmlns:a16="http://schemas.microsoft.com/office/drawing/2014/main" val="2595347385"/>
                    </a:ext>
                  </a:extLst>
                </a:gridCol>
                <a:gridCol w="1088429">
                  <a:extLst>
                    <a:ext uri="{9D8B030D-6E8A-4147-A177-3AD203B41FA5}">
                      <a16:colId xmlns:a16="http://schemas.microsoft.com/office/drawing/2014/main" val="414357826"/>
                    </a:ext>
                  </a:extLst>
                </a:gridCol>
                <a:gridCol w="1174002">
                  <a:extLst>
                    <a:ext uri="{9D8B030D-6E8A-4147-A177-3AD203B41FA5}">
                      <a16:colId xmlns:a16="http://schemas.microsoft.com/office/drawing/2014/main" val="2068906042"/>
                    </a:ext>
                  </a:extLst>
                </a:gridCol>
                <a:gridCol w="1068418">
                  <a:extLst>
                    <a:ext uri="{9D8B030D-6E8A-4147-A177-3AD203B41FA5}">
                      <a16:colId xmlns:a16="http://schemas.microsoft.com/office/drawing/2014/main" val="1827348750"/>
                    </a:ext>
                  </a:extLst>
                </a:gridCol>
                <a:gridCol w="1068418">
                  <a:extLst>
                    <a:ext uri="{9D8B030D-6E8A-4147-A177-3AD203B41FA5}">
                      <a16:colId xmlns:a16="http://schemas.microsoft.com/office/drawing/2014/main" val="648203249"/>
                    </a:ext>
                  </a:extLst>
                </a:gridCol>
                <a:gridCol w="1068418">
                  <a:extLst>
                    <a:ext uri="{9D8B030D-6E8A-4147-A177-3AD203B41FA5}">
                      <a16:colId xmlns:a16="http://schemas.microsoft.com/office/drawing/2014/main" val="3860347706"/>
                    </a:ext>
                  </a:extLst>
                </a:gridCol>
              </a:tblGrid>
              <a:tr h="190793">
                <a:tc>
                  <a:txBody>
                    <a:bodyPr/>
                    <a:lstStyle/>
                    <a:p>
                      <a:pPr algn="ctr"/>
                      <a:r>
                        <a:rPr lang="es-MX" sz="1200" dirty="0">
                          <a:solidFill>
                            <a:schemeClr val="bg1"/>
                          </a:solidFill>
                        </a:rPr>
                        <a:t>NÚM. DE BANCO </a:t>
                      </a:r>
                    </a:p>
                  </a:txBody>
                  <a:tcPr marL="40017" marR="40017" marT="20009" marB="20009">
                    <a:solidFill>
                      <a:srgbClr val="205340"/>
                    </a:solidFill>
                  </a:tcPr>
                </a:tc>
                <a:tc>
                  <a:txBody>
                    <a:bodyPr/>
                    <a:lstStyle/>
                    <a:p>
                      <a:pPr algn="ctr"/>
                      <a:r>
                        <a:rPr lang="es-MX" sz="1200" dirty="0">
                          <a:solidFill>
                            <a:schemeClr val="bg1"/>
                          </a:solidFill>
                        </a:rPr>
                        <a:t>LOCALIDAD</a:t>
                      </a:r>
                    </a:p>
                  </a:txBody>
                  <a:tcPr marL="40017" marR="40017" marT="20009" marB="20009">
                    <a:solidFill>
                      <a:srgbClr val="205340"/>
                    </a:solidFill>
                  </a:tcPr>
                </a:tc>
                <a:tc>
                  <a:txBody>
                    <a:bodyPr/>
                    <a:lstStyle/>
                    <a:p>
                      <a:pPr algn="ctr"/>
                      <a:r>
                        <a:rPr lang="es-MX" sz="1200" dirty="0">
                          <a:solidFill>
                            <a:schemeClr val="bg1"/>
                          </a:solidFill>
                        </a:rPr>
                        <a:t>MATERIAL </a:t>
                      </a:r>
                    </a:p>
                  </a:txBody>
                  <a:tcPr marL="40017" marR="40017" marT="20009" marB="20009">
                    <a:solidFill>
                      <a:srgbClr val="205340"/>
                    </a:solidFill>
                  </a:tcPr>
                </a:tc>
                <a:tc>
                  <a:txBody>
                    <a:bodyPr/>
                    <a:lstStyle/>
                    <a:p>
                      <a:pPr algn="ctr"/>
                      <a:r>
                        <a:rPr lang="es-MX" sz="1200" dirty="0">
                          <a:solidFill>
                            <a:schemeClr val="bg1"/>
                          </a:solidFill>
                        </a:rPr>
                        <a:t>AREA DE EXPLOTACIÓN </a:t>
                      </a:r>
                    </a:p>
                    <a:p>
                      <a:pPr algn="ctr"/>
                      <a:r>
                        <a:rPr lang="es-MX" sz="1200" dirty="0">
                          <a:solidFill>
                            <a:schemeClr val="bg1"/>
                          </a:solidFill>
                        </a:rPr>
                        <a:t>(M2)</a:t>
                      </a:r>
                    </a:p>
                    <a:p>
                      <a:pPr algn="ctr"/>
                      <a:endParaRPr lang="es-MX" sz="1200" dirty="0">
                        <a:solidFill>
                          <a:schemeClr val="bg1"/>
                        </a:solidFill>
                      </a:endParaRPr>
                    </a:p>
                  </a:txBody>
                  <a:tcPr marL="40017" marR="40017" marT="20009" marB="20009">
                    <a:solidFill>
                      <a:srgbClr val="20534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dirty="0">
                          <a:solidFill>
                            <a:schemeClr val="bg1"/>
                          </a:solidFill>
                        </a:rPr>
                        <a:t>VOLUMEN DE EXPLOTACIÓN (M2)</a:t>
                      </a:r>
                    </a:p>
                    <a:p>
                      <a:pPr algn="ctr"/>
                      <a:endParaRPr lang="es-MX" sz="1200" dirty="0">
                        <a:solidFill>
                          <a:schemeClr val="bg1"/>
                        </a:solidFill>
                      </a:endParaRPr>
                    </a:p>
                  </a:txBody>
                  <a:tcPr marL="40017" marR="40017" marT="20009" marB="20009">
                    <a:solidFill>
                      <a:srgbClr val="20534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200" dirty="0">
                          <a:solidFill>
                            <a:schemeClr val="bg1"/>
                          </a:solidFill>
                        </a:rPr>
                        <a:t>CONDICIÓN DEL BANCO DE MATERIALES  </a:t>
                      </a:r>
                    </a:p>
                    <a:p>
                      <a:pPr algn="ctr"/>
                      <a:endParaRPr lang="es-MX" sz="1200" dirty="0">
                        <a:solidFill>
                          <a:schemeClr val="bg1"/>
                        </a:solidFill>
                      </a:endParaRPr>
                    </a:p>
                  </a:txBody>
                  <a:tcPr marL="40017" marR="40017" marT="20009" marB="20009">
                    <a:solidFill>
                      <a:srgbClr val="205340"/>
                    </a:solidFill>
                  </a:tcPr>
                </a:tc>
                <a:extLst>
                  <a:ext uri="{0D108BD9-81ED-4DB2-BD59-A6C34878D82A}">
                    <a16:rowId xmlns:a16="http://schemas.microsoft.com/office/drawing/2014/main" val="388700190"/>
                  </a:ext>
                </a:extLst>
              </a:tr>
              <a:tr h="113381">
                <a:tc>
                  <a:txBody>
                    <a:bodyPr/>
                    <a:lstStyle/>
                    <a:p>
                      <a:pPr algn="ctr" fontAlgn="ctr"/>
                      <a:r>
                        <a:rPr lang="es-MX" sz="1200" b="0" i="0" u="none" strike="noStrike" dirty="0">
                          <a:solidFill>
                            <a:srgbClr val="000000"/>
                          </a:solidFill>
                          <a:effectLst/>
                          <a:latin typeface="Montserrat" panose="02000505000000020004" pitchFamily="2" charset="0"/>
                        </a:rPr>
                        <a:t>67</a:t>
                      </a:r>
                    </a:p>
                  </a:txBody>
                  <a:tcPr marL="3558" marR="3558" marT="3558" marB="0" anchor="ctr">
                    <a:noFill/>
                  </a:tcPr>
                </a:tc>
                <a:tc>
                  <a:txBody>
                    <a:bodyPr/>
                    <a:lstStyle/>
                    <a:p>
                      <a:pPr algn="l" fontAlgn="ctr"/>
                      <a:r>
                        <a:rPr lang="es-MX" sz="1200" b="0" i="0" u="none" strike="noStrike" dirty="0">
                          <a:solidFill>
                            <a:srgbClr val="000000"/>
                          </a:solidFill>
                          <a:effectLst/>
                          <a:latin typeface="Montserrat" panose="02000505000000020004" pitchFamily="2" charset="0"/>
                        </a:rPr>
                        <a:t>Juan Sarabia</a:t>
                      </a:r>
                    </a:p>
                  </a:txBody>
                  <a:tcPr marL="3558" marR="3558" marT="3558" marB="0" anchor="ctr">
                    <a:noFill/>
                  </a:tcPr>
                </a:tc>
                <a:tc>
                  <a:txBody>
                    <a:bodyPr/>
                    <a:lstStyle/>
                    <a:p>
                      <a:pPr algn="l" fontAlgn="ctr"/>
                      <a:r>
                        <a:rPr lang="es-MX" sz="1200" b="0" i="0" u="none" strike="noStrike" dirty="0">
                          <a:solidFill>
                            <a:srgbClr val="000000"/>
                          </a:solidFill>
                          <a:effectLst/>
                          <a:latin typeface="Montserrat" panose="02000505000000020004" pitchFamily="2" charset="0"/>
                        </a:rPr>
                        <a:t>Grava y arena</a:t>
                      </a:r>
                    </a:p>
                  </a:txBody>
                  <a:tcPr marL="3558" marR="3558" marT="3558" marB="0" anchor="ctr">
                    <a:noFill/>
                  </a:tcPr>
                </a:tc>
                <a:tc>
                  <a:txBody>
                    <a:bodyPr/>
                    <a:lstStyle/>
                    <a:p>
                      <a:pPr algn="r" fontAlgn="b"/>
                      <a:r>
                        <a:rPr lang="es-MX" sz="1200" b="0" i="0" u="none" strike="noStrike" dirty="0">
                          <a:solidFill>
                            <a:srgbClr val="000000"/>
                          </a:solidFill>
                          <a:effectLst/>
                          <a:latin typeface="Montserrat" panose="02000505000000020004" pitchFamily="2" charset="0"/>
                        </a:rPr>
                        <a:t>285,000</a:t>
                      </a:r>
                    </a:p>
                  </a:txBody>
                  <a:tcPr marL="3558" marR="3558" marT="3558" marB="0" anchor="ctr">
                    <a:noFill/>
                  </a:tcPr>
                </a:tc>
                <a:tc>
                  <a:txBody>
                    <a:bodyPr/>
                    <a:lstStyle/>
                    <a:p>
                      <a:pPr algn="r" fontAlgn="b"/>
                      <a:r>
                        <a:rPr lang="es-MX" sz="1200" b="0" i="0" u="none" strike="noStrike" dirty="0">
                          <a:solidFill>
                            <a:srgbClr val="000000"/>
                          </a:solidFill>
                          <a:effectLst/>
                          <a:latin typeface="Montserrat" panose="02000505000000020004" pitchFamily="2" charset="0"/>
                        </a:rPr>
                        <a:t>1,425,000</a:t>
                      </a:r>
                    </a:p>
                  </a:txBody>
                  <a:tcPr marL="3558" marR="3558" marT="3558" marB="0" anchor="ctr">
                    <a:noFill/>
                  </a:tcPr>
                </a:tc>
                <a:tc>
                  <a:txBody>
                    <a:bodyPr/>
                    <a:lstStyle/>
                    <a:p>
                      <a:pPr algn="ctr" fontAlgn="ctr"/>
                      <a:r>
                        <a:rPr lang="es-MX" sz="800" b="0" i="0" u="none" strike="noStrike" dirty="0">
                          <a:solidFill>
                            <a:srgbClr val="000000"/>
                          </a:solidFill>
                          <a:effectLst/>
                          <a:latin typeface="Montserrat" panose="02000505000000020004" pitchFamily="2" charset="0"/>
                        </a:rPr>
                        <a:t>EN EXPLOTACIÓN</a:t>
                      </a:r>
                    </a:p>
                  </a:txBody>
                  <a:tcPr marL="3558" marR="3558" marT="3558" marB="0" anchor="ctr">
                    <a:noFill/>
                  </a:tcPr>
                </a:tc>
                <a:extLst>
                  <a:ext uri="{0D108BD9-81ED-4DB2-BD59-A6C34878D82A}">
                    <a16:rowId xmlns:a16="http://schemas.microsoft.com/office/drawing/2014/main" val="4220203652"/>
                  </a:ext>
                </a:extLst>
              </a:tr>
              <a:tr h="113381">
                <a:tc>
                  <a:txBody>
                    <a:bodyPr/>
                    <a:lstStyle/>
                    <a:p>
                      <a:pPr algn="ctr" fontAlgn="b"/>
                      <a:r>
                        <a:rPr lang="es-MX" sz="1200" b="0" i="0" u="none" strike="noStrike" dirty="0">
                          <a:solidFill>
                            <a:srgbClr val="000000"/>
                          </a:solidFill>
                          <a:effectLst/>
                          <a:latin typeface="Montserrat" panose="02000505000000020004" pitchFamily="2" charset="0"/>
                        </a:rPr>
                        <a:t>68</a:t>
                      </a:r>
                    </a:p>
                  </a:txBody>
                  <a:tcPr marL="3558" marR="3558" marT="3558" marB="0" anchor="ctr">
                    <a:noFill/>
                  </a:tcPr>
                </a:tc>
                <a:tc>
                  <a:txBody>
                    <a:bodyPr/>
                    <a:lstStyle/>
                    <a:p>
                      <a:pPr algn="l" fontAlgn="ctr"/>
                      <a:r>
                        <a:rPr lang="es-MX" sz="1200" b="0" i="0" u="none" strike="noStrike">
                          <a:solidFill>
                            <a:srgbClr val="000000"/>
                          </a:solidFill>
                          <a:effectLst/>
                          <a:latin typeface="Montserrat" panose="02000505000000020004" pitchFamily="2" charset="0"/>
                        </a:rPr>
                        <a:t>Felipe Carrillo Puerto</a:t>
                      </a:r>
                    </a:p>
                  </a:txBody>
                  <a:tcPr marL="3558" marR="3558" marT="3558" marB="0" anchor="ctr">
                    <a:noFill/>
                  </a:tcPr>
                </a:tc>
                <a:tc>
                  <a:txBody>
                    <a:bodyPr/>
                    <a:lstStyle/>
                    <a:p>
                      <a:pPr algn="l" fontAlgn="ctr"/>
                      <a:r>
                        <a:rPr lang="es-MX" sz="1200" b="0" i="0" u="none" strike="noStrike" dirty="0">
                          <a:solidFill>
                            <a:srgbClr val="000000"/>
                          </a:solidFill>
                          <a:effectLst/>
                          <a:latin typeface="Montserrat" panose="02000505000000020004" pitchFamily="2" charset="0"/>
                        </a:rPr>
                        <a:t>Grava y arena</a:t>
                      </a:r>
                    </a:p>
                  </a:txBody>
                  <a:tcPr marL="3558" marR="3558" marT="3558" marB="0" anchor="ctr">
                    <a:noFill/>
                  </a:tcPr>
                </a:tc>
                <a:tc>
                  <a:txBody>
                    <a:bodyPr/>
                    <a:lstStyle/>
                    <a:p>
                      <a:pPr algn="r" fontAlgn="b"/>
                      <a:r>
                        <a:rPr lang="es-MX" sz="1200" b="0" i="0" u="none" strike="noStrike">
                          <a:solidFill>
                            <a:srgbClr val="000000"/>
                          </a:solidFill>
                          <a:effectLst/>
                          <a:latin typeface="Montserrat" panose="02000505000000020004" pitchFamily="2" charset="0"/>
                        </a:rPr>
                        <a:t>200,000</a:t>
                      </a:r>
                    </a:p>
                  </a:txBody>
                  <a:tcPr marL="3558" marR="3558" marT="3558" marB="0" anchor="ctr">
                    <a:noFill/>
                  </a:tcPr>
                </a:tc>
                <a:tc>
                  <a:txBody>
                    <a:bodyPr/>
                    <a:lstStyle/>
                    <a:p>
                      <a:pPr algn="r" fontAlgn="b"/>
                      <a:r>
                        <a:rPr lang="es-MX" sz="1200" b="0" i="0" u="none" strike="noStrike" dirty="0">
                          <a:solidFill>
                            <a:srgbClr val="000000"/>
                          </a:solidFill>
                          <a:effectLst/>
                          <a:latin typeface="Montserrat" panose="02000505000000020004" pitchFamily="2" charset="0"/>
                        </a:rPr>
                        <a:t>1,000,000</a:t>
                      </a:r>
                    </a:p>
                  </a:txBody>
                  <a:tcPr marL="3558" marR="3558" marT="3558" marB="0" anchor="ctr">
                    <a:noFill/>
                  </a:tcPr>
                </a:tc>
                <a:tc>
                  <a:txBody>
                    <a:bodyPr/>
                    <a:lstStyle/>
                    <a:p>
                      <a:pPr algn="ctr" fontAlgn="b"/>
                      <a:r>
                        <a:rPr lang="es-MX" sz="800" b="0" i="0" u="none" strike="noStrike" dirty="0">
                          <a:solidFill>
                            <a:srgbClr val="000000"/>
                          </a:solidFill>
                          <a:effectLst/>
                          <a:latin typeface="Montserrat" panose="02000505000000020004" pitchFamily="2" charset="0"/>
                        </a:rPr>
                        <a:t>EN EXPLOTACIÓN</a:t>
                      </a:r>
                    </a:p>
                  </a:txBody>
                  <a:tcPr marL="3558" marR="3558" marT="3558" marB="0" anchor="ctr">
                    <a:noFill/>
                  </a:tcPr>
                </a:tc>
                <a:extLst>
                  <a:ext uri="{0D108BD9-81ED-4DB2-BD59-A6C34878D82A}">
                    <a16:rowId xmlns:a16="http://schemas.microsoft.com/office/drawing/2014/main" val="2276549597"/>
                  </a:ext>
                </a:extLst>
              </a:tr>
              <a:tr h="186746">
                <a:tc>
                  <a:txBody>
                    <a:bodyPr/>
                    <a:lstStyle/>
                    <a:p>
                      <a:pPr algn="ctr" fontAlgn="b"/>
                      <a:r>
                        <a:rPr lang="es-MX" sz="1200" b="0" i="0" u="none" strike="noStrike">
                          <a:solidFill>
                            <a:srgbClr val="000000"/>
                          </a:solidFill>
                          <a:effectLst/>
                          <a:latin typeface="Montserrat" panose="02000505000000020004" pitchFamily="2" charset="0"/>
                        </a:rPr>
                        <a:t>69</a:t>
                      </a:r>
                    </a:p>
                  </a:txBody>
                  <a:tcPr marL="3558" marR="3558" marT="3558" marB="0" anchor="ctr">
                    <a:noFill/>
                  </a:tcPr>
                </a:tc>
                <a:tc>
                  <a:txBody>
                    <a:bodyPr/>
                    <a:lstStyle/>
                    <a:p>
                      <a:pPr algn="l" fontAlgn="ctr"/>
                      <a:r>
                        <a:rPr lang="es-MX" sz="1200" b="0" i="0" u="none" strike="noStrike" dirty="0">
                          <a:solidFill>
                            <a:srgbClr val="000000"/>
                          </a:solidFill>
                          <a:effectLst/>
                          <a:latin typeface="Montserrat" panose="02000505000000020004" pitchFamily="2" charset="0"/>
                        </a:rPr>
                        <a:t>Chetumal</a:t>
                      </a:r>
                    </a:p>
                  </a:txBody>
                  <a:tcPr marL="3558" marR="3558" marT="3558" marB="0" anchor="ctr">
                    <a:noFill/>
                  </a:tcPr>
                </a:tc>
                <a:tc>
                  <a:txBody>
                    <a:bodyPr/>
                    <a:lstStyle/>
                    <a:p>
                      <a:pPr algn="l" fontAlgn="ctr"/>
                      <a:r>
                        <a:rPr lang="es-MX" sz="1200" b="0" i="0" u="none" strike="noStrike" dirty="0">
                          <a:solidFill>
                            <a:srgbClr val="000000"/>
                          </a:solidFill>
                          <a:effectLst/>
                          <a:latin typeface="Montserrat" panose="02000505000000020004" pitchFamily="2" charset="0"/>
                        </a:rPr>
                        <a:t>Limos, arena</a:t>
                      </a:r>
                    </a:p>
                  </a:txBody>
                  <a:tcPr marL="3558" marR="3558" marT="3558" marB="0" anchor="ctr">
                    <a:noFill/>
                  </a:tcPr>
                </a:tc>
                <a:tc>
                  <a:txBody>
                    <a:bodyPr/>
                    <a:lstStyle/>
                    <a:p>
                      <a:pPr algn="r" fontAlgn="b"/>
                      <a:r>
                        <a:rPr lang="es-MX" sz="1200" b="0" i="0" u="none" strike="noStrike">
                          <a:solidFill>
                            <a:srgbClr val="000000"/>
                          </a:solidFill>
                          <a:effectLst/>
                          <a:latin typeface="Montserrat" panose="02000505000000020004" pitchFamily="2" charset="0"/>
                        </a:rPr>
                        <a:t>30,000</a:t>
                      </a:r>
                    </a:p>
                  </a:txBody>
                  <a:tcPr marL="3558" marR="3558" marT="3558" marB="0" anchor="ctr">
                    <a:noFill/>
                  </a:tcPr>
                </a:tc>
                <a:tc>
                  <a:txBody>
                    <a:bodyPr/>
                    <a:lstStyle/>
                    <a:p>
                      <a:pPr algn="r" fontAlgn="b"/>
                      <a:r>
                        <a:rPr lang="es-MX" sz="1200" b="0" i="0" u="none" strike="noStrike" dirty="0">
                          <a:solidFill>
                            <a:srgbClr val="000000"/>
                          </a:solidFill>
                          <a:effectLst/>
                          <a:latin typeface="Montserrat" panose="02000505000000020004" pitchFamily="2" charset="0"/>
                        </a:rPr>
                        <a:t>150,000</a:t>
                      </a:r>
                    </a:p>
                  </a:txBody>
                  <a:tcPr marL="3558" marR="3558" marT="3558" marB="0" anchor="ctr">
                    <a:noFill/>
                  </a:tcPr>
                </a:tc>
                <a:tc>
                  <a:txBody>
                    <a:bodyPr/>
                    <a:lstStyle/>
                    <a:p>
                      <a:pPr algn="ctr" fontAlgn="b"/>
                      <a:r>
                        <a:rPr lang="es-MX" sz="800" b="0" i="0" u="none" strike="noStrike" dirty="0">
                          <a:solidFill>
                            <a:srgbClr val="000000"/>
                          </a:solidFill>
                          <a:effectLst/>
                          <a:latin typeface="Montserrat" panose="02000505000000020004" pitchFamily="2" charset="0"/>
                        </a:rPr>
                        <a:t>EN EXPLOTACIÓN</a:t>
                      </a:r>
                    </a:p>
                  </a:txBody>
                  <a:tcPr marL="3558" marR="3558" marT="3558" marB="0" anchor="ctr">
                    <a:noFill/>
                  </a:tcPr>
                </a:tc>
                <a:extLst>
                  <a:ext uri="{0D108BD9-81ED-4DB2-BD59-A6C34878D82A}">
                    <a16:rowId xmlns:a16="http://schemas.microsoft.com/office/drawing/2014/main" val="3559156386"/>
                  </a:ext>
                </a:extLst>
              </a:tr>
              <a:tr h="113381">
                <a:tc>
                  <a:txBody>
                    <a:bodyPr/>
                    <a:lstStyle/>
                    <a:p>
                      <a:pPr algn="ctr" fontAlgn="b"/>
                      <a:r>
                        <a:rPr lang="es-MX" sz="1200" b="0" i="0" u="none" strike="noStrike" dirty="0">
                          <a:solidFill>
                            <a:srgbClr val="000000"/>
                          </a:solidFill>
                          <a:effectLst/>
                          <a:latin typeface="Montserrat" panose="02000505000000020004" pitchFamily="2" charset="0"/>
                        </a:rPr>
                        <a:t>70</a:t>
                      </a:r>
                    </a:p>
                  </a:txBody>
                  <a:tcPr marL="3558" marR="3558" marT="3558" marB="0" anchor="ctr">
                    <a:noFill/>
                  </a:tcPr>
                </a:tc>
                <a:tc>
                  <a:txBody>
                    <a:bodyPr/>
                    <a:lstStyle/>
                    <a:p>
                      <a:pPr algn="l" fontAlgn="ctr"/>
                      <a:r>
                        <a:rPr lang="es-MX" sz="1200" b="0" i="0" u="none" strike="noStrike">
                          <a:solidFill>
                            <a:srgbClr val="000000"/>
                          </a:solidFill>
                          <a:effectLst/>
                          <a:latin typeface="Montserrat" panose="02000505000000020004" pitchFamily="2" charset="0"/>
                        </a:rPr>
                        <a:t>Santa Elena</a:t>
                      </a:r>
                    </a:p>
                  </a:txBody>
                  <a:tcPr marL="3558" marR="3558" marT="3558" marB="0" anchor="ctr">
                    <a:noFill/>
                  </a:tcPr>
                </a:tc>
                <a:tc>
                  <a:txBody>
                    <a:bodyPr/>
                    <a:lstStyle/>
                    <a:p>
                      <a:pPr algn="l" fontAlgn="ctr"/>
                      <a:r>
                        <a:rPr lang="es-MX" sz="1200" b="0" i="0" u="none" strike="noStrike" dirty="0">
                          <a:solidFill>
                            <a:srgbClr val="000000"/>
                          </a:solidFill>
                          <a:effectLst/>
                          <a:latin typeface="Montserrat" panose="02000505000000020004" pitchFamily="2" charset="0"/>
                        </a:rPr>
                        <a:t>Limos, arena</a:t>
                      </a:r>
                    </a:p>
                  </a:txBody>
                  <a:tcPr marL="3558" marR="3558" marT="3558" marB="0" anchor="ctr">
                    <a:noFill/>
                  </a:tcPr>
                </a:tc>
                <a:tc>
                  <a:txBody>
                    <a:bodyPr/>
                    <a:lstStyle/>
                    <a:p>
                      <a:pPr algn="r" fontAlgn="b"/>
                      <a:r>
                        <a:rPr lang="es-MX" sz="1200" b="0" i="0" u="none" strike="noStrike">
                          <a:solidFill>
                            <a:srgbClr val="000000"/>
                          </a:solidFill>
                          <a:effectLst/>
                          <a:latin typeface="Montserrat" panose="02000505000000020004" pitchFamily="2" charset="0"/>
                        </a:rPr>
                        <a:t>38,000</a:t>
                      </a:r>
                    </a:p>
                  </a:txBody>
                  <a:tcPr marL="3558" marR="3558" marT="3558" marB="0" anchor="ctr">
                    <a:noFill/>
                  </a:tcPr>
                </a:tc>
                <a:tc>
                  <a:txBody>
                    <a:bodyPr/>
                    <a:lstStyle/>
                    <a:p>
                      <a:pPr algn="r" fontAlgn="b"/>
                      <a:r>
                        <a:rPr lang="es-MX" sz="1200" b="0" i="0" u="none" strike="noStrike" dirty="0">
                          <a:solidFill>
                            <a:srgbClr val="000000"/>
                          </a:solidFill>
                          <a:effectLst/>
                          <a:latin typeface="Montserrat" panose="02000505000000020004" pitchFamily="2" charset="0"/>
                        </a:rPr>
                        <a:t>190,000</a:t>
                      </a:r>
                    </a:p>
                  </a:txBody>
                  <a:tcPr marL="3558" marR="3558" marT="3558" marB="0" anchor="ctr">
                    <a:noFill/>
                  </a:tcPr>
                </a:tc>
                <a:tc>
                  <a:txBody>
                    <a:bodyPr/>
                    <a:lstStyle/>
                    <a:p>
                      <a:pPr algn="ctr" fontAlgn="b"/>
                      <a:r>
                        <a:rPr lang="es-MX" sz="800" b="0" i="0" u="none" strike="noStrike" dirty="0">
                          <a:solidFill>
                            <a:srgbClr val="000000"/>
                          </a:solidFill>
                          <a:effectLst/>
                          <a:latin typeface="Montserrat" panose="02000505000000020004" pitchFamily="2" charset="0"/>
                        </a:rPr>
                        <a:t>EN EXPLOTACIÓN</a:t>
                      </a:r>
                    </a:p>
                  </a:txBody>
                  <a:tcPr marL="3558" marR="3558" marT="3558" marB="0" anchor="ctr">
                    <a:noFill/>
                  </a:tcPr>
                </a:tc>
                <a:extLst>
                  <a:ext uri="{0D108BD9-81ED-4DB2-BD59-A6C34878D82A}">
                    <a16:rowId xmlns:a16="http://schemas.microsoft.com/office/drawing/2014/main" val="2684177590"/>
                  </a:ext>
                </a:extLst>
              </a:tr>
              <a:tr h="186746">
                <a:tc>
                  <a:txBody>
                    <a:bodyPr/>
                    <a:lstStyle/>
                    <a:p>
                      <a:pPr algn="ctr" fontAlgn="b"/>
                      <a:r>
                        <a:rPr lang="es-MX" sz="1200" b="0" i="0" u="none" strike="noStrike" dirty="0">
                          <a:solidFill>
                            <a:srgbClr val="000000"/>
                          </a:solidFill>
                          <a:effectLst/>
                          <a:latin typeface="Montserrat" panose="02000505000000020004" pitchFamily="2" charset="0"/>
                        </a:rPr>
                        <a:t>71</a:t>
                      </a:r>
                    </a:p>
                  </a:txBody>
                  <a:tcPr marL="3558" marR="3558" marT="3558" marB="0" anchor="ctr">
                    <a:noFill/>
                  </a:tcPr>
                </a:tc>
                <a:tc>
                  <a:txBody>
                    <a:bodyPr/>
                    <a:lstStyle/>
                    <a:p>
                      <a:pPr algn="l" fontAlgn="ctr"/>
                      <a:r>
                        <a:rPr lang="es-MX" sz="1200" b="0" i="0" u="none" strike="noStrike" dirty="0">
                          <a:solidFill>
                            <a:srgbClr val="000000"/>
                          </a:solidFill>
                          <a:effectLst/>
                          <a:latin typeface="Montserrat" panose="02000505000000020004" pitchFamily="2" charset="0"/>
                        </a:rPr>
                        <a:t>Juan Sarabia</a:t>
                      </a:r>
                    </a:p>
                  </a:txBody>
                  <a:tcPr marL="3558" marR="3558" marT="3558" marB="0" anchor="ctr">
                    <a:noFill/>
                  </a:tcPr>
                </a:tc>
                <a:tc>
                  <a:txBody>
                    <a:bodyPr/>
                    <a:lstStyle/>
                    <a:p>
                      <a:pPr algn="l" fontAlgn="ctr"/>
                      <a:r>
                        <a:rPr lang="es-MX" sz="1200" b="0" i="0" u="none" strike="noStrike" dirty="0">
                          <a:solidFill>
                            <a:srgbClr val="000000"/>
                          </a:solidFill>
                          <a:effectLst/>
                          <a:latin typeface="Montserrat" panose="02000505000000020004" pitchFamily="2" charset="0"/>
                        </a:rPr>
                        <a:t>Grava, arena</a:t>
                      </a:r>
                    </a:p>
                  </a:txBody>
                  <a:tcPr marL="3558" marR="3558" marT="3558" marB="0" anchor="ctr">
                    <a:noFill/>
                  </a:tcPr>
                </a:tc>
                <a:tc>
                  <a:txBody>
                    <a:bodyPr/>
                    <a:lstStyle/>
                    <a:p>
                      <a:pPr algn="r" fontAlgn="b"/>
                      <a:r>
                        <a:rPr lang="es-MX" sz="1200" b="0" i="0" u="none" strike="noStrike" dirty="0">
                          <a:solidFill>
                            <a:srgbClr val="000000"/>
                          </a:solidFill>
                          <a:effectLst/>
                          <a:latin typeface="Montserrat" panose="02000505000000020004" pitchFamily="2" charset="0"/>
                        </a:rPr>
                        <a:t>120,000</a:t>
                      </a:r>
                    </a:p>
                  </a:txBody>
                  <a:tcPr marL="3558" marR="3558" marT="3558" marB="0" anchor="ctr">
                    <a:noFill/>
                  </a:tcPr>
                </a:tc>
                <a:tc>
                  <a:txBody>
                    <a:bodyPr/>
                    <a:lstStyle/>
                    <a:p>
                      <a:pPr algn="r" fontAlgn="b"/>
                      <a:r>
                        <a:rPr lang="es-MX" sz="1200" b="0" i="0" u="none" strike="noStrike" dirty="0">
                          <a:solidFill>
                            <a:srgbClr val="000000"/>
                          </a:solidFill>
                          <a:effectLst/>
                          <a:latin typeface="Montserrat" panose="02000505000000020004" pitchFamily="2" charset="0"/>
                        </a:rPr>
                        <a:t>600,000</a:t>
                      </a:r>
                    </a:p>
                  </a:txBody>
                  <a:tcPr marL="3558" marR="3558" marT="3558" marB="0" anchor="ctr">
                    <a:noFill/>
                  </a:tcPr>
                </a:tc>
                <a:tc>
                  <a:txBody>
                    <a:bodyPr/>
                    <a:lstStyle/>
                    <a:p>
                      <a:pPr algn="ctr" fontAlgn="b"/>
                      <a:r>
                        <a:rPr lang="es-MX" sz="800" b="0" i="0" u="none" strike="noStrike" dirty="0">
                          <a:solidFill>
                            <a:srgbClr val="000000"/>
                          </a:solidFill>
                          <a:effectLst/>
                          <a:latin typeface="Montserrat" panose="02000505000000020004" pitchFamily="2" charset="0"/>
                        </a:rPr>
                        <a:t>EN EXPLOTACIÓN</a:t>
                      </a:r>
                    </a:p>
                  </a:txBody>
                  <a:tcPr marL="3558" marR="3558" marT="3558" marB="0" anchor="ctr">
                    <a:noFill/>
                  </a:tcPr>
                </a:tc>
                <a:extLst>
                  <a:ext uri="{0D108BD9-81ED-4DB2-BD59-A6C34878D82A}">
                    <a16:rowId xmlns:a16="http://schemas.microsoft.com/office/drawing/2014/main" val="553128293"/>
                  </a:ext>
                </a:extLst>
              </a:tr>
              <a:tr h="186746">
                <a:tc gridSpan="3">
                  <a:txBody>
                    <a:bodyPr/>
                    <a:lstStyle/>
                    <a:p>
                      <a:pPr algn="r" fontAlgn="ctr"/>
                      <a:r>
                        <a:rPr lang="es-MX" sz="1200" b="1" i="0" u="none" strike="noStrike" dirty="0">
                          <a:solidFill>
                            <a:srgbClr val="396559"/>
                          </a:solidFill>
                          <a:effectLst/>
                          <a:latin typeface="Montserrat SemiBold" pitchFamily="2" charset="77"/>
                        </a:rPr>
                        <a:t>TOTAL</a:t>
                      </a:r>
                    </a:p>
                  </a:txBody>
                  <a:tcPr marL="3558" marR="3558" marT="3558" marB="0" anchor="ctr">
                    <a:solidFill>
                      <a:srgbClr val="E0CC9F"/>
                    </a:solidFill>
                  </a:tcPr>
                </a:tc>
                <a:tc hMerge="1">
                  <a:txBody>
                    <a:bodyPr/>
                    <a:lstStyle/>
                    <a:p>
                      <a:pPr algn="l" fontAlgn="ctr"/>
                      <a:endParaRPr lang="es-MX" sz="400" b="0" i="0" u="none" strike="noStrike" dirty="0">
                        <a:solidFill>
                          <a:srgbClr val="000000"/>
                        </a:solidFill>
                        <a:effectLst/>
                        <a:latin typeface="Montserrat" panose="02000505000000020004" pitchFamily="2" charset="0"/>
                      </a:endParaRPr>
                    </a:p>
                  </a:txBody>
                  <a:tcPr marL="3558" marR="3558" marT="3558" marB="0" anchor="ctr">
                    <a:noFill/>
                  </a:tcPr>
                </a:tc>
                <a:tc hMerge="1">
                  <a:txBody>
                    <a:bodyPr/>
                    <a:lstStyle/>
                    <a:p>
                      <a:pPr algn="r" fontAlgn="ctr"/>
                      <a:endParaRPr lang="es-MX" sz="400" b="0" i="0" u="none" strike="noStrike" dirty="0">
                        <a:solidFill>
                          <a:srgbClr val="000000"/>
                        </a:solidFill>
                        <a:effectLst/>
                        <a:latin typeface="Montserrat" panose="02000505000000020004" pitchFamily="2" charset="0"/>
                      </a:endParaRPr>
                    </a:p>
                  </a:txBody>
                  <a:tcPr marL="3558" marR="3558" marT="3558" marB="0" anchor="ctr">
                    <a:noFill/>
                  </a:tcPr>
                </a:tc>
                <a:tc>
                  <a:txBody>
                    <a:bodyPr/>
                    <a:lstStyle/>
                    <a:p>
                      <a:pPr algn="r" fontAlgn="b"/>
                      <a:r>
                        <a:rPr lang="es-MX" sz="1200" b="1" i="0" u="none" strike="noStrike" dirty="0">
                          <a:solidFill>
                            <a:srgbClr val="396559"/>
                          </a:solidFill>
                          <a:effectLst/>
                          <a:latin typeface="Montserrat SemiBold" pitchFamily="2" charset="77"/>
                        </a:rPr>
                        <a:t>663,000</a:t>
                      </a:r>
                    </a:p>
                  </a:txBody>
                  <a:tcPr marL="3558" marR="3558" marT="3558" marB="0" anchor="ctr">
                    <a:solidFill>
                      <a:srgbClr val="E0CC9F"/>
                    </a:solidFill>
                  </a:tcPr>
                </a:tc>
                <a:tc>
                  <a:txBody>
                    <a:bodyPr/>
                    <a:lstStyle/>
                    <a:p>
                      <a:pPr algn="r" fontAlgn="b"/>
                      <a:r>
                        <a:rPr lang="es-MX" sz="1200" b="1" i="0" u="none" strike="noStrike" dirty="0">
                          <a:solidFill>
                            <a:srgbClr val="396559"/>
                          </a:solidFill>
                          <a:effectLst/>
                          <a:latin typeface="Montserrat SemiBold" pitchFamily="2" charset="77"/>
                        </a:rPr>
                        <a:t>3,365,000</a:t>
                      </a:r>
                    </a:p>
                  </a:txBody>
                  <a:tcPr marL="3558" marR="3558" marT="3558" marB="0" anchor="ctr">
                    <a:solidFill>
                      <a:srgbClr val="E0CC9F"/>
                    </a:solidFill>
                  </a:tcPr>
                </a:tc>
                <a:tc>
                  <a:txBody>
                    <a:bodyPr/>
                    <a:lstStyle/>
                    <a:p>
                      <a:pPr algn="ctr" fontAlgn="b"/>
                      <a:endParaRPr lang="es-MX" sz="1200" b="1" i="0" u="none" strike="noStrike" dirty="0">
                        <a:solidFill>
                          <a:srgbClr val="396559"/>
                        </a:solidFill>
                        <a:effectLst/>
                        <a:latin typeface="Montserrat SemiBold" pitchFamily="2" charset="77"/>
                      </a:endParaRPr>
                    </a:p>
                  </a:txBody>
                  <a:tcPr marL="3558" marR="3558" marT="3558" marB="0" anchor="ctr">
                    <a:solidFill>
                      <a:srgbClr val="E0CC9F"/>
                    </a:solidFill>
                  </a:tcPr>
                </a:tc>
                <a:extLst>
                  <a:ext uri="{0D108BD9-81ED-4DB2-BD59-A6C34878D82A}">
                    <a16:rowId xmlns:a16="http://schemas.microsoft.com/office/drawing/2014/main" val="455038775"/>
                  </a:ext>
                </a:extLst>
              </a:tr>
            </a:tbl>
          </a:graphicData>
        </a:graphic>
      </p:graphicFrame>
      <p:pic>
        <p:nvPicPr>
          <p:cNvPr id="43" name="Imagen 42">
            <a:extLst>
              <a:ext uri="{FF2B5EF4-FFF2-40B4-BE49-F238E27FC236}">
                <a16:creationId xmlns:a16="http://schemas.microsoft.com/office/drawing/2014/main" id="{49FB9A23-84F8-944A-AEF3-D402DAED0034}"/>
              </a:ext>
            </a:extLst>
          </p:cNvPr>
          <p:cNvPicPr>
            <a:picLocks noChangeAspect="1"/>
          </p:cNvPicPr>
          <p:nvPr/>
        </p:nvPicPr>
        <p:blipFill rotWithShape="1">
          <a:blip r:embed="rId8"/>
          <a:srcRect l="18480" r="19699"/>
          <a:stretch/>
        </p:blipFill>
        <p:spPr>
          <a:xfrm>
            <a:off x="8774150" y="1197925"/>
            <a:ext cx="525021" cy="444345"/>
          </a:xfrm>
          <a:prstGeom prst="rect">
            <a:avLst/>
          </a:prstGeom>
        </p:spPr>
      </p:pic>
      <p:sp>
        <p:nvSpPr>
          <p:cNvPr id="46" name="object 3">
            <a:extLst>
              <a:ext uri="{FF2B5EF4-FFF2-40B4-BE49-F238E27FC236}">
                <a16:creationId xmlns:a16="http://schemas.microsoft.com/office/drawing/2014/main" id="{862EB13F-F915-2D44-AA90-44962046161F}"/>
              </a:ext>
            </a:extLst>
          </p:cNvPr>
          <p:cNvSpPr txBox="1">
            <a:spLocks/>
          </p:cNvSpPr>
          <p:nvPr/>
        </p:nvSpPr>
        <p:spPr>
          <a:xfrm>
            <a:off x="9195017" y="1249934"/>
            <a:ext cx="1963949" cy="29944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900" b="1" spc="188" dirty="0">
                <a:latin typeface="Montserrat" pitchFamily="2" charset="77"/>
              </a:rPr>
              <a:t>MATERIAL EXTRAIDO </a:t>
            </a:r>
          </a:p>
          <a:p>
            <a:pPr marL="9525" algn="ctr">
              <a:spcBef>
                <a:spcPts val="75"/>
              </a:spcBef>
            </a:pPr>
            <a:r>
              <a:rPr lang="es-MX" sz="900" b="1" spc="188" dirty="0">
                <a:latin typeface="Montserrat" pitchFamily="2" charset="77"/>
              </a:rPr>
              <a:t>LIMO Y ARENA </a:t>
            </a:r>
          </a:p>
        </p:txBody>
      </p:sp>
      <p:pic>
        <p:nvPicPr>
          <p:cNvPr id="48" name="Imagen 47">
            <a:extLst>
              <a:ext uri="{FF2B5EF4-FFF2-40B4-BE49-F238E27FC236}">
                <a16:creationId xmlns:a16="http://schemas.microsoft.com/office/drawing/2014/main" id="{62FEF9E5-42BC-9441-ACD5-1722B10721C4}"/>
              </a:ext>
            </a:extLst>
          </p:cNvPr>
          <p:cNvPicPr>
            <a:picLocks noChangeAspect="1"/>
          </p:cNvPicPr>
          <p:nvPr/>
        </p:nvPicPr>
        <p:blipFill rotWithShape="1">
          <a:blip r:embed="rId8"/>
          <a:srcRect l="18480" r="19699"/>
          <a:stretch/>
        </p:blipFill>
        <p:spPr>
          <a:xfrm>
            <a:off x="8934214" y="4182961"/>
            <a:ext cx="525021" cy="444345"/>
          </a:xfrm>
          <a:prstGeom prst="rect">
            <a:avLst/>
          </a:prstGeom>
        </p:spPr>
      </p:pic>
      <p:sp>
        <p:nvSpPr>
          <p:cNvPr id="49" name="object 3">
            <a:extLst>
              <a:ext uri="{FF2B5EF4-FFF2-40B4-BE49-F238E27FC236}">
                <a16:creationId xmlns:a16="http://schemas.microsoft.com/office/drawing/2014/main" id="{CC0E93FB-F8C9-C04C-A328-2F1D87A03F5C}"/>
              </a:ext>
            </a:extLst>
          </p:cNvPr>
          <p:cNvSpPr txBox="1">
            <a:spLocks/>
          </p:cNvSpPr>
          <p:nvPr/>
        </p:nvSpPr>
        <p:spPr>
          <a:xfrm>
            <a:off x="9491454" y="4216751"/>
            <a:ext cx="1963949" cy="437940"/>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900" b="1" spc="188" dirty="0">
                <a:latin typeface="Montserrat" pitchFamily="2" charset="77"/>
              </a:rPr>
              <a:t>MATERIAL EXTRAIDO </a:t>
            </a:r>
          </a:p>
          <a:p>
            <a:pPr marL="9525" algn="ctr">
              <a:spcBef>
                <a:spcPts val="75"/>
              </a:spcBef>
            </a:pPr>
            <a:r>
              <a:rPr lang="es-MX" sz="900" b="1" spc="188" dirty="0">
                <a:latin typeface="Montserrat" pitchFamily="2" charset="77"/>
              </a:rPr>
              <a:t>GRABA, ARENA,LIMO Y ARENA </a:t>
            </a:r>
          </a:p>
        </p:txBody>
      </p:sp>
      <p:pic>
        <p:nvPicPr>
          <p:cNvPr id="50" name="Imagen 49">
            <a:extLst>
              <a:ext uri="{FF2B5EF4-FFF2-40B4-BE49-F238E27FC236}">
                <a16:creationId xmlns:a16="http://schemas.microsoft.com/office/drawing/2014/main" id="{D1242A87-AF0D-D74E-A12A-D338CC30443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120" b="47526" l="8667" r="75200"/>
                    </a14:imgEffect>
                  </a14:imgLayer>
                </a14:imgProps>
              </a:ext>
            </a:extLst>
          </a:blip>
          <a:srcRect l="10141" t="10141" r="24725" b="52488"/>
          <a:stretch/>
        </p:blipFill>
        <p:spPr>
          <a:xfrm>
            <a:off x="10855564" y="236082"/>
            <a:ext cx="959307" cy="978986"/>
          </a:xfrm>
          <a:prstGeom prst="rect">
            <a:avLst/>
          </a:prstGeom>
        </p:spPr>
      </p:pic>
    </p:spTree>
    <p:extLst>
      <p:ext uri="{BB962C8B-B14F-4D97-AF65-F5344CB8AC3E}">
        <p14:creationId xmlns:p14="http://schemas.microsoft.com/office/powerpoint/2010/main" val="3634651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375BF881-5E02-D349-9EAA-E8518F5F5066}"/>
              </a:ext>
            </a:extLst>
          </p:cNvPr>
          <p:cNvPicPr>
            <a:picLocks noChangeAspect="1"/>
          </p:cNvPicPr>
          <p:nvPr/>
        </p:nvPicPr>
        <p:blipFill>
          <a:blip r:embed="rId2"/>
          <a:stretch>
            <a:fillRect/>
          </a:stretch>
        </p:blipFill>
        <p:spPr>
          <a:xfrm>
            <a:off x="-1" y="0"/>
            <a:ext cx="10776857" cy="6858000"/>
          </a:xfrm>
          <a:prstGeom prst="rect">
            <a:avLst/>
          </a:prstGeom>
        </p:spPr>
      </p:pic>
      <p:pic>
        <p:nvPicPr>
          <p:cNvPr id="3" name="Imagen 2">
            <a:extLst>
              <a:ext uri="{FF2B5EF4-FFF2-40B4-BE49-F238E27FC236}">
                <a16:creationId xmlns:a16="http://schemas.microsoft.com/office/drawing/2014/main" id="{3E427F38-98E9-4445-885B-9E408D359584}"/>
              </a:ext>
            </a:extLst>
          </p:cNvPr>
          <p:cNvPicPr>
            <a:picLocks noChangeAspect="1"/>
          </p:cNvPicPr>
          <p:nvPr/>
        </p:nvPicPr>
        <p:blipFill>
          <a:blip r:embed="rId3">
            <a:lum contrast="40000"/>
          </a:blip>
          <a:stretch>
            <a:fillRect/>
          </a:stretch>
        </p:blipFill>
        <p:spPr>
          <a:xfrm>
            <a:off x="10006853" y="0"/>
            <a:ext cx="2185147" cy="6858000"/>
          </a:xfrm>
          <a:prstGeom prst="rect">
            <a:avLst/>
          </a:prstGeom>
        </p:spPr>
      </p:pic>
      <p:sp>
        <p:nvSpPr>
          <p:cNvPr id="6" name="Rectángulo 5">
            <a:extLst>
              <a:ext uri="{FF2B5EF4-FFF2-40B4-BE49-F238E27FC236}">
                <a16:creationId xmlns:a16="http://schemas.microsoft.com/office/drawing/2014/main" id="{F1D606A6-8AFC-0D47-8328-5DE597628421}"/>
              </a:ext>
            </a:extLst>
          </p:cNvPr>
          <p:cNvSpPr/>
          <p:nvPr/>
        </p:nvSpPr>
        <p:spPr>
          <a:xfrm>
            <a:off x="6503045" y="3989134"/>
            <a:ext cx="3166251" cy="1200329"/>
          </a:xfrm>
          <a:prstGeom prst="rect">
            <a:avLst/>
          </a:prstGeom>
          <a:noFill/>
        </p:spPr>
        <p:txBody>
          <a:bodyPr wrap="none" lIns="91440" tIns="45720" rIns="91440" bIns="45720">
            <a:spAutoFit/>
          </a:bodyPr>
          <a:lstStyle/>
          <a:p>
            <a:r>
              <a:rPr lang="es-ES" sz="360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rPr>
              <a:t>HIDROLOGÍA </a:t>
            </a:r>
          </a:p>
          <a:p>
            <a:r>
              <a:rPr lang="es-ES" sz="360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rPr>
              <a:t>Y DRENAJE.</a:t>
            </a:r>
            <a:r>
              <a:rPr lang="es-ES" sz="3600" cap="none" spc="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rPr>
              <a:t> </a:t>
            </a:r>
          </a:p>
        </p:txBody>
      </p:sp>
      <p:sp>
        <p:nvSpPr>
          <p:cNvPr id="7" name="Rectángulo 6">
            <a:extLst>
              <a:ext uri="{FF2B5EF4-FFF2-40B4-BE49-F238E27FC236}">
                <a16:creationId xmlns:a16="http://schemas.microsoft.com/office/drawing/2014/main" id="{5D1C5237-7017-B548-A154-E95EFA0A5660}"/>
              </a:ext>
            </a:extLst>
          </p:cNvPr>
          <p:cNvSpPr/>
          <p:nvPr/>
        </p:nvSpPr>
        <p:spPr>
          <a:xfrm>
            <a:off x="7472598" y="2419474"/>
            <a:ext cx="915635" cy="1569660"/>
          </a:xfrm>
          <a:prstGeom prst="rect">
            <a:avLst/>
          </a:prstGeom>
          <a:noFill/>
        </p:spPr>
        <p:txBody>
          <a:bodyPr wrap="square" lIns="91440" tIns="45720" rIns="91440" bIns="45720">
            <a:spAutoFit/>
          </a:bodyPr>
          <a:lstStyle/>
          <a:p>
            <a:pPr algn="ctr"/>
            <a:r>
              <a:rPr lang="es-ES" sz="9600" b="1" cap="none" spc="0" dirty="0">
                <a:ln w="0"/>
                <a:solidFill>
                  <a:srgbClr val="C2964D"/>
                </a:solidFill>
                <a:effectLst>
                  <a:outerShdw blurRad="38100" dist="19050" dir="2700000" algn="tl" rotWithShape="0">
                    <a:schemeClr val="dk1">
                      <a:alpha val="40000"/>
                    </a:schemeClr>
                  </a:outerShdw>
                </a:effectLst>
                <a:latin typeface="Helvetica" pitchFamily="2" charset="0"/>
              </a:rPr>
              <a:t>6</a:t>
            </a:r>
          </a:p>
        </p:txBody>
      </p:sp>
      <p:sp>
        <p:nvSpPr>
          <p:cNvPr id="10" name="Rectángulo 9">
            <a:extLst>
              <a:ext uri="{FF2B5EF4-FFF2-40B4-BE49-F238E27FC236}">
                <a16:creationId xmlns:a16="http://schemas.microsoft.com/office/drawing/2014/main" id="{CB780571-E6FD-9A46-8120-940011FF3819}"/>
              </a:ext>
            </a:extLst>
          </p:cNvPr>
          <p:cNvSpPr/>
          <p:nvPr/>
        </p:nvSpPr>
        <p:spPr>
          <a:xfrm>
            <a:off x="7542639" y="5401015"/>
            <a:ext cx="1797287" cy="584775"/>
          </a:xfrm>
          <a:prstGeom prst="rect">
            <a:avLst/>
          </a:prstGeom>
          <a:noFill/>
        </p:spPr>
        <p:txBody>
          <a:bodyPr wrap="none" lIns="91440" tIns="45720" rIns="91440" bIns="45720">
            <a:spAutoFit/>
          </a:bodyPr>
          <a:lstStyle/>
          <a:p>
            <a:pPr algn="ctr"/>
            <a:r>
              <a:rPr lang="es-ES" sz="3200" b="1" cap="none" spc="0" dirty="0">
                <a:ln w="0"/>
                <a:solidFill>
                  <a:srgbClr val="C2964D"/>
                </a:solidFill>
                <a:effectLst>
                  <a:outerShdw blurRad="38100" dist="19050" dir="2700000" algn="tl" rotWithShape="0">
                    <a:schemeClr val="dk1">
                      <a:alpha val="40000"/>
                    </a:schemeClr>
                  </a:outerShdw>
                </a:effectLst>
                <a:latin typeface="Euclid Flex" panose="020B0500030000000000" pitchFamily="34" charset="77"/>
              </a:rPr>
              <a:t>Tramo 6</a:t>
            </a:r>
          </a:p>
        </p:txBody>
      </p:sp>
      <p:pic>
        <p:nvPicPr>
          <p:cNvPr id="16" name="Imagen 15">
            <a:extLst>
              <a:ext uri="{FF2B5EF4-FFF2-40B4-BE49-F238E27FC236}">
                <a16:creationId xmlns:a16="http://schemas.microsoft.com/office/drawing/2014/main" id="{B1D8E7AE-63C9-B74B-9E4A-555F0AB69F3D}"/>
              </a:ext>
            </a:extLst>
          </p:cNvPr>
          <p:cNvPicPr/>
          <p:nvPr/>
        </p:nvPicPr>
        <p:blipFill>
          <a:blip r:embed="rId4" cstate="email">
            <a:extLst>
              <a:ext uri="{BEBA8EAE-BF5A-486C-A8C5-ECC9F3942E4B}">
                <a14:imgProps xmlns:a14="http://schemas.microsoft.com/office/drawing/2010/main">
                  <a14:imgLayer r:embed="rId5">
                    <a14:imgEffect>
                      <a14:backgroundRemoval t="4303" b="97769" l="341" r="99583"/>
                    </a14:imgEffect>
                  </a14:imgLayer>
                </a14:imgProps>
              </a:ext>
              <a:ext uri="{28A0092B-C50C-407E-A947-70E740481C1C}">
                <a14:useLocalDpi xmlns:a14="http://schemas.microsoft.com/office/drawing/2010/main"/>
              </a:ext>
            </a:extLst>
          </a:blip>
          <a:stretch>
            <a:fillRect/>
          </a:stretch>
        </p:blipFill>
        <p:spPr>
          <a:xfrm>
            <a:off x="1679410" y="2797320"/>
            <a:ext cx="3375550" cy="1604177"/>
          </a:xfrm>
          <a:prstGeom prst="rect">
            <a:avLst/>
          </a:prstGeom>
        </p:spPr>
      </p:pic>
      <p:sp>
        <p:nvSpPr>
          <p:cNvPr id="17" name="Rectángulo 16">
            <a:extLst>
              <a:ext uri="{FF2B5EF4-FFF2-40B4-BE49-F238E27FC236}">
                <a16:creationId xmlns:a16="http://schemas.microsoft.com/office/drawing/2014/main" id="{DA704262-A312-6046-9C28-033D0E84450B}"/>
              </a:ext>
            </a:extLst>
          </p:cNvPr>
          <p:cNvSpPr/>
          <p:nvPr/>
        </p:nvSpPr>
        <p:spPr>
          <a:xfrm>
            <a:off x="1244459" y="4481577"/>
            <a:ext cx="2361544" cy="707886"/>
          </a:xfrm>
          <a:prstGeom prst="rect">
            <a:avLst/>
          </a:prstGeom>
          <a:noFill/>
        </p:spPr>
        <p:txBody>
          <a:bodyPr wrap="none" lIns="91440" tIns="45720" rIns="91440" bIns="45720">
            <a:spAutoFit/>
          </a:bodyPr>
          <a:lstStyle/>
          <a:p>
            <a:pPr algn="ctr"/>
            <a:r>
              <a:rPr lang="es-ES" sz="1200" cap="none" spc="0" dirty="0">
                <a:ln w="0"/>
                <a:solidFill>
                  <a:schemeClr val="accent4">
                    <a:lumMod val="50000"/>
                  </a:schemeClr>
                </a:solidFill>
                <a:effectLst>
                  <a:outerShdw blurRad="38100" dist="19050" dir="2700000" algn="tl" rotWithShape="0">
                    <a:schemeClr val="dk1">
                      <a:alpha val="40000"/>
                    </a:schemeClr>
                  </a:outerShdw>
                </a:effectLst>
                <a:latin typeface="Arial Rounded MT Bold" panose="020F0704030504030204" pitchFamily="34" charset="77"/>
              </a:rPr>
              <a:t>2022</a:t>
            </a:r>
          </a:p>
          <a:p>
            <a:pPr algn="ctr"/>
            <a:r>
              <a:rPr lang="es-ES" sz="80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AÑO DE</a:t>
            </a:r>
          </a:p>
          <a:p>
            <a:pPr algn="ctr"/>
            <a:r>
              <a:rPr lang="es-ES" sz="1200" cap="none" spc="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RICARDO FLORES MAGÓN </a:t>
            </a:r>
          </a:p>
          <a:p>
            <a:pPr algn="ctr"/>
            <a:r>
              <a:rPr lang="es-ES" sz="80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PRECURSOR DE LA REVOLUCIÓN MEXICANA </a:t>
            </a:r>
            <a:endParaRPr lang="es-ES" sz="800" cap="none" spc="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endParaRPr>
          </a:p>
        </p:txBody>
      </p:sp>
      <p:pic>
        <p:nvPicPr>
          <p:cNvPr id="12" name="Imagen 11">
            <a:extLst>
              <a:ext uri="{FF2B5EF4-FFF2-40B4-BE49-F238E27FC236}">
                <a16:creationId xmlns:a16="http://schemas.microsoft.com/office/drawing/2014/main" id="{034A2CCA-9717-EE4A-928E-6CD0F744327A}"/>
              </a:ext>
            </a:extLst>
          </p:cNvPr>
          <p:cNvPicPr>
            <a:picLocks noChangeAspect="1"/>
          </p:cNvPicPr>
          <p:nvPr/>
        </p:nvPicPr>
        <p:blipFill>
          <a:blip r:embed="rId6">
            <a:lum bright="-40000" contrast="-40000"/>
            <a:extLst>
              <a:ext uri="{28A0092B-C50C-407E-A947-70E740481C1C}">
                <a14:useLocalDpi xmlns:a14="http://schemas.microsoft.com/office/drawing/2010/main"/>
              </a:ext>
            </a:extLst>
          </a:blip>
          <a:stretch>
            <a:fillRect/>
          </a:stretch>
        </p:blipFill>
        <p:spPr>
          <a:xfrm>
            <a:off x="358486" y="5842342"/>
            <a:ext cx="2229105" cy="610940"/>
          </a:xfrm>
          <a:prstGeom prst="rect">
            <a:avLst/>
          </a:prstGeom>
        </p:spPr>
      </p:pic>
      <p:cxnSp>
        <p:nvCxnSpPr>
          <p:cNvPr id="21" name="Conector recto 20">
            <a:extLst>
              <a:ext uri="{FF2B5EF4-FFF2-40B4-BE49-F238E27FC236}">
                <a16:creationId xmlns:a16="http://schemas.microsoft.com/office/drawing/2014/main" id="{B6CCBF06-6DD7-7741-A0F7-1320221EBC1B}"/>
              </a:ext>
            </a:extLst>
          </p:cNvPr>
          <p:cNvCxnSpPr>
            <a:cxnSpLocks/>
          </p:cNvCxnSpPr>
          <p:nvPr/>
        </p:nvCxnSpPr>
        <p:spPr>
          <a:xfrm>
            <a:off x="6315411" y="6065213"/>
            <a:ext cx="1129279" cy="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
        <p:nvSpPr>
          <p:cNvPr id="22" name="Elipse 21">
            <a:extLst>
              <a:ext uri="{FF2B5EF4-FFF2-40B4-BE49-F238E27FC236}">
                <a16:creationId xmlns:a16="http://schemas.microsoft.com/office/drawing/2014/main" id="{AA9BB3A9-0F76-8E4D-96D8-71335111A004}"/>
              </a:ext>
            </a:extLst>
          </p:cNvPr>
          <p:cNvSpPr/>
          <p:nvPr/>
        </p:nvSpPr>
        <p:spPr>
          <a:xfrm>
            <a:off x="6735836" y="5544465"/>
            <a:ext cx="288428" cy="29787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pic>
        <p:nvPicPr>
          <p:cNvPr id="18" name="Imagen 17">
            <a:extLst>
              <a:ext uri="{FF2B5EF4-FFF2-40B4-BE49-F238E27FC236}">
                <a16:creationId xmlns:a16="http://schemas.microsoft.com/office/drawing/2014/main" id="{EA221828-4B51-BF48-B2C9-009E49C991E2}"/>
              </a:ext>
            </a:extLst>
          </p:cNvPr>
          <p:cNvPicPr>
            <a:picLocks noChangeAspect="1"/>
          </p:cNvPicPr>
          <p:nvPr/>
        </p:nvPicPr>
        <p:blipFill>
          <a:blip r:embed="rId7">
            <a:lum bright="70000" contrast="-70000"/>
          </a:blip>
          <a:stretch>
            <a:fillRect/>
          </a:stretch>
        </p:blipFill>
        <p:spPr>
          <a:xfrm>
            <a:off x="10557946" y="870256"/>
            <a:ext cx="1407348" cy="5277556"/>
          </a:xfrm>
          <a:prstGeom prst="rect">
            <a:avLst/>
          </a:prstGeom>
        </p:spPr>
      </p:pic>
      <p:pic>
        <p:nvPicPr>
          <p:cNvPr id="14" name="Imagen 13">
            <a:extLst>
              <a:ext uri="{FF2B5EF4-FFF2-40B4-BE49-F238E27FC236}">
                <a16:creationId xmlns:a16="http://schemas.microsoft.com/office/drawing/2014/main" id="{ACE8AA6A-203F-C344-B832-41220D1E29F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120" b="47526" l="8667" r="75200"/>
                    </a14:imgEffect>
                  </a14:imgLayer>
                </a14:imgProps>
              </a:ext>
            </a:extLst>
          </a:blip>
          <a:srcRect l="10141" t="10141" r="24725" b="52488"/>
          <a:stretch/>
        </p:blipFill>
        <p:spPr>
          <a:xfrm>
            <a:off x="2742905" y="5501329"/>
            <a:ext cx="1172167" cy="1196212"/>
          </a:xfrm>
          <a:prstGeom prst="rect">
            <a:avLst/>
          </a:prstGeom>
        </p:spPr>
      </p:pic>
    </p:spTree>
    <p:extLst>
      <p:ext uri="{BB962C8B-B14F-4D97-AF65-F5344CB8AC3E}">
        <p14:creationId xmlns:p14="http://schemas.microsoft.com/office/powerpoint/2010/main" val="2575126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n 27">
            <a:extLst>
              <a:ext uri="{FF2B5EF4-FFF2-40B4-BE49-F238E27FC236}">
                <a16:creationId xmlns:a16="http://schemas.microsoft.com/office/drawing/2014/main" id="{786B318A-1A81-5246-99EB-9B4B3550FF03}"/>
              </a:ext>
            </a:extLst>
          </p:cNvPr>
          <p:cNvPicPr>
            <a:picLocks noChangeAspect="1"/>
          </p:cNvPicPr>
          <p:nvPr/>
        </p:nvPicPr>
        <p:blipFill rotWithShape="1">
          <a:blip r:embed="rId2">
            <a:biLevel thresh="75000"/>
          </a:blip>
          <a:srcRect l="12339" t="9514"/>
          <a:stretch/>
        </p:blipFill>
        <p:spPr>
          <a:xfrm>
            <a:off x="2505396" y="1731520"/>
            <a:ext cx="866898" cy="894845"/>
          </a:xfrm>
          <a:prstGeom prst="rect">
            <a:avLst/>
          </a:prstGeom>
        </p:spPr>
      </p:pic>
      <p:pic>
        <p:nvPicPr>
          <p:cNvPr id="3" name="Imagen 2">
            <a:extLst>
              <a:ext uri="{FF2B5EF4-FFF2-40B4-BE49-F238E27FC236}">
                <a16:creationId xmlns:a16="http://schemas.microsoft.com/office/drawing/2014/main" id="{3E427F38-98E9-4445-885B-9E408D359584}"/>
              </a:ext>
            </a:extLst>
          </p:cNvPr>
          <p:cNvPicPr>
            <a:picLocks noChangeAspect="1"/>
          </p:cNvPicPr>
          <p:nvPr/>
        </p:nvPicPr>
        <p:blipFill>
          <a:blip r:embed="rId3">
            <a:lum contrast="40000"/>
          </a:blip>
          <a:stretch>
            <a:fillRect/>
          </a:stretch>
        </p:blipFill>
        <p:spPr>
          <a:xfrm>
            <a:off x="10006853" y="0"/>
            <a:ext cx="2185147" cy="6858000"/>
          </a:xfrm>
          <a:prstGeom prst="rect">
            <a:avLst/>
          </a:prstGeom>
        </p:spPr>
      </p:pic>
      <p:pic>
        <p:nvPicPr>
          <p:cNvPr id="14" name="Imagen 13">
            <a:extLst>
              <a:ext uri="{FF2B5EF4-FFF2-40B4-BE49-F238E27FC236}">
                <a16:creationId xmlns:a16="http://schemas.microsoft.com/office/drawing/2014/main" id="{B0F10E98-2E37-3C4E-9B11-C50C01777AAB}"/>
              </a:ext>
            </a:extLst>
          </p:cNvPr>
          <p:cNvPicPr>
            <a:picLocks noChangeAspect="1"/>
          </p:cNvPicPr>
          <p:nvPr/>
        </p:nvPicPr>
        <p:blipFill>
          <a:blip r:embed="rId4">
            <a:lum bright="-40000" contrast="-40000"/>
            <a:extLst>
              <a:ext uri="{28A0092B-C50C-407E-A947-70E740481C1C}">
                <a14:useLocalDpi xmlns:a14="http://schemas.microsoft.com/office/drawing/2010/main"/>
              </a:ext>
            </a:extLst>
          </a:blip>
          <a:stretch>
            <a:fillRect/>
          </a:stretch>
        </p:blipFill>
        <p:spPr>
          <a:xfrm>
            <a:off x="416985" y="5734269"/>
            <a:ext cx="2229105" cy="610940"/>
          </a:xfrm>
          <a:prstGeom prst="rect">
            <a:avLst/>
          </a:prstGeom>
        </p:spPr>
      </p:pic>
      <p:pic>
        <p:nvPicPr>
          <p:cNvPr id="2" name="Imagen 1">
            <a:extLst>
              <a:ext uri="{FF2B5EF4-FFF2-40B4-BE49-F238E27FC236}">
                <a16:creationId xmlns:a16="http://schemas.microsoft.com/office/drawing/2014/main" id="{84AF7229-534A-BD48-9B71-DB2865B82559}"/>
              </a:ext>
            </a:extLst>
          </p:cNvPr>
          <p:cNvPicPr>
            <a:picLocks noChangeAspect="1"/>
          </p:cNvPicPr>
          <p:nvPr/>
        </p:nvPicPr>
        <p:blipFill>
          <a:blip r:embed="rId5"/>
          <a:stretch>
            <a:fillRect/>
          </a:stretch>
        </p:blipFill>
        <p:spPr>
          <a:xfrm>
            <a:off x="5842129" y="3576448"/>
            <a:ext cx="2297865" cy="2297865"/>
          </a:xfrm>
          <a:prstGeom prst="rect">
            <a:avLst/>
          </a:prstGeom>
        </p:spPr>
      </p:pic>
      <p:sp>
        <p:nvSpPr>
          <p:cNvPr id="20" name="object 3">
            <a:extLst>
              <a:ext uri="{FF2B5EF4-FFF2-40B4-BE49-F238E27FC236}">
                <a16:creationId xmlns:a16="http://schemas.microsoft.com/office/drawing/2014/main" id="{2CA8E112-D1D1-A444-884B-C91F0D5F65FF}"/>
              </a:ext>
            </a:extLst>
          </p:cNvPr>
          <p:cNvSpPr txBox="1">
            <a:spLocks/>
          </p:cNvSpPr>
          <p:nvPr/>
        </p:nvSpPr>
        <p:spPr>
          <a:xfrm>
            <a:off x="5598788" y="4135854"/>
            <a:ext cx="2910098" cy="100732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3200" b="1" spc="188" dirty="0">
                <a:solidFill>
                  <a:schemeClr val="bg1"/>
                </a:solidFill>
                <a:latin typeface="Montserrat" pitchFamily="2" charset="77"/>
              </a:rPr>
              <a:t>19.34%</a:t>
            </a:r>
          </a:p>
          <a:p>
            <a:pPr marL="9525" algn="ctr">
              <a:spcBef>
                <a:spcPts val="75"/>
              </a:spcBef>
            </a:pPr>
            <a:r>
              <a:rPr lang="es-MX" sz="3200" b="1" spc="188" dirty="0">
                <a:solidFill>
                  <a:schemeClr val="bg1"/>
                </a:solidFill>
                <a:latin typeface="Montserrat" pitchFamily="2" charset="77"/>
              </a:rPr>
              <a:t>41.03 KM</a:t>
            </a:r>
          </a:p>
        </p:txBody>
      </p:sp>
      <p:sp>
        <p:nvSpPr>
          <p:cNvPr id="21" name="object 3">
            <a:extLst>
              <a:ext uri="{FF2B5EF4-FFF2-40B4-BE49-F238E27FC236}">
                <a16:creationId xmlns:a16="http://schemas.microsoft.com/office/drawing/2014/main" id="{EEB20454-C8F7-7440-8A71-DBDEF766B0EF}"/>
              </a:ext>
            </a:extLst>
          </p:cNvPr>
          <p:cNvSpPr txBox="1">
            <a:spLocks/>
          </p:cNvSpPr>
          <p:nvPr/>
        </p:nvSpPr>
        <p:spPr>
          <a:xfrm>
            <a:off x="5536012" y="3107361"/>
            <a:ext cx="2910098" cy="28661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800" b="1" spc="188" dirty="0">
                <a:latin typeface="Euclid Flex Light" panose="020B0300030000000000" pitchFamily="34" charset="77"/>
              </a:rPr>
              <a:t>AVANCE </a:t>
            </a:r>
            <a:r>
              <a:rPr lang="es-MX" sz="1800" b="1" spc="188" dirty="0">
                <a:latin typeface="Montserrat" pitchFamily="2" charset="77"/>
              </a:rPr>
              <a:t>GENERAL </a:t>
            </a:r>
          </a:p>
        </p:txBody>
      </p:sp>
      <p:sp>
        <p:nvSpPr>
          <p:cNvPr id="22" name="object 3">
            <a:extLst>
              <a:ext uri="{FF2B5EF4-FFF2-40B4-BE49-F238E27FC236}">
                <a16:creationId xmlns:a16="http://schemas.microsoft.com/office/drawing/2014/main" id="{592D2BAF-CD2F-2C4B-9AD5-0466054D333E}"/>
              </a:ext>
            </a:extLst>
          </p:cNvPr>
          <p:cNvSpPr txBox="1">
            <a:spLocks/>
          </p:cNvSpPr>
          <p:nvPr/>
        </p:nvSpPr>
        <p:spPr>
          <a:xfrm>
            <a:off x="0" y="363716"/>
            <a:ext cx="4480488"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000" spc="188" dirty="0">
                <a:latin typeface="Montserrat" pitchFamily="2" charset="77"/>
              </a:rPr>
              <a:t>ESTUDIOS A REALIZAR </a:t>
            </a:r>
          </a:p>
        </p:txBody>
      </p:sp>
      <p:sp>
        <p:nvSpPr>
          <p:cNvPr id="59" name="Rectángulo 58">
            <a:extLst>
              <a:ext uri="{FF2B5EF4-FFF2-40B4-BE49-F238E27FC236}">
                <a16:creationId xmlns:a16="http://schemas.microsoft.com/office/drawing/2014/main" id="{34949CDE-159F-0547-91FA-4EDFEE9F3049}"/>
              </a:ext>
            </a:extLst>
          </p:cNvPr>
          <p:cNvSpPr/>
          <p:nvPr/>
        </p:nvSpPr>
        <p:spPr>
          <a:xfrm>
            <a:off x="4008713" y="542301"/>
            <a:ext cx="5666628" cy="66339"/>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6" name="Imagen 45">
            <a:extLst>
              <a:ext uri="{FF2B5EF4-FFF2-40B4-BE49-F238E27FC236}">
                <a16:creationId xmlns:a16="http://schemas.microsoft.com/office/drawing/2014/main" id="{E4398CEC-E067-824B-8527-54512F062E51}"/>
              </a:ext>
            </a:extLst>
          </p:cNvPr>
          <p:cNvPicPr>
            <a:picLocks noChangeAspect="1"/>
          </p:cNvPicPr>
          <p:nvPr/>
        </p:nvPicPr>
        <p:blipFill>
          <a:blip r:embed="rId6">
            <a:lum bright="70000" contrast="-70000"/>
          </a:blip>
          <a:stretch>
            <a:fillRect/>
          </a:stretch>
        </p:blipFill>
        <p:spPr>
          <a:xfrm>
            <a:off x="10557946" y="870256"/>
            <a:ext cx="1407348" cy="5277556"/>
          </a:xfrm>
          <a:prstGeom prst="rect">
            <a:avLst/>
          </a:prstGeom>
        </p:spPr>
      </p:pic>
      <p:pic>
        <p:nvPicPr>
          <p:cNvPr id="39" name="Imagen 38">
            <a:extLst>
              <a:ext uri="{FF2B5EF4-FFF2-40B4-BE49-F238E27FC236}">
                <a16:creationId xmlns:a16="http://schemas.microsoft.com/office/drawing/2014/main" id="{9DEA3EDE-717C-164D-A460-FAEAEEA7ADC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20" b="47526" l="8667" r="75200"/>
                    </a14:imgEffect>
                  </a14:imgLayer>
                </a14:imgProps>
              </a:ext>
            </a:extLst>
          </a:blip>
          <a:srcRect l="10141" t="10141" r="24725" b="52488"/>
          <a:stretch/>
        </p:blipFill>
        <p:spPr>
          <a:xfrm>
            <a:off x="2823181" y="5614997"/>
            <a:ext cx="959307" cy="978986"/>
          </a:xfrm>
          <a:prstGeom prst="rect">
            <a:avLst/>
          </a:prstGeom>
        </p:spPr>
      </p:pic>
      <p:pic>
        <p:nvPicPr>
          <p:cNvPr id="47" name="Imagen 46">
            <a:extLst>
              <a:ext uri="{FF2B5EF4-FFF2-40B4-BE49-F238E27FC236}">
                <a16:creationId xmlns:a16="http://schemas.microsoft.com/office/drawing/2014/main" id="{0D326EF0-A237-4141-A0CA-14FAFB0D9EC0}"/>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12301680">
            <a:off x="5386601" y="1683984"/>
            <a:ext cx="818011" cy="843398"/>
          </a:xfrm>
          <a:prstGeom prst="rect">
            <a:avLst/>
          </a:prstGeom>
        </p:spPr>
      </p:pic>
      <p:sp>
        <p:nvSpPr>
          <p:cNvPr id="48" name="object 32">
            <a:extLst>
              <a:ext uri="{FF2B5EF4-FFF2-40B4-BE49-F238E27FC236}">
                <a16:creationId xmlns:a16="http://schemas.microsoft.com/office/drawing/2014/main" id="{D4F89A63-61F9-874A-A28E-3C5C2D3A9D0B}"/>
              </a:ext>
            </a:extLst>
          </p:cNvPr>
          <p:cNvSpPr txBox="1"/>
          <p:nvPr/>
        </p:nvSpPr>
        <p:spPr>
          <a:xfrm>
            <a:off x="5487542" y="2022765"/>
            <a:ext cx="915623" cy="257281"/>
          </a:xfrm>
          <a:prstGeom prst="rect">
            <a:avLst/>
          </a:prstGeom>
        </p:spPr>
        <p:txBody>
          <a:bodyPr vert="horz" wrap="square" lIns="0" tIns="10953" rIns="0" bIns="0" rtlCol="0">
            <a:spAutoFit/>
          </a:bodyPr>
          <a:lstStyle/>
          <a:p>
            <a:pPr marL="9525">
              <a:spcBef>
                <a:spcPts val="86"/>
              </a:spcBef>
            </a:pPr>
            <a:r>
              <a:rPr lang="es-419" sz="1600" b="1" spc="-30" dirty="0">
                <a:solidFill>
                  <a:schemeClr val="bg1"/>
                </a:solidFill>
                <a:latin typeface="Helvetica" pitchFamily="2" charset="0"/>
                <a:cs typeface="Montserrat-Medium"/>
              </a:rPr>
              <a:t>14.62</a:t>
            </a:r>
            <a:r>
              <a:rPr sz="1600" b="1" spc="-30" dirty="0">
                <a:solidFill>
                  <a:schemeClr val="bg1"/>
                </a:solidFill>
                <a:latin typeface="Helvetica" pitchFamily="2" charset="0"/>
                <a:cs typeface="Montserrat-ExtraBold"/>
              </a:rPr>
              <a:t>%</a:t>
            </a:r>
            <a:endParaRPr sz="1600" dirty="0">
              <a:solidFill>
                <a:schemeClr val="bg1"/>
              </a:solidFill>
              <a:latin typeface="Helvetica" pitchFamily="2" charset="0"/>
              <a:cs typeface="Montserrat-ExtraBold"/>
            </a:endParaRPr>
          </a:p>
        </p:txBody>
      </p:sp>
      <p:sp>
        <p:nvSpPr>
          <p:cNvPr id="56" name="object 3">
            <a:extLst>
              <a:ext uri="{FF2B5EF4-FFF2-40B4-BE49-F238E27FC236}">
                <a16:creationId xmlns:a16="http://schemas.microsoft.com/office/drawing/2014/main" id="{7ACA9F7D-B31D-FB41-9B0C-8DB022DE30AC}"/>
              </a:ext>
            </a:extLst>
          </p:cNvPr>
          <p:cNvSpPr txBox="1">
            <a:spLocks/>
          </p:cNvSpPr>
          <p:nvPr/>
        </p:nvSpPr>
        <p:spPr>
          <a:xfrm>
            <a:off x="0" y="2641909"/>
            <a:ext cx="2910098"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spc="188" dirty="0">
                <a:latin typeface="Montserrat Light" pitchFamily="2" charset="77"/>
              </a:rPr>
              <a:t>HIDROLOGÍCO</a:t>
            </a:r>
          </a:p>
        </p:txBody>
      </p:sp>
      <p:sp>
        <p:nvSpPr>
          <p:cNvPr id="58" name="object 3">
            <a:extLst>
              <a:ext uri="{FF2B5EF4-FFF2-40B4-BE49-F238E27FC236}">
                <a16:creationId xmlns:a16="http://schemas.microsoft.com/office/drawing/2014/main" id="{8D80C0F0-25C6-1443-A12D-92DF2B196EF0}"/>
              </a:ext>
            </a:extLst>
          </p:cNvPr>
          <p:cNvSpPr txBox="1">
            <a:spLocks/>
          </p:cNvSpPr>
          <p:nvPr/>
        </p:nvSpPr>
        <p:spPr>
          <a:xfrm>
            <a:off x="3915122" y="2649006"/>
            <a:ext cx="2910098"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spc="188" dirty="0">
                <a:latin typeface="Montserrat Light" pitchFamily="2" charset="77"/>
              </a:rPr>
              <a:t>INUNDABILIDAD</a:t>
            </a:r>
          </a:p>
        </p:txBody>
      </p:sp>
      <p:pic>
        <p:nvPicPr>
          <p:cNvPr id="60" name="Imagen 59">
            <a:extLst>
              <a:ext uri="{FF2B5EF4-FFF2-40B4-BE49-F238E27FC236}">
                <a16:creationId xmlns:a16="http://schemas.microsoft.com/office/drawing/2014/main" id="{09FE38D3-8175-E14E-8846-BE6AA8F09E66}"/>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t="-1"/>
          <a:stretch/>
        </p:blipFill>
        <p:spPr>
          <a:xfrm rot="19506729">
            <a:off x="1529760" y="1684984"/>
            <a:ext cx="869250" cy="794268"/>
          </a:xfrm>
          <a:prstGeom prst="rect">
            <a:avLst/>
          </a:prstGeom>
        </p:spPr>
      </p:pic>
      <p:sp>
        <p:nvSpPr>
          <p:cNvPr id="61" name="object 32">
            <a:extLst>
              <a:ext uri="{FF2B5EF4-FFF2-40B4-BE49-F238E27FC236}">
                <a16:creationId xmlns:a16="http://schemas.microsoft.com/office/drawing/2014/main" id="{21359B3F-C90E-C346-8E1E-AA460DF8F198}"/>
              </a:ext>
            </a:extLst>
          </p:cNvPr>
          <p:cNvSpPr txBox="1"/>
          <p:nvPr/>
        </p:nvSpPr>
        <p:spPr>
          <a:xfrm>
            <a:off x="1621543" y="2022845"/>
            <a:ext cx="912048" cy="257281"/>
          </a:xfrm>
          <a:prstGeom prst="rect">
            <a:avLst/>
          </a:prstGeom>
        </p:spPr>
        <p:txBody>
          <a:bodyPr vert="horz" wrap="square" lIns="0" tIns="10953" rIns="0" bIns="0" rtlCol="0">
            <a:spAutoFit/>
          </a:bodyPr>
          <a:lstStyle/>
          <a:p>
            <a:pPr marL="9525">
              <a:spcBef>
                <a:spcPts val="86"/>
              </a:spcBef>
            </a:pPr>
            <a:r>
              <a:rPr lang="es-419" sz="1600" b="1" spc="-30" dirty="0">
                <a:solidFill>
                  <a:schemeClr val="bg1"/>
                </a:solidFill>
                <a:latin typeface="Helvetica" pitchFamily="2" charset="0"/>
                <a:cs typeface="Montserrat-ExtraBold"/>
              </a:rPr>
              <a:t>44. 73</a:t>
            </a:r>
            <a:r>
              <a:rPr sz="1600" b="1" spc="-30" dirty="0">
                <a:solidFill>
                  <a:schemeClr val="bg1"/>
                </a:solidFill>
                <a:latin typeface="Helvetica" pitchFamily="2" charset="0"/>
                <a:cs typeface="Montserrat-ExtraBold"/>
              </a:rPr>
              <a:t>%</a:t>
            </a:r>
            <a:endParaRPr sz="1600" dirty="0">
              <a:solidFill>
                <a:schemeClr val="bg1"/>
              </a:solidFill>
              <a:latin typeface="Helvetica" pitchFamily="2" charset="0"/>
              <a:cs typeface="Montserrat-ExtraBold"/>
            </a:endParaRPr>
          </a:p>
        </p:txBody>
      </p:sp>
      <p:pic>
        <p:nvPicPr>
          <p:cNvPr id="62" name="Imagen 61">
            <a:extLst>
              <a:ext uri="{FF2B5EF4-FFF2-40B4-BE49-F238E27FC236}">
                <a16:creationId xmlns:a16="http://schemas.microsoft.com/office/drawing/2014/main" id="{D8E8DB40-51DB-B54A-ABFA-322A466B60AB}"/>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678402" y="1710642"/>
            <a:ext cx="826838" cy="779692"/>
          </a:xfrm>
          <a:prstGeom prst="rect">
            <a:avLst/>
          </a:prstGeom>
        </p:spPr>
      </p:pic>
      <p:pic>
        <p:nvPicPr>
          <p:cNvPr id="63" name="Imagen 62">
            <a:extLst>
              <a:ext uri="{FF2B5EF4-FFF2-40B4-BE49-F238E27FC236}">
                <a16:creationId xmlns:a16="http://schemas.microsoft.com/office/drawing/2014/main" id="{45FF4B3E-D752-444D-ADDD-4EAE49E543D7}"/>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426648" y="1522367"/>
            <a:ext cx="914146" cy="1067684"/>
          </a:xfrm>
          <a:prstGeom prst="rect">
            <a:avLst/>
          </a:prstGeom>
        </p:spPr>
      </p:pic>
      <p:sp>
        <p:nvSpPr>
          <p:cNvPr id="64" name="object 3">
            <a:extLst>
              <a:ext uri="{FF2B5EF4-FFF2-40B4-BE49-F238E27FC236}">
                <a16:creationId xmlns:a16="http://schemas.microsoft.com/office/drawing/2014/main" id="{590E4EDB-F412-F04D-BA51-C9C8A5C01C33}"/>
              </a:ext>
            </a:extLst>
          </p:cNvPr>
          <p:cNvSpPr txBox="1">
            <a:spLocks/>
          </p:cNvSpPr>
          <p:nvPr/>
        </p:nvSpPr>
        <p:spPr>
          <a:xfrm>
            <a:off x="1099335" y="4395611"/>
            <a:ext cx="2910098" cy="58926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spc="188" dirty="0">
                <a:latin typeface="Montserrat Light" pitchFamily="2" charset="77"/>
              </a:rPr>
              <a:t>DELIMITACIÓN</a:t>
            </a:r>
          </a:p>
          <a:p>
            <a:pPr marL="9525" algn="ctr">
              <a:spcBef>
                <a:spcPts val="75"/>
              </a:spcBef>
            </a:pPr>
            <a:r>
              <a:rPr lang="es-MX" sz="1200" spc="188" dirty="0">
                <a:latin typeface="Montserrat Light" pitchFamily="2" charset="77"/>
              </a:rPr>
              <a:t> DE CAUSES</a:t>
            </a:r>
          </a:p>
          <a:p>
            <a:pPr marL="9525" algn="ctr">
              <a:spcBef>
                <a:spcPts val="75"/>
              </a:spcBef>
            </a:pPr>
            <a:r>
              <a:rPr lang="es-MX" sz="1200" spc="188" dirty="0">
                <a:latin typeface="Montserrat Light" pitchFamily="2" charset="77"/>
              </a:rPr>
              <a:t>FEDERALES   </a:t>
            </a:r>
          </a:p>
        </p:txBody>
      </p:sp>
      <p:pic>
        <p:nvPicPr>
          <p:cNvPr id="65" name="Imagen 64">
            <a:extLst>
              <a:ext uri="{FF2B5EF4-FFF2-40B4-BE49-F238E27FC236}">
                <a16:creationId xmlns:a16="http://schemas.microsoft.com/office/drawing/2014/main" id="{8D93BF30-AB43-FE4A-B4DD-EA39F4187BA8}"/>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rot="11998679">
            <a:off x="2685377" y="3229134"/>
            <a:ext cx="979647" cy="961964"/>
          </a:xfrm>
          <a:prstGeom prst="rect">
            <a:avLst/>
          </a:prstGeom>
        </p:spPr>
      </p:pic>
      <p:sp>
        <p:nvSpPr>
          <p:cNvPr id="66" name="object 32">
            <a:extLst>
              <a:ext uri="{FF2B5EF4-FFF2-40B4-BE49-F238E27FC236}">
                <a16:creationId xmlns:a16="http://schemas.microsoft.com/office/drawing/2014/main" id="{1D08CEAA-3E56-094A-8E71-E9CB7E380D6A}"/>
              </a:ext>
            </a:extLst>
          </p:cNvPr>
          <p:cNvSpPr txBox="1"/>
          <p:nvPr/>
        </p:nvSpPr>
        <p:spPr>
          <a:xfrm>
            <a:off x="2777129" y="3620457"/>
            <a:ext cx="887881" cy="257281"/>
          </a:xfrm>
          <a:prstGeom prst="rect">
            <a:avLst/>
          </a:prstGeom>
        </p:spPr>
        <p:txBody>
          <a:bodyPr vert="horz" wrap="square" lIns="0" tIns="10953" rIns="0" bIns="0" rtlCol="0">
            <a:spAutoFit/>
          </a:bodyPr>
          <a:lstStyle/>
          <a:p>
            <a:pPr marL="9525">
              <a:spcBef>
                <a:spcPts val="86"/>
              </a:spcBef>
            </a:pPr>
            <a:r>
              <a:rPr lang="es-419" sz="1600" b="1" spc="-30" dirty="0">
                <a:solidFill>
                  <a:schemeClr val="bg1"/>
                </a:solidFill>
                <a:latin typeface="Helvetica" pitchFamily="2" charset="0"/>
                <a:cs typeface="Montserrat-Medium"/>
              </a:rPr>
              <a:t>15.28</a:t>
            </a:r>
            <a:r>
              <a:rPr sz="1600" b="1" spc="-30" dirty="0">
                <a:solidFill>
                  <a:schemeClr val="bg1"/>
                </a:solidFill>
                <a:latin typeface="Helvetica" pitchFamily="2" charset="0"/>
                <a:cs typeface="Montserrat-ExtraBold"/>
              </a:rPr>
              <a:t>%</a:t>
            </a:r>
            <a:endParaRPr sz="1600" dirty="0">
              <a:solidFill>
                <a:schemeClr val="bg1"/>
              </a:solidFill>
              <a:latin typeface="Helvetica" pitchFamily="2" charset="0"/>
              <a:cs typeface="Montserrat-ExtraBold"/>
            </a:endParaRPr>
          </a:p>
        </p:txBody>
      </p:sp>
      <p:pic>
        <p:nvPicPr>
          <p:cNvPr id="67" name="Imagen 66">
            <a:extLst>
              <a:ext uri="{FF2B5EF4-FFF2-40B4-BE49-F238E27FC236}">
                <a16:creationId xmlns:a16="http://schemas.microsoft.com/office/drawing/2014/main" id="{AF597C2D-D47C-9B40-8B20-90C449A5BB15}"/>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717949" y="3328925"/>
            <a:ext cx="908708" cy="812853"/>
          </a:xfrm>
          <a:prstGeom prst="rect">
            <a:avLst/>
          </a:prstGeom>
        </p:spPr>
      </p:pic>
      <p:sp>
        <p:nvSpPr>
          <p:cNvPr id="69" name="object 3">
            <a:extLst>
              <a:ext uri="{FF2B5EF4-FFF2-40B4-BE49-F238E27FC236}">
                <a16:creationId xmlns:a16="http://schemas.microsoft.com/office/drawing/2014/main" id="{ABD95960-6C6A-5C48-A2E6-2A93CBA56357}"/>
              </a:ext>
            </a:extLst>
          </p:cNvPr>
          <p:cNvSpPr txBox="1">
            <a:spLocks/>
          </p:cNvSpPr>
          <p:nvPr/>
        </p:nvSpPr>
        <p:spPr>
          <a:xfrm>
            <a:off x="1913711" y="2649459"/>
            <a:ext cx="2910098"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spc="188" dirty="0">
                <a:latin typeface="Montserrat Light" pitchFamily="2" charset="77"/>
              </a:rPr>
              <a:t>HIDRÁULICO</a:t>
            </a:r>
          </a:p>
        </p:txBody>
      </p:sp>
      <p:pic>
        <p:nvPicPr>
          <p:cNvPr id="70" name="Imagen 69">
            <a:extLst>
              <a:ext uri="{FF2B5EF4-FFF2-40B4-BE49-F238E27FC236}">
                <a16:creationId xmlns:a16="http://schemas.microsoft.com/office/drawing/2014/main" id="{BCBC6DD1-9CCE-7743-BBFD-DD2D54D68666}"/>
              </a:ext>
            </a:extLst>
          </p:cNvPr>
          <p:cNvPicPr>
            <a:picLocks noChangeAspect="1"/>
          </p:cNvPicPr>
          <p:nvPr/>
        </p:nvPicPr>
        <p:blipFill>
          <a:blip r:embed="rId15"/>
          <a:stretch>
            <a:fillRect/>
          </a:stretch>
        </p:blipFill>
        <p:spPr>
          <a:xfrm>
            <a:off x="3320599" y="1731520"/>
            <a:ext cx="786303" cy="786303"/>
          </a:xfrm>
          <a:prstGeom prst="rect">
            <a:avLst/>
          </a:prstGeom>
        </p:spPr>
      </p:pic>
      <p:sp>
        <p:nvSpPr>
          <p:cNvPr id="71" name="object 32">
            <a:extLst>
              <a:ext uri="{FF2B5EF4-FFF2-40B4-BE49-F238E27FC236}">
                <a16:creationId xmlns:a16="http://schemas.microsoft.com/office/drawing/2014/main" id="{E25D4CE1-C2DB-514A-9F14-C758F5CD32C7}"/>
              </a:ext>
            </a:extLst>
          </p:cNvPr>
          <p:cNvSpPr txBox="1"/>
          <p:nvPr/>
        </p:nvSpPr>
        <p:spPr>
          <a:xfrm>
            <a:off x="3452331" y="2013219"/>
            <a:ext cx="858786" cy="257281"/>
          </a:xfrm>
          <a:prstGeom prst="rect">
            <a:avLst/>
          </a:prstGeom>
        </p:spPr>
        <p:txBody>
          <a:bodyPr vert="horz" wrap="square" lIns="0" tIns="10953" rIns="0" bIns="0" rtlCol="0">
            <a:spAutoFit/>
          </a:bodyPr>
          <a:lstStyle/>
          <a:p>
            <a:pPr marL="9525">
              <a:spcBef>
                <a:spcPts val="86"/>
              </a:spcBef>
            </a:pPr>
            <a:r>
              <a:rPr lang="es-419" sz="1600" b="1" spc="-30" dirty="0">
                <a:solidFill>
                  <a:schemeClr val="bg1"/>
                </a:solidFill>
                <a:latin typeface="Arial Rounded MT Bold" panose="020F0704030504030204" pitchFamily="34" charset="77"/>
                <a:cs typeface="Montserrat-ExtraBold"/>
              </a:rPr>
              <a:t>4.59 </a:t>
            </a:r>
            <a:r>
              <a:rPr sz="1600" b="1" spc="-30" dirty="0">
                <a:solidFill>
                  <a:schemeClr val="bg1"/>
                </a:solidFill>
                <a:latin typeface="Arial Rounded MT Bold" panose="020F0704030504030204" pitchFamily="34" charset="77"/>
                <a:cs typeface="Montserrat-ExtraBold"/>
              </a:rPr>
              <a:t>%</a:t>
            </a:r>
            <a:endParaRPr sz="1600" dirty="0">
              <a:solidFill>
                <a:schemeClr val="bg1"/>
              </a:solidFill>
              <a:latin typeface="Arial Rounded MT Bold" panose="020F0704030504030204" pitchFamily="34" charset="77"/>
              <a:cs typeface="Montserrat-ExtraBold"/>
            </a:endParaRPr>
          </a:p>
        </p:txBody>
      </p:sp>
      <p:sp>
        <p:nvSpPr>
          <p:cNvPr id="72" name="object 3">
            <a:extLst>
              <a:ext uri="{FF2B5EF4-FFF2-40B4-BE49-F238E27FC236}">
                <a16:creationId xmlns:a16="http://schemas.microsoft.com/office/drawing/2014/main" id="{82A7C508-D241-4D45-91DF-2A941B1A8BCA}"/>
              </a:ext>
            </a:extLst>
          </p:cNvPr>
          <p:cNvSpPr txBox="1">
            <a:spLocks/>
          </p:cNvSpPr>
          <p:nvPr/>
        </p:nvSpPr>
        <p:spPr>
          <a:xfrm>
            <a:off x="6534874" y="752868"/>
            <a:ext cx="3245274" cy="83035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000" b="1" spc="188" dirty="0">
                <a:solidFill>
                  <a:schemeClr val="tx1"/>
                </a:solidFill>
                <a:latin typeface="Montserrat Light" pitchFamily="2" charset="77"/>
              </a:rPr>
              <a:t>FUENTE</a:t>
            </a:r>
            <a:r>
              <a:rPr lang="es-MX" sz="1000" spc="188" dirty="0">
                <a:solidFill>
                  <a:schemeClr val="tx1"/>
                </a:solidFill>
                <a:latin typeface="Montserrat Light" pitchFamily="2" charset="77"/>
              </a:rPr>
              <a:t>: Data obtenida del </a:t>
            </a:r>
          </a:p>
          <a:p>
            <a:pPr marL="9525">
              <a:spcBef>
                <a:spcPts val="75"/>
              </a:spcBef>
            </a:pPr>
            <a:r>
              <a:rPr lang="es-MX" sz="1000" spc="188" dirty="0">
                <a:solidFill>
                  <a:schemeClr val="tx1"/>
                </a:solidFill>
                <a:latin typeface="Montserrat Light" pitchFamily="2" charset="77"/>
              </a:rPr>
              <a:t>Reporte T6_REPORTE_061022 de la </a:t>
            </a:r>
          </a:p>
          <a:p>
            <a:pPr marL="9525">
              <a:spcBef>
                <a:spcPts val="75"/>
              </a:spcBef>
            </a:pPr>
            <a:r>
              <a:rPr lang="es-MX" sz="1000" spc="188" dirty="0">
                <a:solidFill>
                  <a:schemeClr val="tx1"/>
                </a:solidFill>
                <a:latin typeface="Montserrat Light" pitchFamily="2" charset="77"/>
              </a:rPr>
              <a:t>presentación de Hidrología y Drenaje  </a:t>
            </a:r>
          </a:p>
          <a:p>
            <a:pPr marL="9525">
              <a:spcBef>
                <a:spcPts val="75"/>
              </a:spcBef>
            </a:pPr>
            <a:r>
              <a:rPr lang="es-MX" sz="1000" spc="188" dirty="0">
                <a:solidFill>
                  <a:schemeClr val="tx1"/>
                </a:solidFill>
                <a:latin typeface="Montserrat Light" pitchFamily="2" charset="77"/>
              </a:rPr>
              <a:t>el día 6 de octubre 2022</a:t>
            </a:r>
          </a:p>
          <a:p>
            <a:pPr marL="9525">
              <a:spcBef>
                <a:spcPts val="75"/>
              </a:spcBef>
            </a:pPr>
            <a:endParaRPr lang="es-MX" sz="1000" spc="188" dirty="0">
              <a:solidFill>
                <a:schemeClr val="tx1"/>
              </a:solidFill>
              <a:latin typeface="Montserrat Light" pitchFamily="2" charset="77"/>
            </a:endParaRPr>
          </a:p>
        </p:txBody>
      </p:sp>
    </p:spTree>
    <p:extLst>
      <p:ext uri="{BB962C8B-B14F-4D97-AF65-F5344CB8AC3E}">
        <p14:creationId xmlns:p14="http://schemas.microsoft.com/office/powerpoint/2010/main" val="30785071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E427F38-98E9-4445-885B-9E408D359584}"/>
              </a:ext>
            </a:extLst>
          </p:cNvPr>
          <p:cNvPicPr>
            <a:picLocks noChangeAspect="1"/>
          </p:cNvPicPr>
          <p:nvPr/>
        </p:nvPicPr>
        <p:blipFill>
          <a:blip r:embed="rId2"/>
          <a:stretch>
            <a:fillRect/>
          </a:stretch>
        </p:blipFill>
        <p:spPr>
          <a:xfrm>
            <a:off x="10391039" y="0"/>
            <a:ext cx="1800961" cy="6858000"/>
          </a:xfrm>
          <a:prstGeom prst="rect">
            <a:avLst/>
          </a:prstGeom>
        </p:spPr>
      </p:pic>
      <p:pic>
        <p:nvPicPr>
          <p:cNvPr id="14" name="Imagen 13">
            <a:extLst>
              <a:ext uri="{FF2B5EF4-FFF2-40B4-BE49-F238E27FC236}">
                <a16:creationId xmlns:a16="http://schemas.microsoft.com/office/drawing/2014/main" id="{B0F10E98-2E37-3C4E-9B11-C50C01777AAB}"/>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294511" y="6000701"/>
            <a:ext cx="2229105" cy="610940"/>
          </a:xfrm>
          <a:prstGeom prst="rect">
            <a:avLst/>
          </a:prstGeom>
        </p:spPr>
      </p:pic>
      <p:sp>
        <p:nvSpPr>
          <p:cNvPr id="58" name="Rectángulo 57">
            <a:extLst>
              <a:ext uri="{FF2B5EF4-FFF2-40B4-BE49-F238E27FC236}">
                <a16:creationId xmlns:a16="http://schemas.microsoft.com/office/drawing/2014/main" id="{CC2AE8CE-DEBD-AA46-88BA-C7F63E52D3C5}"/>
              </a:ext>
            </a:extLst>
          </p:cNvPr>
          <p:cNvSpPr/>
          <p:nvPr/>
        </p:nvSpPr>
        <p:spPr>
          <a:xfrm flipV="1">
            <a:off x="2376590" y="870256"/>
            <a:ext cx="7443419" cy="45719"/>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5" name="object 3">
            <a:extLst>
              <a:ext uri="{FF2B5EF4-FFF2-40B4-BE49-F238E27FC236}">
                <a16:creationId xmlns:a16="http://schemas.microsoft.com/office/drawing/2014/main" id="{EBB7EB0D-83D3-4E46-B149-CE027AB5A73E}"/>
              </a:ext>
            </a:extLst>
          </p:cNvPr>
          <p:cNvSpPr txBox="1">
            <a:spLocks/>
          </p:cNvSpPr>
          <p:nvPr/>
        </p:nvSpPr>
        <p:spPr>
          <a:xfrm>
            <a:off x="5321613" y="3089669"/>
            <a:ext cx="630372"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chemeClr val="bg1"/>
                </a:solidFill>
                <a:latin typeface="Montserrat" pitchFamily="2" charset="77"/>
              </a:rPr>
              <a:t>ZI -19</a:t>
            </a:r>
          </a:p>
        </p:txBody>
      </p:sp>
      <p:pic>
        <p:nvPicPr>
          <p:cNvPr id="22" name="Imagen 21">
            <a:extLst>
              <a:ext uri="{FF2B5EF4-FFF2-40B4-BE49-F238E27FC236}">
                <a16:creationId xmlns:a16="http://schemas.microsoft.com/office/drawing/2014/main" id="{97086773-F1FE-1D49-B877-90EBDCABDC68}"/>
              </a:ext>
            </a:extLst>
          </p:cNvPr>
          <p:cNvPicPr>
            <a:picLocks noChangeAspect="1"/>
          </p:cNvPicPr>
          <p:nvPr/>
        </p:nvPicPr>
        <p:blipFill>
          <a:blip r:embed="rId4"/>
          <a:stretch>
            <a:fillRect/>
          </a:stretch>
        </p:blipFill>
        <p:spPr>
          <a:xfrm>
            <a:off x="10557946" y="870256"/>
            <a:ext cx="1407348" cy="5277556"/>
          </a:xfrm>
          <a:prstGeom prst="rect">
            <a:avLst/>
          </a:prstGeom>
        </p:spPr>
      </p:pic>
      <p:pic>
        <p:nvPicPr>
          <p:cNvPr id="23" name="Imagen 22">
            <a:extLst>
              <a:ext uri="{FF2B5EF4-FFF2-40B4-BE49-F238E27FC236}">
                <a16:creationId xmlns:a16="http://schemas.microsoft.com/office/drawing/2014/main" id="{124C1AA8-7F96-4D46-A404-00389BFE08B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120" b="47526" l="8667" r="75200"/>
                    </a14:imgEffect>
                  </a14:imgLayer>
                </a14:imgProps>
              </a:ext>
            </a:extLst>
          </a:blip>
          <a:srcRect l="10141" t="10141" r="24725" b="52488"/>
          <a:stretch/>
        </p:blipFill>
        <p:spPr>
          <a:xfrm>
            <a:off x="2703009" y="5779549"/>
            <a:ext cx="959307" cy="978986"/>
          </a:xfrm>
          <a:prstGeom prst="rect">
            <a:avLst/>
          </a:prstGeom>
        </p:spPr>
      </p:pic>
      <p:pic>
        <p:nvPicPr>
          <p:cNvPr id="15" name="Imagen 14">
            <a:extLst>
              <a:ext uri="{FF2B5EF4-FFF2-40B4-BE49-F238E27FC236}">
                <a16:creationId xmlns:a16="http://schemas.microsoft.com/office/drawing/2014/main" id="{AEBA1411-FC4C-E542-BDF9-2B4E5D996F6C}"/>
              </a:ext>
            </a:extLst>
          </p:cNvPr>
          <p:cNvPicPr>
            <a:picLocks noChangeAspect="1"/>
          </p:cNvPicPr>
          <p:nvPr/>
        </p:nvPicPr>
        <p:blipFill>
          <a:blip r:embed="rId7"/>
          <a:stretch>
            <a:fillRect/>
          </a:stretch>
        </p:blipFill>
        <p:spPr>
          <a:xfrm>
            <a:off x="300214" y="1096394"/>
            <a:ext cx="5923008" cy="4186544"/>
          </a:xfrm>
          <a:prstGeom prst="rect">
            <a:avLst/>
          </a:prstGeom>
        </p:spPr>
      </p:pic>
      <p:sp>
        <p:nvSpPr>
          <p:cNvPr id="18" name="Rectángulo 17">
            <a:extLst>
              <a:ext uri="{FF2B5EF4-FFF2-40B4-BE49-F238E27FC236}">
                <a16:creationId xmlns:a16="http://schemas.microsoft.com/office/drawing/2014/main" id="{CACC5D50-2C5B-7A4A-9381-7B57008309E1}"/>
              </a:ext>
            </a:extLst>
          </p:cNvPr>
          <p:cNvSpPr/>
          <p:nvPr/>
        </p:nvSpPr>
        <p:spPr>
          <a:xfrm>
            <a:off x="6407706" y="2578346"/>
            <a:ext cx="2792050" cy="3046988"/>
          </a:xfrm>
          <a:prstGeom prst="rect">
            <a:avLst/>
          </a:prstGeom>
        </p:spPr>
        <p:txBody>
          <a:bodyPr wrap="square">
            <a:spAutoFit/>
          </a:bodyPr>
          <a:lstStyle/>
          <a:p>
            <a:pPr algn="just"/>
            <a:r>
              <a:rPr lang="es-CO" sz="1200" spc="5" dirty="0">
                <a:effectLst/>
                <a:latin typeface="Montserrat" panose="00000500000000000000" pitchFamily="2" charset="0"/>
                <a:ea typeface="Calibri" panose="020F0502020204030204" pitchFamily="34" charset="0"/>
                <a:cs typeface="Times New Roman" panose="02020603050405020304" pitchFamily="18" charset="0"/>
              </a:rPr>
              <a:t>En las zonas donde se tiene </a:t>
            </a:r>
            <a:r>
              <a:rPr lang="es-CO" sz="1200" b="1" spc="5" dirty="0">
                <a:solidFill>
                  <a:srgbClr val="205340"/>
                </a:solidFill>
                <a:effectLst/>
                <a:latin typeface="Montserrat" panose="00000500000000000000" pitchFamily="2" charset="0"/>
                <a:ea typeface="Calibri" panose="020F0502020204030204" pitchFamily="34" charset="0"/>
                <a:cs typeface="Times New Roman" panose="02020603050405020304" pitchFamily="18" charset="0"/>
              </a:rPr>
              <a:t>modelo digital de terreno de INEGI de 5x5 m, se realizó </a:t>
            </a:r>
            <a:r>
              <a:rPr lang="es-CO" sz="1200" b="1" spc="5" dirty="0">
                <a:solidFill>
                  <a:srgbClr val="205340"/>
                </a:solidFill>
                <a:latin typeface="Montserrat" panose="00000500000000000000" pitchFamily="2" charset="0"/>
                <a:ea typeface="Calibri" panose="020F0502020204030204" pitchFamily="34" charset="0"/>
                <a:cs typeface="Times New Roman" panose="02020603050405020304" pitchFamily="18" charset="0"/>
              </a:rPr>
              <a:t>l</a:t>
            </a:r>
            <a:r>
              <a:rPr lang="es-CO" sz="1200" b="1" spc="5" dirty="0">
                <a:solidFill>
                  <a:srgbClr val="205340"/>
                </a:solidFill>
                <a:effectLst/>
                <a:latin typeface="Montserrat" panose="00000500000000000000" pitchFamily="2" charset="0"/>
                <a:ea typeface="Calibri" panose="020F0502020204030204" pitchFamily="34" charset="0"/>
                <a:cs typeface="Times New Roman" panose="02020603050405020304" pitchFamily="18" charset="0"/>
              </a:rPr>
              <a:t>a delimitación de las cuencas, para el calculo de los gastos de diseño asociados</a:t>
            </a:r>
            <a:r>
              <a:rPr lang="es-CO" sz="1200" spc="5" dirty="0">
                <a:effectLst/>
                <a:latin typeface="Montserrat" panose="00000500000000000000" pitchFamily="2" charset="0"/>
                <a:ea typeface="Calibri" panose="020F0502020204030204" pitchFamily="34" charset="0"/>
                <a:cs typeface="Times New Roman" panose="02020603050405020304" pitchFamily="18" charset="0"/>
              </a:rPr>
              <a:t> </a:t>
            </a:r>
            <a:r>
              <a:rPr lang="es-CO" sz="1200" b="1" spc="5" dirty="0">
                <a:solidFill>
                  <a:srgbClr val="205340"/>
                </a:solidFill>
                <a:effectLst/>
                <a:latin typeface="Montserrat" panose="00000500000000000000" pitchFamily="2" charset="0"/>
                <a:ea typeface="Calibri" panose="020F0502020204030204" pitchFamily="34" charset="0"/>
                <a:cs typeface="Times New Roman" panose="02020603050405020304" pitchFamily="18" charset="0"/>
              </a:rPr>
              <a:t>a un periodo de retorno de 100 años</a:t>
            </a:r>
            <a:r>
              <a:rPr lang="es-CO" sz="1200" spc="5" dirty="0">
                <a:effectLst/>
                <a:latin typeface="Montserrat" panose="00000500000000000000" pitchFamily="2" charset="0"/>
                <a:ea typeface="Calibri" panose="020F0502020204030204" pitchFamily="34" charset="0"/>
                <a:cs typeface="Times New Roman" panose="02020603050405020304" pitchFamily="18" charset="0"/>
              </a:rPr>
              <a:t>.</a:t>
            </a:r>
          </a:p>
          <a:p>
            <a:pPr algn="just"/>
            <a:endParaRPr lang="es-CO" sz="1200" spc="5" dirty="0">
              <a:latin typeface="Montserrat" panose="00000500000000000000" pitchFamily="2" charset="0"/>
              <a:ea typeface="Calibri" panose="020F0502020204030204" pitchFamily="34" charset="0"/>
              <a:cs typeface="Times New Roman" panose="02020603050405020304" pitchFamily="18" charset="0"/>
            </a:endParaRPr>
          </a:p>
          <a:p>
            <a:pPr algn="just"/>
            <a:r>
              <a:rPr lang="es-CO" sz="1200" spc="5" dirty="0">
                <a:effectLst/>
                <a:latin typeface="Montserrat" panose="00000500000000000000" pitchFamily="2" charset="0"/>
                <a:ea typeface="Calibri" panose="020F0502020204030204" pitchFamily="34" charset="0"/>
                <a:cs typeface="Times New Roman" panose="02020603050405020304" pitchFamily="18" charset="0"/>
              </a:rPr>
              <a:t>Entre los </a:t>
            </a:r>
            <a:r>
              <a:rPr lang="es-CO" sz="1200" b="1" spc="5" dirty="0">
                <a:solidFill>
                  <a:srgbClr val="205340"/>
                </a:solidFill>
                <a:effectLst/>
                <a:latin typeface="Montserrat" panose="00000500000000000000" pitchFamily="2" charset="0"/>
                <a:ea typeface="Calibri" panose="020F0502020204030204" pitchFamily="34" charset="0"/>
                <a:cs typeface="Times New Roman" panose="02020603050405020304" pitchFamily="18" charset="0"/>
              </a:rPr>
              <a:t>cadenamientos 6470+000 y 6485+000, se obtuvieron los gastos asociados a un </a:t>
            </a:r>
            <a:r>
              <a:rPr lang="es-CO" sz="1200" b="1" spc="5" dirty="0">
                <a:solidFill>
                  <a:srgbClr val="205340"/>
                </a:solidFill>
                <a:latin typeface="Montserrat" panose="00000500000000000000" pitchFamily="2" charset="0"/>
                <a:ea typeface="Calibri" panose="020F0502020204030204" pitchFamily="34" charset="0"/>
                <a:cs typeface="Times New Roman" panose="02020603050405020304" pitchFamily="18" charset="0"/>
              </a:rPr>
              <a:t>Periodo de Retorno de 100 años y se </a:t>
            </a:r>
            <a:r>
              <a:rPr lang="es-CO" sz="1200" b="1" spc="5" dirty="0">
                <a:solidFill>
                  <a:srgbClr val="205340"/>
                </a:solidFill>
                <a:effectLst/>
                <a:latin typeface="Montserrat" panose="00000500000000000000" pitchFamily="2" charset="0"/>
                <a:ea typeface="Calibri" panose="020F0502020204030204" pitchFamily="34" charset="0"/>
                <a:cs typeface="Times New Roman" panose="02020603050405020304" pitchFamily="18" charset="0"/>
              </a:rPr>
              <a:t>diseñaron las obras de drenaje transversal, ubicándolas en los puntos bajos. </a:t>
            </a:r>
          </a:p>
          <a:p>
            <a:pPr algn="just"/>
            <a:endParaRPr lang="en-US" sz="1200"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19" name="object 3">
            <a:extLst>
              <a:ext uri="{FF2B5EF4-FFF2-40B4-BE49-F238E27FC236}">
                <a16:creationId xmlns:a16="http://schemas.microsoft.com/office/drawing/2014/main" id="{B800F390-5295-E546-887B-6DEA07FD59A0}"/>
              </a:ext>
            </a:extLst>
          </p:cNvPr>
          <p:cNvSpPr txBox="1">
            <a:spLocks/>
          </p:cNvSpPr>
          <p:nvPr/>
        </p:nvSpPr>
        <p:spPr>
          <a:xfrm>
            <a:off x="283372" y="395886"/>
            <a:ext cx="4480488" cy="6379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88" dirty="0">
                <a:latin typeface="Montserrat" pitchFamily="2" charset="77"/>
              </a:rPr>
              <a:t>ESTUDIO </a:t>
            </a:r>
          </a:p>
          <a:p>
            <a:pPr marL="9525">
              <a:spcBef>
                <a:spcPts val="75"/>
              </a:spcBef>
            </a:pPr>
            <a:r>
              <a:rPr lang="es-MX" sz="2000" spc="188" dirty="0">
                <a:latin typeface="Montserrat" pitchFamily="2" charset="77"/>
              </a:rPr>
              <a:t>HIDRÁULICO </a:t>
            </a:r>
          </a:p>
        </p:txBody>
      </p:sp>
      <p:sp>
        <p:nvSpPr>
          <p:cNvPr id="24" name="object 3">
            <a:extLst>
              <a:ext uri="{FF2B5EF4-FFF2-40B4-BE49-F238E27FC236}">
                <a16:creationId xmlns:a16="http://schemas.microsoft.com/office/drawing/2014/main" id="{BC9C5C89-3F0E-A247-9829-D948D6658368}"/>
              </a:ext>
            </a:extLst>
          </p:cNvPr>
          <p:cNvSpPr txBox="1">
            <a:spLocks/>
          </p:cNvSpPr>
          <p:nvPr/>
        </p:nvSpPr>
        <p:spPr>
          <a:xfrm>
            <a:off x="6486066" y="5527045"/>
            <a:ext cx="3975107" cy="83035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000" b="1" spc="188" dirty="0">
                <a:solidFill>
                  <a:schemeClr val="tx1"/>
                </a:solidFill>
                <a:latin typeface="Montserrat Light" pitchFamily="2" charset="77"/>
              </a:rPr>
              <a:t>FUENTE</a:t>
            </a:r>
            <a:r>
              <a:rPr lang="es-MX" sz="1000" spc="188" dirty="0">
                <a:solidFill>
                  <a:schemeClr val="tx1"/>
                </a:solidFill>
                <a:latin typeface="Montserrat Light" pitchFamily="2" charset="77"/>
              </a:rPr>
              <a:t>: Data obtenida del </a:t>
            </a:r>
          </a:p>
          <a:p>
            <a:pPr marL="9525">
              <a:spcBef>
                <a:spcPts val="75"/>
              </a:spcBef>
            </a:pPr>
            <a:r>
              <a:rPr lang="es-MX" sz="1000" spc="188" dirty="0">
                <a:solidFill>
                  <a:schemeClr val="tx1"/>
                </a:solidFill>
                <a:latin typeface="Montserrat Light" pitchFamily="2" charset="77"/>
              </a:rPr>
              <a:t>Reporte T6_REPORTE_061022 de la </a:t>
            </a:r>
          </a:p>
          <a:p>
            <a:pPr marL="9525">
              <a:spcBef>
                <a:spcPts val="75"/>
              </a:spcBef>
            </a:pPr>
            <a:r>
              <a:rPr lang="es-MX" sz="1000" spc="188" dirty="0">
                <a:solidFill>
                  <a:schemeClr val="tx1"/>
                </a:solidFill>
                <a:latin typeface="Montserrat Light" pitchFamily="2" charset="77"/>
              </a:rPr>
              <a:t>presentación de Hidrología y Drenaje  </a:t>
            </a:r>
          </a:p>
          <a:p>
            <a:pPr marL="9525">
              <a:spcBef>
                <a:spcPts val="75"/>
              </a:spcBef>
            </a:pPr>
            <a:r>
              <a:rPr lang="es-MX" sz="1000" spc="188" dirty="0">
                <a:solidFill>
                  <a:schemeClr val="tx1"/>
                </a:solidFill>
                <a:latin typeface="Montserrat Light" pitchFamily="2" charset="77"/>
              </a:rPr>
              <a:t>el día 6 de octubre 2022</a:t>
            </a:r>
          </a:p>
          <a:p>
            <a:pPr marL="9525">
              <a:spcBef>
                <a:spcPts val="75"/>
              </a:spcBef>
            </a:pPr>
            <a:endParaRPr lang="es-MX" sz="1000" spc="188" dirty="0">
              <a:solidFill>
                <a:schemeClr val="tx1"/>
              </a:solidFill>
              <a:latin typeface="Montserrat Light" pitchFamily="2" charset="77"/>
            </a:endParaRPr>
          </a:p>
        </p:txBody>
      </p:sp>
      <p:sp>
        <p:nvSpPr>
          <p:cNvPr id="25" name="object 3">
            <a:extLst>
              <a:ext uri="{FF2B5EF4-FFF2-40B4-BE49-F238E27FC236}">
                <a16:creationId xmlns:a16="http://schemas.microsoft.com/office/drawing/2014/main" id="{3689D76C-374C-314F-9FA9-62B18FD2DE5D}"/>
              </a:ext>
            </a:extLst>
          </p:cNvPr>
          <p:cNvSpPr txBox="1">
            <a:spLocks/>
          </p:cNvSpPr>
          <p:nvPr/>
        </p:nvSpPr>
        <p:spPr>
          <a:xfrm>
            <a:off x="7127488" y="2263076"/>
            <a:ext cx="3975107"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Nueva data </a:t>
            </a:r>
          </a:p>
        </p:txBody>
      </p:sp>
      <p:pic>
        <p:nvPicPr>
          <p:cNvPr id="17" name="Imagen 16">
            <a:extLst>
              <a:ext uri="{FF2B5EF4-FFF2-40B4-BE49-F238E27FC236}">
                <a16:creationId xmlns:a16="http://schemas.microsoft.com/office/drawing/2014/main" id="{A21827E7-A636-9E46-8A77-37B8A576C2C3}"/>
              </a:ext>
            </a:extLst>
          </p:cNvPr>
          <p:cNvPicPr>
            <a:picLocks noChangeAspect="1"/>
          </p:cNvPicPr>
          <p:nvPr/>
        </p:nvPicPr>
        <p:blipFill rotWithShape="1">
          <a:blip r:embed="rId8">
            <a:biLevel thresh="75000"/>
          </a:blip>
          <a:srcRect l="12339" t="9514"/>
          <a:stretch/>
        </p:blipFill>
        <p:spPr>
          <a:xfrm>
            <a:off x="7370282" y="1277620"/>
            <a:ext cx="866898" cy="894845"/>
          </a:xfrm>
          <a:prstGeom prst="rect">
            <a:avLst/>
          </a:prstGeom>
        </p:spPr>
      </p:pic>
      <p:sp>
        <p:nvSpPr>
          <p:cNvPr id="21" name="object 3">
            <a:extLst>
              <a:ext uri="{FF2B5EF4-FFF2-40B4-BE49-F238E27FC236}">
                <a16:creationId xmlns:a16="http://schemas.microsoft.com/office/drawing/2014/main" id="{641490D6-A49E-DB46-953F-4592877B350B}"/>
              </a:ext>
            </a:extLst>
          </p:cNvPr>
          <p:cNvSpPr txBox="1">
            <a:spLocks/>
          </p:cNvSpPr>
          <p:nvPr/>
        </p:nvSpPr>
        <p:spPr>
          <a:xfrm>
            <a:off x="6295127" y="2091113"/>
            <a:ext cx="2910098"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spc="188" dirty="0">
                <a:latin typeface="Montserrat Light" pitchFamily="2" charset="77"/>
              </a:rPr>
              <a:t>HIDRÁULICO</a:t>
            </a:r>
          </a:p>
        </p:txBody>
      </p:sp>
      <p:sp>
        <p:nvSpPr>
          <p:cNvPr id="26" name="object 3">
            <a:extLst>
              <a:ext uri="{FF2B5EF4-FFF2-40B4-BE49-F238E27FC236}">
                <a16:creationId xmlns:a16="http://schemas.microsoft.com/office/drawing/2014/main" id="{2D6C6410-5D4E-CD47-BE51-DB8EDA7245EA}"/>
              </a:ext>
            </a:extLst>
          </p:cNvPr>
          <p:cNvSpPr txBox="1">
            <a:spLocks/>
          </p:cNvSpPr>
          <p:nvPr/>
        </p:nvSpPr>
        <p:spPr>
          <a:xfrm>
            <a:off x="1325145" y="5479377"/>
            <a:ext cx="3975107" cy="33021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solidFill>
                  <a:schemeClr val="accent5">
                    <a:lumMod val="75000"/>
                  </a:schemeClr>
                </a:solidFill>
                <a:latin typeface="Montserrat SemiBold" pitchFamily="2" charset="77"/>
              </a:rPr>
              <a:t>MODELO DIGITAL INEGI DE 5X5 M</a:t>
            </a:r>
          </a:p>
          <a:p>
            <a:pPr marL="9525" algn="ctr">
              <a:spcBef>
                <a:spcPts val="75"/>
              </a:spcBef>
            </a:pPr>
            <a:r>
              <a:rPr lang="es-MX" sz="1000" b="1" spc="188" dirty="0">
                <a:solidFill>
                  <a:schemeClr val="accent5">
                    <a:lumMod val="75000"/>
                  </a:schemeClr>
                </a:solidFill>
                <a:latin typeface="Montserrat SemiBold" pitchFamily="2" charset="77"/>
              </a:rPr>
              <a:t>DELIMITACION DE CUENCAS </a:t>
            </a:r>
          </a:p>
        </p:txBody>
      </p:sp>
      <p:sp>
        <p:nvSpPr>
          <p:cNvPr id="27" name="object 3">
            <a:extLst>
              <a:ext uri="{FF2B5EF4-FFF2-40B4-BE49-F238E27FC236}">
                <a16:creationId xmlns:a16="http://schemas.microsoft.com/office/drawing/2014/main" id="{ECF426D9-CC5B-5D4E-8AE9-B6668583948A}"/>
              </a:ext>
            </a:extLst>
          </p:cNvPr>
          <p:cNvSpPr txBox="1">
            <a:spLocks/>
          </p:cNvSpPr>
          <p:nvPr/>
        </p:nvSpPr>
        <p:spPr>
          <a:xfrm>
            <a:off x="2751592" y="5316100"/>
            <a:ext cx="3975107" cy="16350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000" b="1" spc="188" dirty="0">
                <a:solidFill>
                  <a:schemeClr val="accent5">
                    <a:lumMod val="75000"/>
                  </a:schemeClr>
                </a:solidFill>
                <a:latin typeface="Montserrat Black" pitchFamily="2" charset="77"/>
              </a:rPr>
              <a:t>IMAGEN</a:t>
            </a:r>
            <a:r>
              <a:rPr lang="es-MX" sz="1000" b="1" spc="188" dirty="0">
                <a:solidFill>
                  <a:schemeClr val="accent5">
                    <a:lumMod val="75000"/>
                  </a:schemeClr>
                </a:solidFill>
                <a:latin typeface="Montserrat SemiBold" pitchFamily="2" charset="77"/>
              </a:rPr>
              <a:t> </a:t>
            </a:r>
          </a:p>
        </p:txBody>
      </p:sp>
    </p:spTree>
    <p:extLst>
      <p:ext uri="{BB962C8B-B14F-4D97-AF65-F5344CB8AC3E}">
        <p14:creationId xmlns:p14="http://schemas.microsoft.com/office/powerpoint/2010/main" val="3174438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E427F38-98E9-4445-885B-9E408D359584}"/>
              </a:ext>
            </a:extLst>
          </p:cNvPr>
          <p:cNvPicPr>
            <a:picLocks noChangeAspect="1"/>
          </p:cNvPicPr>
          <p:nvPr/>
        </p:nvPicPr>
        <p:blipFill>
          <a:blip r:embed="rId2">
            <a:lum contrast="40000"/>
          </a:blip>
          <a:stretch>
            <a:fillRect/>
          </a:stretch>
        </p:blipFill>
        <p:spPr>
          <a:xfrm>
            <a:off x="11513713" y="0"/>
            <a:ext cx="678287" cy="6858000"/>
          </a:xfrm>
          <a:prstGeom prst="rect">
            <a:avLst/>
          </a:prstGeom>
        </p:spPr>
      </p:pic>
      <p:pic>
        <p:nvPicPr>
          <p:cNvPr id="14" name="Imagen 13">
            <a:extLst>
              <a:ext uri="{FF2B5EF4-FFF2-40B4-BE49-F238E27FC236}">
                <a16:creationId xmlns:a16="http://schemas.microsoft.com/office/drawing/2014/main" id="{B0F10E98-2E37-3C4E-9B11-C50C01777AAB}"/>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8919195" y="380338"/>
            <a:ext cx="2229105" cy="610940"/>
          </a:xfrm>
          <a:prstGeom prst="rect">
            <a:avLst/>
          </a:prstGeom>
        </p:spPr>
      </p:pic>
      <p:sp>
        <p:nvSpPr>
          <p:cNvPr id="22" name="object 3">
            <a:extLst>
              <a:ext uri="{FF2B5EF4-FFF2-40B4-BE49-F238E27FC236}">
                <a16:creationId xmlns:a16="http://schemas.microsoft.com/office/drawing/2014/main" id="{592D2BAF-CD2F-2C4B-9AD5-0466054D333E}"/>
              </a:ext>
            </a:extLst>
          </p:cNvPr>
          <p:cNvSpPr txBox="1">
            <a:spLocks/>
          </p:cNvSpPr>
          <p:nvPr/>
        </p:nvSpPr>
        <p:spPr>
          <a:xfrm>
            <a:off x="454241" y="120466"/>
            <a:ext cx="5152115" cy="6379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88" dirty="0">
                <a:latin typeface="Montserrat Light" pitchFamily="2" charset="77"/>
              </a:rPr>
              <a:t>MODELOS </a:t>
            </a:r>
          </a:p>
          <a:p>
            <a:pPr marL="9525">
              <a:spcBef>
                <a:spcPts val="75"/>
              </a:spcBef>
            </a:pPr>
            <a:r>
              <a:rPr lang="es-MX" sz="2000" spc="188" dirty="0">
                <a:latin typeface="Montserrat Light" pitchFamily="2" charset="77"/>
              </a:rPr>
              <a:t>DE INUNDACIÓN</a:t>
            </a:r>
          </a:p>
        </p:txBody>
      </p:sp>
      <p:pic>
        <p:nvPicPr>
          <p:cNvPr id="15" name="Imagen 14">
            <a:extLst>
              <a:ext uri="{FF2B5EF4-FFF2-40B4-BE49-F238E27FC236}">
                <a16:creationId xmlns:a16="http://schemas.microsoft.com/office/drawing/2014/main" id="{DBBD7793-9CFA-564D-BEF1-90FC54674B5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46549" y="841700"/>
            <a:ext cx="4443663" cy="6009992"/>
          </a:xfrm>
          <a:prstGeom prst="rect">
            <a:avLst/>
          </a:prstGeom>
        </p:spPr>
      </p:pic>
      <p:sp>
        <p:nvSpPr>
          <p:cNvPr id="20" name="object 3">
            <a:extLst>
              <a:ext uri="{FF2B5EF4-FFF2-40B4-BE49-F238E27FC236}">
                <a16:creationId xmlns:a16="http://schemas.microsoft.com/office/drawing/2014/main" id="{93CA96A9-1DBD-3045-9CAA-36DA7EBC897D}"/>
              </a:ext>
            </a:extLst>
          </p:cNvPr>
          <p:cNvSpPr txBox="1">
            <a:spLocks/>
          </p:cNvSpPr>
          <p:nvPr/>
        </p:nvSpPr>
        <p:spPr>
          <a:xfrm>
            <a:off x="8183215" y="1590368"/>
            <a:ext cx="3485000" cy="272061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900" b="1" spc="188" dirty="0">
                <a:latin typeface="Montserrat Light" pitchFamily="2" charset="77"/>
              </a:rPr>
              <a:t>SIMBOLOGÍA</a:t>
            </a:r>
          </a:p>
          <a:p>
            <a:pPr marL="9525">
              <a:spcBef>
                <a:spcPts val="75"/>
              </a:spcBef>
            </a:pPr>
            <a:endParaRPr lang="es-MX" sz="900" spc="188" dirty="0">
              <a:latin typeface="Montserrat Light" pitchFamily="2" charset="77"/>
            </a:endParaRPr>
          </a:p>
          <a:p>
            <a:pPr marL="9525">
              <a:spcBef>
                <a:spcPts val="75"/>
              </a:spcBef>
            </a:pPr>
            <a:r>
              <a:rPr lang="es-MX" sz="900" b="1" spc="188" dirty="0">
                <a:latin typeface="Montserrat Light" pitchFamily="2" charset="77"/>
              </a:rPr>
              <a:t>F</a:t>
            </a:r>
            <a:r>
              <a:rPr lang="es-MX" sz="900" spc="188" dirty="0">
                <a:latin typeface="Montserrat Light" pitchFamily="2" charset="77"/>
              </a:rPr>
              <a:t>= FRENTE</a:t>
            </a:r>
          </a:p>
          <a:p>
            <a:pPr marL="9525">
              <a:spcBef>
                <a:spcPts val="75"/>
              </a:spcBef>
            </a:pPr>
            <a:r>
              <a:rPr lang="es-MX" sz="900" b="1" spc="188" dirty="0">
                <a:latin typeface="Montserrat Light" pitchFamily="2" charset="77"/>
              </a:rPr>
              <a:t>ZI</a:t>
            </a:r>
            <a:r>
              <a:rPr lang="es-MX" sz="900" spc="188" dirty="0">
                <a:latin typeface="Montserrat Light" pitchFamily="2" charset="77"/>
              </a:rPr>
              <a:t>=ZONA </a:t>
            </a:r>
          </a:p>
          <a:p>
            <a:pPr marL="9525">
              <a:spcBef>
                <a:spcPts val="75"/>
              </a:spcBef>
            </a:pPr>
            <a:r>
              <a:rPr lang="es-MX" sz="900" spc="188" dirty="0">
                <a:latin typeface="Montserrat Light" pitchFamily="2" charset="77"/>
              </a:rPr>
              <a:t>INDUNDADA</a:t>
            </a:r>
          </a:p>
          <a:p>
            <a:pPr marL="9525">
              <a:spcBef>
                <a:spcPts val="75"/>
              </a:spcBef>
            </a:pPr>
            <a:endParaRPr lang="es-MX" sz="900" spc="188" dirty="0">
              <a:latin typeface="Montserrat Light" pitchFamily="2" charset="77"/>
            </a:endParaRPr>
          </a:p>
          <a:p>
            <a:pPr marL="9525">
              <a:spcBef>
                <a:spcPts val="75"/>
              </a:spcBef>
            </a:pPr>
            <a:r>
              <a:rPr lang="es-MX" sz="900" spc="188" dirty="0">
                <a:latin typeface="Montserrat Light" pitchFamily="2" charset="77"/>
              </a:rPr>
              <a:t>    UBICACIÓN </a:t>
            </a:r>
          </a:p>
          <a:p>
            <a:pPr marL="9525">
              <a:spcBef>
                <a:spcPts val="75"/>
              </a:spcBef>
            </a:pPr>
            <a:r>
              <a:rPr lang="es-MX" sz="900" spc="188" dirty="0">
                <a:latin typeface="Montserrat Light" pitchFamily="2" charset="77"/>
              </a:rPr>
              <a:t>    DE FRENTE</a:t>
            </a:r>
          </a:p>
          <a:p>
            <a:pPr marL="9525">
              <a:spcBef>
                <a:spcPts val="75"/>
              </a:spcBef>
            </a:pPr>
            <a:endParaRPr lang="es-MX" sz="900" spc="188" dirty="0">
              <a:latin typeface="Montserrat Light" pitchFamily="2" charset="77"/>
            </a:endParaRPr>
          </a:p>
          <a:p>
            <a:pPr marL="9525">
              <a:spcBef>
                <a:spcPts val="75"/>
              </a:spcBef>
            </a:pPr>
            <a:r>
              <a:rPr lang="es-MX" sz="900" spc="188" dirty="0">
                <a:latin typeface="Montserrat Light" pitchFamily="2" charset="77"/>
              </a:rPr>
              <a:t>    ÁREA DE   </a:t>
            </a:r>
          </a:p>
          <a:p>
            <a:pPr marL="9525">
              <a:spcBef>
                <a:spcPts val="75"/>
              </a:spcBef>
            </a:pPr>
            <a:r>
              <a:rPr lang="es-MX" sz="900" spc="188" dirty="0">
                <a:latin typeface="Montserrat Light" pitchFamily="2" charset="77"/>
              </a:rPr>
              <a:t>    MODELACIÓN POR   </a:t>
            </a:r>
          </a:p>
          <a:p>
            <a:pPr marL="9525">
              <a:spcBef>
                <a:spcPts val="75"/>
              </a:spcBef>
            </a:pPr>
            <a:r>
              <a:rPr lang="es-MX" sz="900" spc="188" dirty="0">
                <a:latin typeface="Montserrat Light" pitchFamily="2" charset="77"/>
              </a:rPr>
              <a:t>    ANTENDER </a:t>
            </a:r>
          </a:p>
          <a:p>
            <a:pPr marL="9525">
              <a:spcBef>
                <a:spcPts val="75"/>
              </a:spcBef>
            </a:pPr>
            <a:endParaRPr lang="es-MX" sz="900" spc="188" dirty="0">
              <a:latin typeface="Montserrat Light" pitchFamily="2" charset="77"/>
            </a:endParaRPr>
          </a:p>
          <a:p>
            <a:pPr marL="9525">
              <a:spcBef>
                <a:spcPts val="75"/>
              </a:spcBef>
            </a:pPr>
            <a:r>
              <a:rPr lang="es-MX" sz="900" spc="188" dirty="0">
                <a:latin typeface="Montserrat Light" pitchFamily="2" charset="77"/>
              </a:rPr>
              <a:t>    ÁREA DE   </a:t>
            </a:r>
          </a:p>
          <a:p>
            <a:pPr marL="9525">
              <a:spcBef>
                <a:spcPts val="75"/>
              </a:spcBef>
            </a:pPr>
            <a:r>
              <a:rPr lang="es-MX" sz="900" spc="188" dirty="0">
                <a:latin typeface="Montserrat Light" pitchFamily="2" charset="77"/>
              </a:rPr>
              <a:t>    MODELACIÓN EN   </a:t>
            </a:r>
          </a:p>
          <a:p>
            <a:pPr marL="9525">
              <a:spcBef>
                <a:spcPts val="75"/>
              </a:spcBef>
            </a:pPr>
            <a:r>
              <a:rPr lang="es-MX" sz="900" spc="188" dirty="0">
                <a:latin typeface="Montserrat Light" pitchFamily="2" charset="77"/>
              </a:rPr>
              <a:t>    ESTUDIO </a:t>
            </a:r>
          </a:p>
          <a:p>
            <a:pPr marL="9525">
              <a:spcBef>
                <a:spcPts val="75"/>
              </a:spcBef>
            </a:pPr>
            <a:r>
              <a:rPr lang="es-MX" sz="900" spc="188" dirty="0">
                <a:latin typeface="Montserrat Light" pitchFamily="2" charset="77"/>
              </a:rPr>
              <a:t>  </a:t>
            </a:r>
          </a:p>
          <a:p>
            <a:pPr marL="9525" algn="ctr">
              <a:spcBef>
                <a:spcPts val="75"/>
              </a:spcBef>
            </a:pPr>
            <a:endParaRPr lang="es-MX" sz="900" b="1" spc="188" dirty="0">
              <a:latin typeface="Euclid Flex Light" panose="020B0300030000000000" pitchFamily="34" charset="77"/>
            </a:endParaRPr>
          </a:p>
        </p:txBody>
      </p:sp>
      <p:sp>
        <p:nvSpPr>
          <p:cNvPr id="42" name="object 3">
            <a:extLst>
              <a:ext uri="{FF2B5EF4-FFF2-40B4-BE49-F238E27FC236}">
                <a16:creationId xmlns:a16="http://schemas.microsoft.com/office/drawing/2014/main" id="{9975A987-D39F-2941-9370-961B308B73BE}"/>
              </a:ext>
            </a:extLst>
          </p:cNvPr>
          <p:cNvSpPr txBox="1">
            <a:spLocks/>
          </p:cNvSpPr>
          <p:nvPr/>
        </p:nvSpPr>
        <p:spPr>
          <a:xfrm>
            <a:off x="1570903" y="890239"/>
            <a:ext cx="5300873"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b="1" spc="188" dirty="0">
                <a:solidFill>
                  <a:srgbClr val="FFFF00"/>
                </a:solidFill>
                <a:latin typeface="Montserrat ExtraBold" pitchFamily="2" charset="77"/>
              </a:rPr>
              <a:t>FRENTE 1</a:t>
            </a:r>
          </a:p>
        </p:txBody>
      </p:sp>
      <p:pic>
        <p:nvPicPr>
          <p:cNvPr id="44" name="Imagen 43">
            <a:extLst>
              <a:ext uri="{FF2B5EF4-FFF2-40B4-BE49-F238E27FC236}">
                <a16:creationId xmlns:a16="http://schemas.microsoft.com/office/drawing/2014/main" id="{146FF36A-625A-5143-A7A0-414FD43313FD}"/>
              </a:ext>
            </a:extLst>
          </p:cNvPr>
          <p:cNvPicPr>
            <a:picLocks noChangeAspect="1"/>
          </p:cNvPicPr>
          <p:nvPr/>
        </p:nvPicPr>
        <p:blipFill rotWithShape="1">
          <a:blip r:embed="rId5" cstate="email">
            <a:duotone>
              <a:schemeClr val="accent4">
                <a:shade val="45000"/>
                <a:satMod val="135000"/>
              </a:schemeClr>
              <a:prstClr val="white"/>
            </a:duotone>
            <a:extLst>
              <a:ext uri="{BEBA8EAE-BF5A-486C-A8C5-ECC9F3942E4B}">
                <a14:imgProps xmlns:a14="http://schemas.microsoft.com/office/drawing/2010/main">
                  <a14:imgLayer r:embed="rId6">
                    <a14:imgEffect>
                      <a14:backgroundRemoval t="9813" b="89953" l="9790" r="89744"/>
                    </a14:imgEffect>
                    <a14:imgEffect>
                      <a14:artisticGlowEdges/>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4397209" y="1191411"/>
            <a:ext cx="484872" cy="484080"/>
          </a:xfrm>
          <a:prstGeom prst="rect">
            <a:avLst/>
          </a:prstGeom>
        </p:spPr>
      </p:pic>
      <p:pic>
        <p:nvPicPr>
          <p:cNvPr id="45" name="Imagen 44">
            <a:extLst>
              <a:ext uri="{FF2B5EF4-FFF2-40B4-BE49-F238E27FC236}">
                <a16:creationId xmlns:a16="http://schemas.microsoft.com/office/drawing/2014/main" id="{3186D258-A56B-EA49-897C-8F845AEED639}"/>
              </a:ext>
            </a:extLst>
          </p:cNvPr>
          <p:cNvPicPr>
            <a:picLocks noChangeAspect="1"/>
          </p:cNvPicPr>
          <p:nvPr/>
        </p:nvPicPr>
        <p:blipFill rotWithShape="1">
          <a:blip r:embed="rId5" cstate="email">
            <a:duotone>
              <a:schemeClr val="accent4">
                <a:shade val="45000"/>
                <a:satMod val="135000"/>
              </a:schemeClr>
              <a:prstClr val="white"/>
            </a:duotone>
            <a:extLst>
              <a:ext uri="{BEBA8EAE-BF5A-486C-A8C5-ECC9F3942E4B}">
                <a14:imgProps xmlns:a14="http://schemas.microsoft.com/office/drawing/2010/main">
                  <a14:imgLayer r:embed="rId7">
                    <a14:imgEffect>
                      <a14:backgroundRemoval t="9813" b="89953" l="9790" r="89744"/>
                    </a14:imgEffect>
                    <a14:imgEffect>
                      <a14:artisticGlowEdges/>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3864499" y="2002410"/>
            <a:ext cx="484872" cy="484080"/>
          </a:xfrm>
          <a:prstGeom prst="rect">
            <a:avLst/>
          </a:prstGeom>
        </p:spPr>
      </p:pic>
      <p:pic>
        <p:nvPicPr>
          <p:cNvPr id="46" name="Imagen 45">
            <a:extLst>
              <a:ext uri="{FF2B5EF4-FFF2-40B4-BE49-F238E27FC236}">
                <a16:creationId xmlns:a16="http://schemas.microsoft.com/office/drawing/2014/main" id="{3DE16920-DCE5-C44E-9151-09E26031F5FE}"/>
              </a:ext>
            </a:extLst>
          </p:cNvPr>
          <p:cNvPicPr>
            <a:picLocks noChangeAspect="1"/>
          </p:cNvPicPr>
          <p:nvPr/>
        </p:nvPicPr>
        <p:blipFill rotWithShape="1">
          <a:blip r:embed="rId5" cstate="email">
            <a:duotone>
              <a:schemeClr val="accent4">
                <a:shade val="45000"/>
                <a:satMod val="135000"/>
              </a:schemeClr>
              <a:prstClr val="white"/>
            </a:duotone>
            <a:extLst>
              <a:ext uri="{BEBA8EAE-BF5A-486C-A8C5-ECC9F3942E4B}">
                <a14:imgProps xmlns:a14="http://schemas.microsoft.com/office/drawing/2010/main">
                  <a14:imgLayer r:embed="rId8">
                    <a14:imgEffect>
                      <a14:backgroundRemoval t="9813" b="89953" l="9790" r="89744"/>
                    </a14:imgEffect>
                    <a14:imgEffect>
                      <a14:artisticGlowEdges/>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3368453" y="2774371"/>
            <a:ext cx="484872" cy="484080"/>
          </a:xfrm>
          <a:prstGeom prst="rect">
            <a:avLst/>
          </a:prstGeom>
        </p:spPr>
      </p:pic>
      <p:pic>
        <p:nvPicPr>
          <p:cNvPr id="47" name="Imagen 46">
            <a:extLst>
              <a:ext uri="{FF2B5EF4-FFF2-40B4-BE49-F238E27FC236}">
                <a16:creationId xmlns:a16="http://schemas.microsoft.com/office/drawing/2014/main" id="{4C0023B3-0FA0-BB49-99E8-7367E63FB7E8}"/>
              </a:ext>
            </a:extLst>
          </p:cNvPr>
          <p:cNvPicPr>
            <a:picLocks noChangeAspect="1"/>
          </p:cNvPicPr>
          <p:nvPr/>
        </p:nvPicPr>
        <p:blipFill rotWithShape="1">
          <a:blip r:embed="rId5" cstate="email">
            <a:duotone>
              <a:schemeClr val="accent4">
                <a:shade val="45000"/>
                <a:satMod val="135000"/>
              </a:schemeClr>
              <a:prstClr val="white"/>
            </a:duotone>
            <a:extLst>
              <a:ext uri="{BEBA8EAE-BF5A-486C-A8C5-ECC9F3942E4B}">
                <a14:imgProps xmlns:a14="http://schemas.microsoft.com/office/drawing/2010/main">
                  <a14:imgLayer r:embed="rId9">
                    <a14:imgEffect>
                      <a14:backgroundRemoval t="9813" b="89953" l="9790" r="89744"/>
                    </a14:imgEffect>
                    <a14:imgEffect>
                      <a14:artisticGlowEdges/>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3205322" y="3762182"/>
            <a:ext cx="484872" cy="484080"/>
          </a:xfrm>
          <a:prstGeom prst="rect">
            <a:avLst/>
          </a:prstGeom>
        </p:spPr>
      </p:pic>
      <p:pic>
        <p:nvPicPr>
          <p:cNvPr id="48" name="Imagen 47">
            <a:extLst>
              <a:ext uri="{FF2B5EF4-FFF2-40B4-BE49-F238E27FC236}">
                <a16:creationId xmlns:a16="http://schemas.microsoft.com/office/drawing/2014/main" id="{F794A78F-74CD-FC4D-A57C-B3287DDF28D1}"/>
              </a:ext>
            </a:extLst>
          </p:cNvPr>
          <p:cNvPicPr>
            <a:picLocks noChangeAspect="1"/>
          </p:cNvPicPr>
          <p:nvPr/>
        </p:nvPicPr>
        <p:blipFill rotWithShape="1">
          <a:blip r:embed="rId5" cstate="email">
            <a:duotone>
              <a:schemeClr val="accent4">
                <a:shade val="45000"/>
                <a:satMod val="135000"/>
              </a:schemeClr>
              <a:prstClr val="white"/>
            </a:duotone>
            <a:extLst>
              <a:ext uri="{BEBA8EAE-BF5A-486C-A8C5-ECC9F3942E4B}">
                <a14:imgProps xmlns:a14="http://schemas.microsoft.com/office/drawing/2010/main">
                  <a14:imgLayer r:embed="rId10">
                    <a14:imgEffect>
                      <a14:backgroundRemoval t="9813" b="89953" l="9790" r="89744"/>
                    </a14:imgEffect>
                    <a14:imgEffect>
                      <a14:artisticGlowEdges/>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2865376" y="4705124"/>
            <a:ext cx="484872" cy="484080"/>
          </a:xfrm>
          <a:prstGeom prst="rect">
            <a:avLst/>
          </a:prstGeom>
        </p:spPr>
      </p:pic>
      <p:pic>
        <p:nvPicPr>
          <p:cNvPr id="49" name="Imagen 48">
            <a:extLst>
              <a:ext uri="{FF2B5EF4-FFF2-40B4-BE49-F238E27FC236}">
                <a16:creationId xmlns:a16="http://schemas.microsoft.com/office/drawing/2014/main" id="{F4F62A00-3A1F-0949-9423-23C821A366C6}"/>
              </a:ext>
            </a:extLst>
          </p:cNvPr>
          <p:cNvPicPr>
            <a:picLocks noChangeAspect="1"/>
          </p:cNvPicPr>
          <p:nvPr/>
        </p:nvPicPr>
        <p:blipFill rotWithShape="1">
          <a:blip r:embed="rId5" cstate="email">
            <a:duotone>
              <a:schemeClr val="accent4">
                <a:shade val="45000"/>
                <a:satMod val="135000"/>
              </a:schemeClr>
              <a:prstClr val="white"/>
            </a:duotone>
            <a:extLst>
              <a:ext uri="{BEBA8EAE-BF5A-486C-A8C5-ECC9F3942E4B}">
                <a14:imgProps xmlns:a14="http://schemas.microsoft.com/office/drawing/2010/main">
                  <a14:imgLayer r:embed="rId6">
                    <a14:imgEffect>
                      <a14:backgroundRemoval t="9813" b="89953" l="9790" r="89744"/>
                    </a14:imgEffect>
                    <a14:imgEffect>
                      <a14:artisticGlowEdges/>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2234064" y="5531460"/>
            <a:ext cx="484872" cy="484080"/>
          </a:xfrm>
          <a:prstGeom prst="rect">
            <a:avLst/>
          </a:prstGeom>
        </p:spPr>
      </p:pic>
      <p:sp>
        <p:nvSpPr>
          <p:cNvPr id="50" name="object 3">
            <a:extLst>
              <a:ext uri="{FF2B5EF4-FFF2-40B4-BE49-F238E27FC236}">
                <a16:creationId xmlns:a16="http://schemas.microsoft.com/office/drawing/2014/main" id="{6AC52A74-74B1-2248-BFD1-72D0BA6938BF}"/>
              </a:ext>
            </a:extLst>
          </p:cNvPr>
          <p:cNvSpPr txBox="1">
            <a:spLocks/>
          </p:cNvSpPr>
          <p:nvPr/>
        </p:nvSpPr>
        <p:spPr>
          <a:xfrm>
            <a:off x="1136549" y="1285499"/>
            <a:ext cx="5300873"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b="1" spc="188" dirty="0">
                <a:solidFill>
                  <a:srgbClr val="FFFF00"/>
                </a:solidFill>
                <a:latin typeface="Montserrat ExtraBold" pitchFamily="2" charset="77"/>
              </a:rPr>
              <a:t>FRENTE 2</a:t>
            </a:r>
          </a:p>
        </p:txBody>
      </p:sp>
      <p:sp>
        <p:nvSpPr>
          <p:cNvPr id="51" name="object 3">
            <a:extLst>
              <a:ext uri="{FF2B5EF4-FFF2-40B4-BE49-F238E27FC236}">
                <a16:creationId xmlns:a16="http://schemas.microsoft.com/office/drawing/2014/main" id="{98B34DC7-1B6E-4E4D-81A4-BC880CFEFA93}"/>
              </a:ext>
            </a:extLst>
          </p:cNvPr>
          <p:cNvSpPr txBox="1">
            <a:spLocks/>
          </p:cNvSpPr>
          <p:nvPr/>
        </p:nvSpPr>
        <p:spPr>
          <a:xfrm>
            <a:off x="558537" y="2144212"/>
            <a:ext cx="5300873"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b="1" spc="188" dirty="0">
                <a:solidFill>
                  <a:srgbClr val="FFFF00"/>
                </a:solidFill>
                <a:latin typeface="Montserrat ExtraBold" pitchFamily="2" charset="77"/>
              </a:rPr>
              <a:t>FRENTE 3</a:t>
            </a:r>
          </a:p>
        </p:txBody>
      </p:sp>
      <p:sp>
        <p:nvSpPr>
          <p:cNvPr id="52" name="object 3">
            <a:extLst>
              <a:ext uri="{FF2B5EF4-FFF2-40B4-BE49-F238E27FC236}">
                <a16:creationId xmlns:a16="http://schemas.microsoft.com/office/drawing/2014/main" id="{F8242327-962F-AC46-A9FD-2C989448E4F1}"/>
              </a:ext>
            </a:extLst>
          </p:cNvPr>
          <p:cNvSpPr txBox="1">
            <a:spLocks/>
          </p:cNvSpPr>
          <p:nvPr/>
        </p:nvSpPr>
        <p:spPr>
          <a:xfrm>
            <a:off x="1056987" y="2852264"/>
            <a:ext cx="3439999"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b="1" spc="188" dirty="0">
                <a:solidFill>
                  <a:srgbClr val="FFFF00"/>
                </a:solidFill>
                <a:latin typeface="Montserrat ExtraBold" pitchFamily="2" charset="77"/>
              </a:rPr>
              <a:t>FRENTE 4</a:t>
            </a:r>
          </a:p>
        </p:txBody>
      </p:sp>
      <p:sp>
        <p:nvSpPr>
          <p:cNvPr id="53" name="object 3">
            <a:extLst>
              <a:ext uri="{FF2B5EF4-FFF2-40B4-BE49-F238E27FC236}">
                <a16:creationId xmlns:a16="http://schemas.microsoft.com/office/drawing/2014/main" id="{3E527682-6B25-D840-87E4-87589047FFC6}"/>
              </a:ext>
            </a:extLst>
          </p:cNvPr>
          <p:cNvSpPr txBox="1">
            <a:spLocks/>
          </p:cNvSpPr>
          <p:nvPr/>
        </p:nvSpPr>
        <p:spPr>
          <a:xfrm>
            <a:off x="1566593" y="4092971"/>
            <a:ext cx="5300873"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b="1" spc="188" dirty="0">
                <a:solidFill>
                  <a:srgbClr val="FFFF00"/>
                </a:solidFill>
                <a:latin typeface="Montserrat ExtraBold" pitchFamily="2" charset="77"/>
              </a:rPr>
              <a:t>FRENTE 5</a:t>
            </a:r>
          </a:p>
        </p:txBody>
      </p:sp>
      <p:sp>
        <p:nvSpPr>
          <p:cNvPr id="54" name="object 3">
            <a:extLst>
              <a:ext uri="{FF2B5EF4-FFF2-40B4-BE49-F238E27FC236}">
                <a16:creationId xmlns:a16="http://schemas.microsoft.com/office/drawing/2014/main" id="{4D6833A3-2FFA-E949-A9F0-913C37841093}"/>
              </a:ext>
            </a:extLst>
          </p:cNvPr>
          <p:cNvSpPr txBox="1">
            <a:spLocks/>
          </p:cNvSpPr>
          <p:nvPr/>
        </p:nvSpPr>
        <p:spPr>
          <a:xfrm>
            <a:off x="1386197" y="5017363"/>
            <a:ext cx="5300873"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b="1" spc="188" dirty="0">
                <a:solidFill>
                  <a:srgbClr val="FFFF00"/>
                </a:solidFill>
                <a:latin typeface="Montserrat ExtraBold" pitchFamily="2" charset="77"/>
              </a:rPr>
              <a:t>FRENTE 6</a:t>
            </a:r>
          </a:p>
        </p:txBody>
      </p:sp>
      <p:sp>
        <p:nvSpPr>
          <p:cNvPr id="55" name="object 3">
            <a:extLst>
              <a:ext uri="{FF2B5EF4-FFF2-40B4-BE49-F238E27FC236}">
                <a16:creationId xmlns:a16="http://schemas.microsoft.com/office/drawing/2014/main" id="{BA8E97A9-C504-AC45-B8C4-0134959F9C34}"/>
              </a:ext>
            </a:extLst>
          </p:cNvPr>
          <p:cNvSpPr txBox="1">
            <a:spLocks/>
          </p:cNvSpPr>
          <p:nvPr/>
        </p:nvSpPr>
        <p:spPr>
          <a:xfrm>
            <a:off x="652697" y="5880337"/>
            <a:ext cx="5300873"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b="1" spc="188" dirty="0">
                <a:solidFill>
                  <a:srgbClr val="FFFF00"/>
                </a:solidFill>
                <a:latin typeface="Montserrat ExtraBold" pitchFamily="2" charset="77"/>
              </a:rPr>
              <a:t>FRENTE 7</a:t>
            </a:r>
          </a:p>
        </p:txBody>
      </p:sp>
      <p:sp>
        <p:nvSpPr>
          <p:cNvPr id="2" name="Rectángulo 1">
            <a:extLst>
              <a:ext uri="{FF2B5EF4-FFF2-40B4-BE49-F238E27FC236}">
                <a16:creationId xmlns:a16="http://schemas.microsoft.com/office/drawing/2014/main" id="{4D6D9ED7-7381-0C4D-AC48-0F65E62970E1}"/>
              </a:ext>
            </a:extLst>
          </p:cNvPr>
          <p:cNvSpPr/>
          <p:nvPr/>
        </p:nvSpPr>
        <p:spPr>
          <a:xfrm>
            <a:off x="6012353" y="873442"/>
            <a:ext cx="784896" cy="239792"/>
          </a:xfrm>
          <a:prstGeom prst="rect">
            <a:avLst/>
          </a:prstGeom>
          <a:solidFill>
            <a:srgbClr val="396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7" name="Rectángulo 56">
            <a:extLst>
              <a:ext uri="{FF2B5EF4-FFF2-40B4-BE49-F238E27FC236}">
                <a16:creationId xmlns:a16="http://schemas.microsoft.com/office/drawing/2014/main" id="{E0A604D1-2428-9046-8B9B-1A265E583E67}"/>
              </a:ext>
            </a:extLst>
          </p:cNvPr>
          <p:cNvSpPr/>
          <p:nvPr/>
        </p:nvSpPr>
        <p:spPr>
          <a:xfrm>
            <a:off x="6012353" y="1126421"/>
            <a:ext cx="784896" cy="239792"/>
          </a:xfrm>
          <a:prstGeom prst="rect">
            <a:avLst/>
          </a:prstGeom>
          <a:solidFill>
            <a:srgbClr val="396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8" name="object 3">
            <a:extLst>
              <a:ext uri="{FF2B5EF4-FFF2-40B4-BE49-F238E27FC236}">
                <a16:creationId xmlns:a16="http://schemas.microsoft.com/office/drawing/2014/main" id="{3F8BFAA1-B721-724D-A43B-50EC11CFE18E}"/>
              </a:ext>
            </a:extLst>
          </p:cNvPr>
          <p:cNvSpPr txBox="1">
            <a:spLocks/>
          </p:cNvSpPr>
          <p:nvPr/>
        </p:nvSpPr>
        <p:spPr>
          <a:xfrm>
            <a:off x="6094001" y="925204"/>
            <a:ext cx="630372" cy="14811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900" b="1" spc="188" dirty="0">
                <a:solidFill>
                  <a:schemeClr val="bg1"/>
                </a:solidFill>
                <a:latin typeface="Montserrat" pitchFamily="2" charset="77"/>
              </a:rPr>
              <a:t>ZI -01</a:t>
            </a:r>
          </a:p>
        </p:txBody>
      </p:sp>
      <p:sp>
        <p:nvSpPr>
          <p:cNvPr id="60" name="Rectángulo 59">
            <a:extLst>
              <a:ext uri="{FF2B5EF4-FFF2-40B4-BE49-F238E27FC236}">
                <a16:creationId xmlns:a16="http://schemas.microsoft.com/office/drawing/2014/main" id="{008A5A75-D6BE-2448-8F9E-194D7ED5D03D}"/>
              </a:ext>
            </a:extLst>
          </p:cNvPr>
          <p:cNvSpPr/>
          <p:nvPr/>
        </p:nvSpPr>
        <p:spPr>
          <a:xfrm>
            <a:off x="6012353" y="1384893"/>
            <a:ext cx="784896" cy="239792"/>
          </a:xfrm>
          <a:prstGeom prst="rect">
            <a:avLst/>
          </a:prstGeom>
          <a:solidFill>
            <a:srgbClr val="396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1" name="object 3">
            <a:extLst>
              <a:ext uri="{FF2B5EF4-FFF2-40B4-BE49-F238E27FC236}">
                <a16:creationId xmlns:a16="http://schemas.microsoft.com/office/drawing/2014/main" id="{4B1693E2-767F-B145-8A04-643537FB4CF4}"/>
              </a:ext>
            </a:extLst>
          </p:cNvPr>
          <p:cNvSpPr txBox="1">
            <a:spLocks/>
          </p:cNvSpPr>
          <p:nvPr/>
        </p:nvSpPr>
        <p:spPr>
          <a:xfrm>
            <a:off x="6102418" y="1418944"/>
            <a:ext cx="630372" cy="14811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900" b="1" spc="188" dirty="0">
                <a:solidFill>
                  <a:schemeClr val="bg1"/>
                </a:solidFill>
                <a:latin typeface="Montserrat" pitchFamily="2" charset="77"/>
              </a:rPr>
              <a:t>ZI -03</a:t>
            </a:r>
          </a:p>
        </p:txBody>
      </p:sp>
      <p:cxnSp>
        <p:nvCxnSpPr>
          <p:cNvPr id="6" name="Conector recto de flecha 5">
            <a:extLst>
              <a:ext uri="{FF2B5EF4-FFF2-40B4-BE49-F238E27FC236}">
                <a16:creationId xmlns:a16="http://schemas.microsoft.com/office/drawing/2014/main" id="{7DF4A4C6-C6D8-574F-9E4C-CA2BF80E571A}"/>
              </a:ext>
            </a:extLst>
          </p:cNvPr>
          <p:cNvCxnSpPr>
            <a:cxnSpLocks/>
          </p:cNvCxnSpPr>
          <p:nvPr/>
        </p:nvCxnSpPr>
        <p:spPr>
          <a:xfrm flipH="1" flipV="1">
            <a:off x="5441244" y="963696"/>
            <a:ext cx="567150" cy="455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ector recto de flecha 63">
            <a:extLst>
              <a:ext uri="{FF2B5EF4-FFF2-40B4-BE49-F238E27FC236}">
                <a16:creationId xmlns:a16="http://schemas.microsoft.com/office/drawing/2014/main" id="{D9E47720-1C92-8846-A960-D735E27C846A}"/>
              </a:ext>
            </a:extLst>
          </p:cNvPr>
          <p:cNvCxnSpPr>
            <a:cxnSpLocks/>
          </p:cNvCxnSpPr>
          <p:nvPr/>
        </p:nvCxnSpPr>
        <p:spPr>
          <a:xfrm flipH="1" flipV="1">
            <a:off x="5267955" y="1147068"/>
            <a:ext cx="740439" cy="507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3" name="Rectángulo 72">
            <a:extLst>
              <a:ext uri="{FF2B5EF4-FFF2-40B4-BE49-F238E27FC236}">
                <a16:creationId xmlns:a16="http://schemas.microsoft.com/office/drawing/2014/main" id="{2480592F-12D3-7446-93FC-1690F687B1CF}"/>
              </a:ext>
            </a:extLst>
          </p:cNvPr>
          <p:cNvSpPr/>
          <p:nvPr/>
        </p:nvSpPr>
        <p:spPr>
          <a:xfrm>
            <a:off x="6008394" y="1763318"/>
            <a:ext cx="788855" cy="239792"/>
          </a:xfrm>
          <a:prstGeom prst="rect">
            <a:avLst/>
          </a:prstGeom>
          <a:solidFill>
            <a:srgbClr val="AD2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4" name="object 3">
            <a:extLst>
              <a:ext uri="{FF2B5EF4-FFF2-40B4-BE49-F238E27FC236}">
                <a16:creationId xmlns:a16="http://schemas.microsoft.com/office/drawing/2014/main" id="{96D8FF88-D225-794C-ABB1-08A770D16F36}"/>
              </a:ext>
            </a:extLst>
          </p:cNvPr>
          <p:cNvSpPr txBox="1">
            <a:spLocks/>
          </p:cNvSpPr>
          <p:nvPr/>
        </p:nvSpPr>
        <p:spPr>
          <a:xfrm>
            <a:off x="6117684" y="1806924"/>
            <a:ext cx="730917" cy="14811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900" b="1" spc="188" dirty="0">
                <a:solidFill>
                  <a:schemeClr val="bg1"/>
                </a:solidFill>
                <a:latin typeface="Montserrat" pitchFamily="2" charset="77"/>
              </a:rPr>
              <a:t>ZI -04</a:t>
            </a:r>
          </a:p>
        </p:txBody>
      </p:sp>
      <p:sp>
        <p:nvSpPr>
          <p:cNvPr id="75" name="Rectángulo 74">
            <a:extLst>
              <a:ext uri="{FF2B5EF4-FFF2-40B4-BE49-F238E27FC236}">
                <a16:creationId xmlns:a16="http://schemas.microsoft.com/office/drawing/2014/main" id="{F9403C37-F74C-8248-8335-2FBF1D5B5BC2}"/>
              </a:ext>
            </a:extLst>
          </p:cNvPr>
          <p:cNvSpPr/>
          <p:nvPr/>
        </p:nvSpPr>
        <p:spPr>
          <a:xfrm>
            <a:off x="5997703" y="2042886"/>
            <a:ext cx="799546" cy="239792"/>
          </a:xfrm>
          <a:prstGeom prst="rect">
            <a:avLst/>
          </a:prstGeom>
          <a:solidFill>
            <a:srgbClr val="AD2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6" name="object 3">
            <a:extLst>
              <a:ext uri="{FF2B5EF4-FFF2-40B4-BE49-F238E27FC236}">
                <a16:creationId xmlns:a16="http://schemas.microsoft.com/office/drawing/2014/main" id="{514F1762-58A8-7846-B7F1-9E23AD675C55}"/>
              </a:ext>
            </a:extLst>
          </p:cNvPr>
          <p:cNvSpPr txBox="1">
            <a:spLocks/>
          </p:cNvSpPr>
          <p:nvPr/>
        </p:nvSpPr>
        <p:spPr>
          <a:xfrm>
            <a:off x="6137503" y="2086492"/>
            <a:ext cx="630372" cy="14811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900" b="1" spc="188" dirty="0">
                <a:solidFill>
                  <a:schemeClr val="bg1"/>
                </a:solidFill>
                <a:latin typeface="Montserrat" pitchFamily="2" charset="77"/>
              </a:rPr>
              <a:t>ZI -05</a:t>
            </a:r>
          </a:p>
        </p:txBody>
      </p:sp>
      <p:sp>
        <p:nvSpPr>
          <p:cNvPr id="77" name="object 3">
            <a:extLst>
              <a:ext uri="{FF2B5EF4-FFF2-40B4-BE49-F238E27FC236}">
                <a16:creationId xmlns:a16="http://schemas.microsoft.com/office/drawing/2014/main" id="{71E5D8B6-2F15-784A-AD3B-D071853F5371}"/>
              </a:ext>
            </a:extLst>
          </p:cNvPr>
          <p:cNvSpPr txBox="1">
            <a:spLocks/>
          </p:cNvSpPr>
          <p:nvPr/>
        </p:nvSpPr>
        <p:spPr>
          <a:xfrm>
            <a:off x="6097309" y="1167490"/>
            <a:ext cx="630372" cy="14811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900" b="1" spc="188" dirty="0">
                <a:solidFill>
                  <a:schemeClr val="bg1"/>
                </a:solidFill>
                <a:latin typeface="Montserrat" pitchFamily="2" charset="77"/>
              </a:rPr>
              <a:t>ZI -02</a:t>
            </a:r>
          </a:p>
        </p:txBody>
      </p:sp>
      <p:cxnSp>
        <p:nvCxnSpPr>
          <p:cNvPr id="85" name="Conector angular 84">
            <a:extLst>
              <a:ext uri="{FF2B5EF4-FFF2-40B4-BE49-F238E27FC236}">
                <a16:creationId xmlns:a16="http://schemas.microsoft.com/office/drawing/2014/main" id="{363A4923-ACD0-174B-8E36-5D0B7A48ECA9}"/>
              </a:ext>
            </a:extLst>
          </p:cNvPr>
          <p:cNvCxnSpPr>
            <a:cxnSpLocks/>
            <a:stCxn id="60" idx="1"/>
          </p:cNvCxnSpPr>
          <p:nvPr/>
        </p:nvCxnSpPr>
        <p:spPr>
          <a:xfrm rot="10800000">
            <a:off x="5126937" y="1266745"/>
            <a:ext cx="885416" cy="238045"/>
          </a:xfrm>
          <a:prstGeom prst="bentConnector3">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ector angular 87">
            <a:extLst>
              <a:ext uri="{FF2B5EF4-FFF2-40B4-BE49-F238E27FC236}">
                <a16:creationId xmlns:a16="http://schemas.microsoft.com/office/drawing/2014/main" id="{CBCC91B0-B572-A249-8BDF-6F9B759EE251}"/>
              </a:ext>
            </a:extLst>
          </p:cNvPr>
          <p:cNvCxnSpPr/>
          <p:nvPr/>
        </p:nvCxnSpPr>
        <p:spPr>
          <a:xfrm rot="10800000">
            <a:off x="4958101" y="1590369"/>
            <a:ext cx="1039603" cy="274265"/>
          </a:xfrm>
          <a:prstGeom prst="bentConnector3">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Conector angular 89">
            <a:extLst>
              <a:ext uri="{FF2B5EF4-FFF2-40B4-BE49-F238E27FC236}">
                <a16:creationId xmlns:a16="http://schemas.microsoft.com/office/drawing/2014/main" id="{CF75B390-CDB4-414E-877E-3C2BCD90D8F2}"/>
              </a:ext>
            </a:extLst>
          </p:cNvPr>
          <p:cNvCxnSpPr/>
          <p:nvPr/>
        </p:nvCxnSpPr>
        <p:spPr>
          <a:xfrm rot="10800000">
            <a:off x="4663679" y="1784064"/>
            <a:ext cx="1317553" cy="348198"/>
          </a:xfrm>
          <a:prstGeom prst="bentConnector3">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1" name="Rectángulo 90">
            <a:extLst>
              <a:ext uri="{FF2B5EF4-FFF2-40B4-BE49-F238E27FC236}">
                <a16:creationId xmlns:a16="http://schemas.microsoft.com/office/drawing/2014/main" id="{3DFA1998-F0E9-9343-AFB0-C13E37ED7792}"/>
              </a:ext>
            </a:extLst>
          </p:cNvPr>
          <p:cNvSpPr/>
          <p:nvPr/>
        </p:nvSpPr>
        <p:spPr>
          <a:xfrm>
            <a:off x="5996912" y="2314753"/>
            <a:ext cx="799546" cy="239792"/>
          </a:xfrm>
          <a:prstGeom prst="rect">
            <a:avLst/>
          </a:prstGeom>
          <a:solidFill>
            <a:srgbClr val="AD2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2" name="object 3">
            <a:extLst>
              <a:ext uri="{FF2B5EF4-FFF2-40B4-BE49-F238E27FC236}">
                <a16:creationId xmlns:a16="http://schemas.microsoft.com/office/drawing/2014/main" id="{84DF3358-8253-FE47-877F-384B307CB0B3}"/>
              </a:ext>
            </a:extLst>
          </p:cNvPr>
          <p:cNvSpPr txBox="1">
            <a:spLocks/>
          </p:cNvSpPr>
          <p:nvPr/>
        </p:nvSpPr>
        <p:spPr>
          <a:xfrm>
            <a:off x="6136712" y="2358359"/>
            <a:ext cx="630372" cy="14811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900" b="1" spc="188" dirty="0">
                <a:solidFill>
                  <a:schemeClr val="bg1"/>
                </a:solidFill>
                <a:latin typeface="Montserrat" pitchFamily="2" charset="77"/>
              </a:rPr>
              <a:t>ZI -06</a:t>
            </a:r>
          </a:p>
        </p:txBody>
      </p:sp>
      <p:sp>
        <p:nvSpPr>
          <p:cNvPr id="93" name="Rectángulo 92">
            <a:extLst>
              <a:ext uri="{FF2B5EF4-FFF2-40B4-BE49-F238E27FC236}">
                <a16:creationId xmlns:a16="http://schemas.microsoft.com/office/drawing/2014/main" id="{67FE9F07-B307-2A4A-9CF0-FF923EE95166}"/>
              </a:ext>
            </a:extLst>
          </p:cNvPr>
          <p:cNvSpPr/>
          <p:nvPr/>
        </p:nvSpPr>
        <p:spPr>
          <a:xfrm>
            <a:off x="5991798" y="2596833"/>
            <a:ext cx="799546" cy="239792"/>
          </a:xfrm>
          <a:prstGeom prst="rect">
            <a:avLst/>
          </a:prstGeom>
          <a:solidFill>
            <a:srgbClr val="AD2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4" name="object 3">
            <a:extLst>
              <a:ext uri="{FF2B5EF4-FFF2-40B4-BE49-F238E27FC236}">
                <a16:creationId xmlns:a16="http://schemas.microsoft.com/office/drawing/2014/main" id="{27968BE3-318C-EA48-B32C-A3AF90042DA1}"/>
              </a:ext>
            </a:extLst>
          </p:cNvPr>
          <p:cNvSpPr txBox="1">
            <a:spLocks/>
          </p:cNvSpPr>
          <p:nvPr/>
        </p:nvSpPr>
        <p:spPr>
          <a:xfrm>
            <a:off x="6131598" y="2640439"/>
            <a:ext cx="630372" cy="14811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900" b="1" spc="188" dirty="0">
                <a:solidFill>
                  <a:schemeClr val="bg1"/>
                </a:solidFill>
                <a:latin typeface="Montserrat" pitchFamily="2" charset="77"/>
              </a:rPr>
              <a:t>ZI -07</a:t>
            </a:r>
          </a:p>
        </p:txBody>
      </p:sp>
      <p:cxnSp>
        <p:nvCxnSpPr>
          <p:cNvPr id="99" name="Conector angular 98">
            <a:extLst>
              <a:ext uri="{FF2B5EF4-FFF2-40B4-BE49-F238E27FC236}">
                <a16:creationId xmlns:a16="http://schemas.microsoft.com/office/drawing/2014/main" id="{D8644721-9558-6E4C-87D6-4F8B4DA79724}"/>
              </a:ext>
            </a:extLst>
          </p:cNvPr>
          <p:cNvCxnSpPr/>
          <p:nvPr/>
        </p:nvCxnSpPr>
        <p:spPr>
          <a:xfrm rot="10800000">
            <a:off x="4589070" y="2016598"/>
            <a:ext cx="1392162" cy="392667"/>
          </a:xfrm>
          <a:prstGeom prst="bentConnector3">
            <a:avLst>
              <a:gd name="adj1" fmla="val 68473"/>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Conector angular 103">
            <a:extLst>
              <a:ext uri="{FF2B5EF4-FFF2-40B4-BE49-F238E27FC236}">
                <a16:creationId xmlns:a16="http://schemas.microsoft.com/office/drawing/2014/main" id="{9EED11D2-849C-5A45-9648-806EA2493FB5}"/>
              </a:ext>
            </a:extLst>
          </p:cNvPr>
          <p:cNvCxnSpPr/>
          <p:nvPr/>
        </p:nvCxnSpPr>
        <p:spPr>
          <a:xfrm rot="10800000">
            <a:off x="4466966" y="2350735"/>
            <a:ext cx="1514267" cy="353887"/>
          </a:xfrm>
          <a:prstGeom prst="bentConnector3">
            <a:avLst>
              <a:gd name="adj1" fmla="val 80822"/>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7" name="Rectángulo 106">
            <a:extLst>
              <a:ext uri="{FF2B5EF4-FFF2-40B4-BE49-F238E27FC236}">
                <a16:creationId xmlns:a16="http://schemas.microsoft.com/office/drawing/2014/main" id="{8E4FF441-F1BF-F74C-8EE8-37E74E2B7048}"/>
              </a:ext>
            </a:extLst>
          </p:cNvPr>
          <p:cNvSpPr/>
          <p:nvPr/>
        </p:nvSpPr>
        <p:spPr>
          <a:xfrm>
            <a:off x="5990923" y="2936076"/>
            <a:ext cx="799546" cy="239792"/>
          </a:xfrm>
          <a:prstGeom prst="rect">
            <a:avLst/>
          </a:prstGeom>
          <a:solidFill>
            <a:srgbClr val="E0C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8" name="object 3">
            <a:extLst>
              <a:ext uri="{FF2B5EF4-FFF2-40B4-BE49-F238E27FC236}">
                <a16:creationId xmlns:a16="http://schemas.microsoft.com/office/drawing/2014/main" id="{8C4E57C5-638F-7549-8383-72BAAC3FBF99}"/>
              </a:ext>
            </a:extLst>
          </p:cNvPr>
          <p:cNvSpPr txBox="1">
            <a:spLocks/>
          </p:cNvSpPr>
          <p:nvPr/>
        </p:nvSpPr>
        <p:spPr>
          <a:xfrm>
            <a:off x="6130723" y="2979682"/>
            <a:ext cx="630372" cy="14811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900" b="1" spc="188" dirty="0">
                <a:solidFill>
                  <a:schemeClr val="bg1"/>
                </a:solidFill>
                <a:latin typeface="Montserrat" pitchFamily="2" charset="77"/>
              </a:rPr>
              <a:t>ZI -08</a:t>
            </a:r>
          </a:p>
        </p:txBody>
      </p:sp>
      <p:sp>
        <p:nvSpPr>
          <p:cNvPr id="109" name="Rectángulo 108">
            <a:extLst>
              <a:ext uri="{FF2B5EF4-FFF2-40B4-BE49-F238E27FC236}">
                <a16:creationId xmlns:a16="http://schemas.microsoft.com/office/drawing/2014/main" id="{C36D60C8-4476-1640-A283-8E0351283156}"/>
              </a:ext>
            </a:extLst>
          </p:cNvPr>
          <p:cNvSpPr/>
          <p:nvPr/>
        </p:nvSpPr>
        <p:spPr>
          <a:xfrm>
            <a:off x="5990923" y="3235532"/>
            <a:ext cx="799546" cy="239792"/>
          </a:xfrm>
          <a:prstGeom prst="rect">
            <a:avLst/>
          </a:prstGeom>
          <a:solidFill>
            <a:srgbClr val="E0C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0" name="object 3">
            <a:extLst>
              <a:ext uri="{FF2B5EF4-FFF2-40B4-BE49-F238E27FC236}">
                <a16:creationId xmlns:a16="http://schemas.microsoft.com/office/drawing/2014/main" id="{B28AB7D6-1089-FE48-8FF7-4C0AB3D14010}"/>
              </a:ext>
            </a:extLst>
          </p:cNvPr>
          <p:cNvSpPr txBox="1">
            <a:spLocks/>
          </p:cNvSpPr>
          <p:nvPr/>
        </p:nvSpPr>
        <p:spPr>
          <a:xfrm>
            <a:off x="6130723" y="3279138"/>
            <a:ext cx="630372" cy="14811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900" b="1" spc="188" dirty="0">
                <a:solidFill>
                  <a:schemeClr val="bg1"/>
                </a:solidFill>
                <a:latin typeface="Montserrat" pitchFamily="2" charset="77"/>
              </a:rPr>
              <a:t>ZI -09</a:t>
            </a:r>
          </a:p>
        </p:txBody>
      </p:sp>
      <p:sp>
        <p:nvSpPr>
          <p:cNvPr id="111" name="Rectángulo 110">
            <a:extLst>
              <a:ext uri="{FF2B5EF4-FFF2-40B4-BE49-F238E27FC236}">
                <a16:creationId xmlns:a16="http://schemas.microsoft.com/office/drawing/2014/main" id="{43E51E46-C30F-294F-ADB0-0F16B4998E07}"/>
              </a:ext>
            </a:extLst>
          </p:cNvPr>
          <p:cNvSpPr/>
          <p:nvPr/>
        </p:nvSpPr>
        <p:spPr>
          <a:xfrm>
            <a:off x="5992196" y="3532374"/>
            <a:ext cx="799546" cy="239792"/>
          </a:xfrm>
          <a:prstGeom prst="rect">
            <a:avLst/>
          </a:prstGeom>
          <a:solidFill>
            <a:srgbClr val="E0C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2" name="object 3">
            <a:extLst>
              <a:ext uri="{FF2B5EF4-FFF2-40B4-BE49-F238E27FC236}">
                <a16:creationId xmlns:a16="http://schemas.microsoft.com/office/drawing/2014/main" id="{B358A2A7-94A1-B947-870D-0A4F76043230}"/>
              </a:ext>
            </a:extLst>
          </p:cNvPr>
          <p:cNvSpPr txBox="1">
            <a:spLocks/>
          </p:cNvSpPr>
          <p:nvPr/>
        </p:nvSpPr>
        <p:spPr>
          <a:xfrm>
            <a:off x="6131996" y="3575980"/>
            <a:ext cx="630372" cy="14811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900" b="1" spc="188" dirty="0">
                <a:solidFill>
                  <a:schemeClr val="bg1"/>
                </a:solidFill>
                <a:latin typeface="Montserrat" pitchFamily="2" charset="77"/>
              </a:rPr>
              <a:t>ZI -10</a:t>
            </a:r>
          </a:p>
        </p:txBody>
      </p:sp>
      <p:sp>
        <p:nvSpPr>
          <p:cNvPr id="113" name="Rectángulo 112">
            <a:extLst>
              <a:ext uri="{FF2B5EF4-FFF2-40B4-BE49-F238E27FC236}">
                <a16:creationId xmlns:a16="http://schemas.microsoft.com/office/drawing/2014/main" id="{5F258A35-40F4-0A4D-855D-5371FCD2A0C4}"/>
              </a:ext>
            </a:extLst>
          </p:cNvPr>
          <p:cNvSpPr/>
          <p:nvPr/>
        </p:nvSpPr>
        <p:spPr>
          <a:xfrm>
            <a:off x="5997703" y="3832149"/>
            <a:ext cx="799546" cy="239792"/>
          </a:xfrm>
          <a:prstGeom prst="rect">
            <a:avLst/>
          </a:prstGeom>
          <a:solidFill>
            <a:srgbClr val="E0C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4" name="object 3">
            <a:extLst>
              <a:ext uri="{FF2B5EF4-FFF2-40B4-BE49-F238E27FC236}">
                <a16:creationId xmlns:a16="http://schemas.microsoft.com/office/drawing/2014/main" id="{DF29A3B1-C235-4244-9470-135155AA434A}"/>
              </a:ext>
            </a:extLst>
          </p:cNvPr>
          <p:cNvSpPr txBox="1">
            <a:spLocks/>
          </p:cNvSpPr>
          <p:nvPr/>
        </p:nvSpPr>
        <p:spPr>
          <a:xfrm>
            <a:off x="6137503" y="3875755"/>
            <a:ext cx="630372" cy="14811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900" b="1" spc="188" dirty="0">
                <a:solidFill>
                  <a:schemeClr val="bg1"/>
                </a:solidFill>
                <a:latin typeface="Montserrat" pitchFamily="2" charset="77"/>
              </a:rPr>
              <a:t>ZI -11</a:t>
            </a:r>
          </a:p>
        </p:txBody>
      </p:sp>
      <p:cxnSp>
        <p:nvCxnSpPr>
          <p:cNvPr id="116" name="Conector angular 115">
            <a:extLst>
              <a:ext uri="{FF2B5EF4-FFF2-40B4-BE49-F238E27FC236}">
                <a16:creationId xmlns:a16="http://schemas.microsoft.com/office/drawing/2014/main" id="{C0658B18-819E-3E4B-8693-6063EE33FB66}"/>
              </a:ext>
            </a:extLst>
          </p:cNvPr>
          <p:cNvCxnSpPr/>
          <p:nvPr/>
        </p:nvCxnSpPr>
        <p:spPr>
          <a:xfrm rot="10800000">
            <a:off x="4349372" y="2596833"/>
            <a:ext cx="1631861" cy="430890"/>
          </a:xfrm>
          <a:prstGeom prst="bentConnector3">
            <a:avLst>
              <a:gd name="adj1" fmla="val 89554"/>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Conector angular 117">
            <a:extLst>
              <a:ext uri="{FF2B5EF4-FFF2-40B4-BE49-F238E27FC236}">
                <a16:creationId xmlns:a16="http://schemas.microsoft.com/office/drawing/2014/main" id="{C2EC2160-5EC1-8741-BF86-6DC4A0055E83}"/>
              </a:ext>
            </a:extLst>
          </p:cNvPr>
          <p:cNvCxnSpPr>
            <a:cxnSpLocks/>
          </p:cNvCxnSpPr>
          <p:nvPr/>
        </p:nvCxnSpPr>
        <p:spPr>
          <a:xfrm rot="10800000">
            <a:off x="4111560" y="2814575"/>
            <a:ext cx="1851478" cy="527331"/>
          </a:xfrm>
          <a:prstGeom prst="bentConnector3">
            <a:avLst>
              <a:gd name="adj1" fmla="val 89946"/>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Conector angular 121">
            <a:extLst>
              <a:ext uri="{FF2B5EF4-FFF2-40B4-BE49-F238E27FC236}">
                <a16:creationId xmlns:a16="http://schemas.microsoft.com/office/drawing/2014/main" id="{D22D4272-827E-CA42-8102-7EB90719B38B}"/>
              </a:ext>
            </a:extLst>
          </p:cNvPr>
          <p:cNvCxnSpPr>
            <a:cxnSpLocks/>
          </p:cNvCxnSpPr>
          <p:nvPr/>
        </p:nvCxnSpPr>
        <p:spPr>
          <a:xfrm rot="10800000">
            <a:off x="3914183" y="2953564"/>
            <a:ext cx="2065254" cy="703375"/>
          </a:xfrm>
          <a:prstGeom prst="bentConnector3">
            <a:avLst>
              <a:gd name="adj1" fmla="val 87113"/>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Conector angular 124">
            <a:extLst>
              <a:ext uri="{FF2B5EF4-FFF2-40B4-BE49-F238E27FC236}">
                <a16:creationId xmlns:a16="http://schemas.microsoft.com/office/drawing/2014/main" id="{C8DE08CD-F2EF-0140-B626-46245EBAEBFD}"/>
              </a:ext>
            </a:extLst>
          </p:cNvPr>
          <p:cNvCxnSpPr>
            <a:cxnSpLocks/>
          </p:cNvCxnSpPr>
          <p:nvPr/>
        </p:nvCxnSpPr>
        <p:spPr>
          <a:xfrm rot="10800000">
            <a:off x="3824417" y="3080056"/>
            <a:ext cx="2133068" cy="876341"/>
          </a:xfrm>
          <a:prstGeom prst="bentConnector3">
            <a:avLst>
              <a:gd name="adj1" fmla="val 88455"/>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8" name="Rectángulo 127">
            <a:extLst>
              <a:ext uri="{FF2B5EF4-FFF2-40B4-BE49-F238E27FC236}">
                <a16:creationId xmlns:a16="http://schemas.microsoft.com/office/drawing/2014/main" id="{CB46BADD-6C51-B642-AA32-6793BEB3E5AB}"/>
              </a:ext>
            </a:extLst>
          </p:cNvPr>
          <p:cNvSpPr/>
          <p:nvPr/>
        </p:nvSpPr>
        <p:spPr>
          <a:xfrm>
            <a:off x="947525" y="3503472"/>
            <a:ext cx="784896" cy="239792"/>
          </a:xfrm>
          <a:prstGeom prst="rect">
            <a:avLst/>
          </a:prstGeom>
          <a:solidFill>
            <a:srgbClr val="C296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9" name="Rectángulo 128">
            <a:extLst>
              <a:ext uri="{FF2B5EF4-FFF2-40B4-BE49-F238E27FC236}">
                <a16:creationId xmlns:a16="http://schemas.microsoft.com/office/drawing/2014/main" id="{87B7C566-3873-0146-8EB8-5E1A81A2B634}"/>
              </a:ext>
            </a:extLst>
          </p:cNvPr>
          <p:cNvSpPr/>
          <p:nvPr/>
        </p:nvSpPr>
        <p:spPr>
          <a:xfrm>
            <a:off x="947525" y="3756451"/>
            <a:ext cx="784896" cy="239792"/>
          </a:xfrm>
          <a:prstGeom prst="rect">
            <a:avLst/>
          </a:prstGeom>
          <a:solidFill>
            <a:srgbClr val="C296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0" name="object 3">
            <a:extLst>
              <a:ext uri="{FF2B5EF4-FFF2-40B4-BE49-F238E27FC236}">
                <a16:creationId xmlns:a16="http://schemas.microsoft.com/office/drawing/2014/main" id="{0B75A8B6-F554-FD48-974D-F0839EBFE235}"/>
              </a:ext>
            </a:extLst>
          </p:cNvPr>
          <p:cNvSpPr txBox="1">
            <a:spLocks/>
          </p:cNvSpPr>
          <p:nvPr/>
        </p:nvSpPr>
        <p:spPr>
          <a:xfrm>
            <a:off x="1029173" y="3555234"/>
            <a:ext cx="630372" cy="14811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900" b="1" spc="188" dirty="0">
                <a:solidFill>
                  <a:schemeClr val="bg1"/>
                </a:solidFill>
                <a:latin typeface="Montserrat" pitchFamily="2" charset="77"/>
              </a:rPr>
              <a:t>ZI -12</a:t>
            </a:r>
          </a:p>
        </p:txBody>
      </p:sp>
      <p:sp>
        <p:nvSpPr>
          <p:cNvPr id="131" name="Rectángulo 130">
            <a:extLst>
              <a:ext uri="{FF2B5EF4-FFF2-40B4-BE49-F238E27FC236}">
                <a16:creationId xmlns:a16="http://schemas.microsoft.com/office/drawing/2014/main" id="{306D54E3-6D5E-984F-8CAF-8FCB13274660}"/>
              </a:ext>
            </a:extLst>
          </p:cNvPr>
          <p:cNvSpPr/>
          <p:nvPr/>
        </p:nvSpPr>
        <p:spPr>
          <a:xfrm>
            <a:off x="947525" y="4014923"/>
            <a:ext cx="784896" cy="239792"/>
          </a:xfrm>
          <a:prstGeom prst="rect">
            <a:avLst/>
          </a:prstGeom>
          <a:solidFill>
            <a:srgbClr val="C296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2" name="object 3">
            <a:extLst>
              <a:ext uri="{FF2B5EF4-FFF2-40B4-BE49-F238E27FC236}">
                <a16:creationId xmlns:a16="http://schemas.microsoft.com/office/drawing/2014/main" id="{88106A08-3B29-3E47-8A2F-01D5D3D3FD24}"/>
              </a:ext>
            </a:extLst>
          </p:cNvPr>
          <p:cNvSpPr txBox="1">
            <a:spLocks/>
          </p:cNvSpPr>
          <p:nvPr/>
        </p:nvSpPr>
        <p:spPr>
          <a:xfrm>
            <a:off x="1037590" y="4048974"/>
            <a:ext cx="630372" cy="14811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900" b="1" spc="188" dirty="0">
                <a:solidFill>
                  <a:schemeClr val="bg1"/>
                </a:solidFill>
                <a:latin typeface="Montserrat" pitchFamily="2" charset="77"/>
              </a:rPr>
              <a:t>ZI- 14</a:t>
            </a:r>
          </a:p>
        </p:txBody>
      </p:sp>
      <p:sp>
        <p:nvSpPr>
          <p:cNvPr id="133" name="Rectángulo 132">
            <a:extLst>
              <a:ext uri="{FF2B5EF4-FFF2-40B4-BE49-F238E27FC236}">
                <a16:creationId xmlns:a16="http://schemas.microsoft.com/office/drawing/2014/main" id="{853F3589-3509-FB42-82AA-227DEFE7DC17}"/>
              </a:ext>
            </a:extLst>
          </p:cNvPr>
          <p:cNvSpPr/>
          <p:nvPr/>
        </p:nvSpPr>
        <p:spPr>
          <a:xfrm>
            <a:off x="943566" y="4393348"/>
            <a:ext cx="788855" cy="239792"/>
          </a:xfrm>
          <a:prstGeom prst="rect">
            <a:avLst/>
          </a:prstGeom>
          <a:solidFill>
            <a:srgbClr val="84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4" name="object 3">
            <a:extLst>
              <a:ext uri="{FF2B5EF4-FFF2-40B4-BE49-F238E27FC236}">
                <a16:creationId xmlns:a16="http://schemas.microsoft.com/office/drawing/2014/main" id="{0AA03B8A-3637-2748-B78C-9340EB057FCB}"/>
              </a:ext>
            </a:extLst>
          </p:cNvPr>
          <p:cNvSpPr txBox="1">
            <a:spLocks/>
          </p:cNvSpPr>
          <p:nvPr/>
        </p:nvSpPr>
        <p:spPr>
          <a:xfrm>
            <a:off x="1052856" y="4436954"/>
            <a:ext cx="730917" cy="14811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900" b="1" spc="188" dirty="0">
                <a:solidFill>
                  <a:schemeClr val="bg1"/>
                </a:solidFill>
                <a:latin typeface="Montserrat" pitchFamily="2" charset="77"/>
              </a:rPr>
              <a:t>ZI -15</a:t>
            </a:r>
          </a:p>
        </p:txBody>
      </p:sp>
      <p:sp>
        <p:nvSpPr>
          <p:cNvPr id="135" name="Rectángulo 134">
            <a:extLst>
              <a:ext uri="{FF2B5EF4-FFF2-40B4-BE49-F238E27FC236}">
                <a16:creationId xmlns:a16="http://schemas.microsoft.com/office/drawing/2014/main" id="{24777531-FA86-CC4E-9513-ADD769F778DD}"/>
              </a:ext>
            </a:extLst>
          </p:cNvPr>
          <p:cNvSpPr/>
          <p:nvPr/>
        </p:nvSpPr>
        <p:spPr>
          <a:xfrm>
            <a:off x="932875" y="4672916"/>
            <a:ext cx="799546" cy="239792"/>
          </a:xfrm>
          <a:prstGeom prst="rect">
            <a:avLst/>
          </a:prstGeom>
          <a:solidFill>
            <a:srgbClr val="84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6" name="object 3">
            <a:extLst>
              <a:ext uri="{FF2B5EF4-FFF2-40B4-BE49-F238E27FC236}">
                <a16:creationId xmlns:a16="http://schemas.microsoft.com/office/drawing/2014/main" id="{B36E9803-37DE-194E-9C74-FFA7C1384CCE}"/>
              </a:ext>
            </a:extLst>
          </p:cNvPr>
          <p:cNvSpPr txBox="1">
            <a:spLocks/>
          </p:cNvSpPr>
          <p:nvPr/>
        </p:nvSpPr>
        <p:spPr>
          <a:xfrm>
            <a:off x="1072675" y="4716522"/>
            <a:ext cx="630372" cy="14811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900" b="1" spc="188" dirty="0">
                <a:solidFill>
                  <a:schemeClr val="bg1"/>
                </a:solidFill>
                <a:latin typeface="Montserrat" pitchFamily="2" charset="77"/>
              </a:rPr>
              <a:t>ZI -16</a:t>
            </a:r>
          </a:p>
        </p:txBody>
      </p:sp>
      <p:sp>
        <p:nvSpPr>
          <p:cNvPr id="137" name="object 3">
            <a:extLst>
              <a:ext uri="{FF2B5EF4-FFF2-40B4-BE49-F238E27FC236}">
                <a16:creationId xmlns:a16="http://schemas.microsoft.com/office/drawing/2014/main" id="{04F21A7A-1D2F-9D46-A4DA-3EA6466A93FF}"/>
              </a:ext>
            </a:extLst>
          </p:cNvPr>
          <p:cNvSpPr txBox="1">
            <a:spLocks/>
          </p:cNvSpPr>
          <p:nvPr/>
        </p:nvSpPr>
        <p:spPr>
          <a:xfrm>
            <a:off x="1032481" y="3797520"/>
            <a:ext cx="630372" cy="14811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900" b="1" spc="188" dirty="0">
                <a:solidFill>
                  <a:schemeClr val="bg1"/>
                </a:solidFill>
                <a:latin typeface="Montserrat" pitchFamily="2" charset="77"/>
              </a:rPr>
              <a:t>ZI- 13</a:t>
            </a:r>
          </a:p>
        </p:txBody>
      </p:sp>
      <p:sp>
        <p:nvSpPr>
          <p:cNvPr id="138" name="Rectángulo 137">
            <a:extLst>
              <a:ext uri="{FF2B5EF4-FFF2-40B4-BE49-F238E27FC236}">
                <a16:creationId xmlns:a16="http://schemas.microsoft.com/office/drawing/2014/main" id="{83D38BA3-E816-7F4C-BB36-4C32762D9F1E}"/>
              </a:ext>
            </a:extLst>
          </p:cNvPr>
          <p:cNvSpPr/>
          <p:nvPr/>
        </p:nvSpPr>
        <p:spPr>
          <a:xfrm>
            <a:off x="932084" y="5079253"/>
            <a:ext cx="799546" cy="239792"/>
          </a:xfrm>
          <a:prstGeom prst="rect">
            <a:avLst/>
          </a:prstGeom>
          <a:solidFill>
            <a:srgbClr val="1C3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9" name="object 3">
            <a:extLst>
              <a:ext uri="{FF2B5EF4-FFF2-40B4-BE49-F238E27FC236}">
                <a16:creationId xmlns:a16="http://schemas.microsoft.com/office/drawing/2014/main" id="{6EB461EC-D253-7246-8821-4FCB63377566}"/>
              </a:ext>
            </a:extLst>
          </p:cNvPr>
          <p:cNvSpPr txBox="1">
            <a:spLocks/>
          </p:cNvSpPr>
          <p:nvPr/>
        </p:nvSpPr>
        <p:spPr>
          <a:xfrm>
            <a:off x="1071884" y="5122859"/>
            <a:ext cx="630372" cy="14811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900" b="1" spc="188" dirty="0">
                <a:solidFill>
                  <a:schemeClr val="bg1"/>
                </a:solidFill>
                <a:latin typeface="Montserrat" pitchFamily="2" charset="77"/>
              </a:rPr>
              <a:t>ZI -17</a:t>
            </a:r>
          </a:p>
        </p:txBody>
      </p:sp>
      <p:sp>
        <p:nvSpPr>
          <p:cNvPr id="140" name="Rectángulo 139">
            <a:extLst>
              <a:ext uri="{FF2B5EF4-FFF2-40B4-BE49-F238E27FC236}">
                <a16:creationId xmlns:a16="http://schemas.microsoft.com/office/drawing/2014/main" id="{E125054C-171E-A646-A978-6AB8A2BC5767}"/>
              </a:ext>
            </a:extLst>
          </p:cNvPr>
          <p:cNvSpPr/>
          <p:nvPr/>
        </p:nvSpPr>
        <p:spPr>
          <a:xfrm>
            <a:off x="926970" y="5361333"/>
            <a:ext cx="799546" cy="239792"/>
          </a:xfrm>
          <a:prstGeom prst="rect">
            <a:avLst/>
          </a:prstGeom>
          <a:solidFill>
            <a:srgbClr val="1C3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1" name="object 3">
            <a:extLst>
              <a:ext uri="{FF2B5EF4-FFF2-40B4-BE49-F238E27FC236}">
                <a16:creationId xmlns:a16="http://schemas.microsoft.com/office/drawing/2014/main" id="{3ECEF139-DA66-554E-ADE2-CA62BA66B12E}"/>
              </a:ext>
            </a:extLst>
          </p:cNvPr>
          <p:cNvSpPr txBox="1">
            <a:spLocks/>
          </p:cNvSpPr>
          <p:nvPr/>
        </p:nvSpPr>
        <p:spPr>
          <a:xfrm>
            <a:off x="1066770" y="5404939"/>
            <a:ext cx="630372" cy="14811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900" b="1" spc="188" dirty="0">
                <a:solidFill>
                  <a:schemeClr val="bg1"/>
                </a:solidFill>
                <a:latin typeface="Montserrat" pitchFamily="2" charset="77"/>
              </a:rPr>
              <a:t>ZI -18</a:t>
            </a:r>
          </a:p>
        </p:txBody>
      </p:sp>
      <p:sp>
        <p:nvSpPr>
          <p:cNvPr id="142" name="Rectángulo 141">
            <a:extLst>
              <a:ext uri="{FF2B5EF4-FFF2-40B4-BE49-F238E27FC236}">
                <a16:creationId xmlns:a16="http://schemas.microsoft.com/office/drawing/2014/main" id="{964D25DF-857B-9844-B823-E1E6419D582D}"/>
              </a:ext>
            </a:extLst>
          </p:cNvPr>
          <p:cNvSpPr/>
          <p:nvPr/>
        </p:nvSpPr>
        <p:spPr>
          <a:xfrm>
            <a:off x="926095" y="5781258"/>
            <a:ext cx="799546" cy="23979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3" name="object 3">
            <a:extLst>
              <a:ext uri="{FF2B5EF4-FFF2-40B4-BE49-F238E27FC236}">
                <a16:creationId xmlns:a16="http://schemas.microsoft.com/office/drawing/2014/main" id="{D5879C1E-02D5-FA4D-8661-6C48AEF188F3}"/>
              </a:ext>
            </a:extLst>
          </p:cNvPr>
          <p:cNvSpPr txBox="1">
            <a:spLocks/>
          </p:cNvSpPr>
          <p:nvPr/>
        </p:nvSpPr>
        <p:spPr>
          <a:xfrm>
            <a:off x="1065895" y="5824864"/>
            <a:ext cx="630372" cy="14811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900" b="1" spc="188" dirty="0">
                <a:solidFill>
                  <a:schemeClr val="bg1"/>
                </a:solidFill>
                <a:latin typeface="Montserrat" pitchFamily="2" charset="77"/>
              </a:rPr>
              <a:t>ZI -19</a:t>
            </a:r>
          </a:p>
        </p:txBody>
      </p:sp>
      <p:sp>
        <p:nvSpPr>
          <p:cNvPr id="144" name="Rectángulo 143">
            <a:extLst>
              <a:ext uri="{FF2B5EF4-FFF2-40B4-BE49-F238E27FC236}">
                <a16:creationId xmlns:a16="http://schemas.microsoft.com/office/drawing/2014/main" id="{C3970BCA-C42C-614D-8E33-921961D09DC2}"/>
              </a:ext>
            </a:extLst>
          </p:cNvPr>
          <p:cNvSpPr/>
          <p:nvPr/>
        </p:nvSpPr>
        <p:spPr>
          <a:xfrm>
            <a:off x="926095" y="6080714"/>
            <a:ext cx="799546" cy="23979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5" name="object 3">
            <a:extLst>
              <a:ext uri="{FF2B5EF4-FFF2-40B4-BE49-F238E27FC236}">
                <a16:creationId xmlns:a16="http://schemas.microsoft.com/office/drawing/2014/main" id="{477DF007-45A4-E242-9C9E-2B4F96797065}"/>
              </a:ext>
            </a:extLst>
          </p:cNvPr>
          <p:cNvSpPr txBox="1">
            <a:spLocks/>
          </p:cNvSpPr>
          <p:nvPr/>
        </p:nvSpPr>
        <p:spPr>
          <a:xfrm>
            <a:off x="1065895" y="6124320"/>
            <a:ext cx="630372" cy="14811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900" b="1" spc="188" dirty="0">
                <a:solidFill>
                  <a:schemeClr val="bg1"/>
                </a:solidFill>
                <a:latin typeface="Montserrat" pitchFamily="2" charset="77"/>
              </a:rPr>
              <a:t>ZI -20</a:t>
            </a:r>
          </a:p>
        </p:txBody>
      </p:sp>
      <p:sp>
        <p:nvSpPr>
          <p:cNvPr id="149" name="object 3">
            <a:extLst>
              <a:ext uri="{FF2B5EF4-FFF2-40B4-BE49-F238E27FC236}">
                <a16:creationId xmlns:a16="http://schemas.microsoft.com/office/drawing/2014/main" id="{D25C37D4-4C83-AB44-B06B-B2311690406B}"/>
              </a:ext>
            </a:extLst>
          </p:cNvPr>
          <p:cNvSpPr txBox="1">
            <a:spLocks/>
          </p:cNvSpPr>
          <p:nvPr/>
        </p:nvSpPr>
        <p:spPr>
          <a:xfrm>
            <a:off x="1026955" y="6482925"/>
            <a:ext cx="630372"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chemeClr val="bg1"/>
                </a:solidFill>
                <a:latin typeface="Montserrat" pitchFamily="2" charset="77"/>
              </a:rPr>
              <a:t>ZI -11</a:t>
            </a:r>
          </a:p>
        </p:txBody>
      </p:sp>
      <p:cxnSp>
        <p:nvCxnSpPr>
          <p:cNvPr id="151" name="Conector angular 150">
            <a:extLst>
              <a:ext uri="{FF2B5EF4-FFF2-40B4-BE49-F238E27FC236}">
                <a16:creationId xmlns:a16="http://schemas.microsoft.com/office/drawing/2014/main" id="{30D4B442-0819-2741-8299-6D8E8A8232F8}"/>
              </a:ext>
            </a:extLst>
          </p:cNvPr>
          <p:cNvCxnSpPr/>
          <p:nvPr/>
        </p:nvCxnSpPr>
        <p:spPr>
          <a:xfrm flipV="1">
            <a:off x="1746549" y="3341906"/>
            <a:ext cx="1827991" cy="220046"/>
          </a:xfrm>
          <a:prstGeom prst="bentConnector3">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Conector angular 152">
            <a:extLst>
              <a:ext uri="{FF2B5EF4-FFF2-40B4-BE49-F238E27FC236}">
                <a16:creationId xmlns:a16="http://schemas.microsoft.com/office/drawing/2014/main" id="{68A7A493-A96B-6149-AE09-B775AB08629B}"/>
              </a:ext>
            </a:extLst>
          </p:cNvPr>
          <p:cNvCxnSpPr>
            <a:stCxn id="129" idx="3"/>
          </p:cNvCxnSpPr>
          <p:nvPr/>
        </p:nvCxnSpPr>
        <p:spPr>
          <a:xfrm flipV="1">
            <a:off x="1732421" y="3726658"/>
            <a:ext cx="1842119" cy="149689"/>
          </a:xfrm>
          <a:prstGeom prst="bentConnector3">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Conector angular 154">
            <a:extLst>
              <a:ext uri="{FF2B5EF4-FFF2-40B4-BE49-F238E27FC236}">
                <a16:creationId xmlns:a16="http://schemas.microsoft.com/office/drawing/2014/main" id="{521D27C1-2D45-D845-84CD-2AE14F0CD67D}"/>
              </a:ext>
            </a:extLst>
          </p:cNvPr>
          <p:cNvCxnSpPr/>
          <p:nvPr/>
        </p:nvCxnSpPr>
        <p:spPr>
          <a:xfrm>
            <a:off x="1746549" y="4071941"/>
            <a:ext cx="1621904" cy="12700"/>
          </a:xfrm>
          <a:prstGeom prst="bentConnector3">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Conector angular 156">
            <a:extLst>
              <a:ext uri="{FF2B5EF4-FFF2-40B4-BE49-F238E27FC236}">
                <a16:creationId xmlns:a16="http://schemas.microsoft.com/office/drawing/2014/main" id="{30CCA26C-BE56-1243-A24B-673E4BE5061C}"/>
              </a:ext>
            </a:extLst>
          </p:cNvPr>
          <p:cNvCxnSpPr>
            <a:stCxn id="134" idx="3"/>
          </p:cNvCxnSpPr>
          <p:nvPr/>
        </p:nvCxnSpPr>
        <p:spPr>
          <a:xfrm>
            <a:off x="1783773" y="4511013"/>
            <a:ext cx="1709705" cy="35783"/>
          </a:xfrm>
          <a:prstGeom prst="bentConnector3">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Conector recto de flecha 158">
            <a:extLst>
              <a:ext uri="{FF2B5EF4-FFF2-40B4-BE49-F238E27FC236}">
                <a16:creationId xmlns:a16="http://schemas.microsoft.com/office/drawing/2014/main" id="{95D23997-EDA5-CF48-BE30-ADB33DD40F85}"/>
              </a:ext>
            </a:extLst>
          </p:cNvPr>
          <p:cNvCxnSpPr>
            <a:cxnSpLocks/>
          </p:cNvCxnSpPr>
          <p:nvPr/>
        </p:nvCxnSpPr>
        <p:spPr>
          <a:xfrm>
            <a:off x="1747340" y="4781188"/>
            <a:ext cx="1621113" cy="9616"/>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Conector angular 163">
            <a:extLst>
              <a:ext uri="{FF2B5EF4-FFF2-40B4-BE49-F238E27FC236}">
                <a16:creationId xmlns:a16="http://schemas.microsoft.com/office/drawing/2014/main" id="{8C6F4F2E-6333-4945-897E-FBC0054DBCF4}"/>
              </a:ext>
            </a:extLst>
          </p:cNvPr>
          <p:cNvCxnSpPr>
            <a:stCxn id="138" idx="3"/>
          </p:cNvCxnSpPr>
          <p:nvPr/>
        </p:nvCxnSpPr>
        <p:spPr>
          <a:xfrm>
            <a:off x="1731630" y="5199149"/>
            <a:ext cx="1251239" cy="162184"/>
          </a:xfrm>
          <a:prstGeom prst="bentConnector3">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Conector angular 165">
            <a:extLst>
              <a:ext uri="{FF2B5EF4-FFF2-40B4-BE49-F238E27FC236}">
                <a16:creationId xmlns:a16="http://schemas.microsoft.com/office/drawing/2014/main" id="{1A930A17-9E1A-EC4A-AE27-500CD440B505}"/>
              </a:ext>
            </a:extLst>
          </p:cNvPr>
          <p:cNvCxnSpPr>
            <a:stCxn id="141" idx="3"/>
          </p:cNvCxnSpPr>
          <p:nvPr/>
        </p:nvCxnSpPr>
        <p:spPr>
          <a:xfrm>
            <a:off x="1697142" y="5478998"/>
            <a:ext cx="1067514" cy="144987"/>
          </a:xfrm>
          <a:prstGeom prst="bentConnector3">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Conector angular 167">
            <a:extLst>
              <a:ext uri="{FF2B5EF4-FFF2-40B4-BE49-F238E27FC236}">
                <a16:creationId xmlns:a16="http://schemas.microsoft.com/office/drawing/2014/main" id="{F9AC92BA-69C5-3546-BCB0-706C55DA235F}"/>
              </a:ext>
            </a:extLst>
          </p:cNvPr>
          <p:cNvCxnSpPr>
            <a:stCxn id="142" idx="3"/>
          </p:cNvCxnSpPr>
          <p:nvPr/>
        </p:nvCxnSpPr>
        <p:spPr>
          <a:xfrm flipV="1">
            <a:off x="1725641" y="5899146"/>
            <a:ext cx="867264" cy="2008"/>
          </a:xfrm>
          <a:prstGeom prst="bentConnector3">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Conector angular 169">
            <a:extLst>
              <a:ext uri="{FF2B5EF4-FFF2-40B4-BE49-F238E27FC236}">
                <a16:creationId xmlns:a16="http://schemas.microsoft.com/office/drawing/2014/main" id="{07B5CE86-1E34-6E4A-84EB-B6E731DC3EB2}"/>
              </a:ext>
            </a:extLst>
          </p:cNvPr>
          <p:cNvCxnSpPr>
            <a:stCxn id="144" idx="3"/>
          </p:cNvCxnSpPr>
          <p:nvPr/>
        </p:nvCxnSpPr>
        <p:spPr>
          <a:xfrm>
            <a:off x="1725641" y="6200610"/>
            <a:ext cx="631608" cy="63990"/>
          </a:xfrm>
          <a:prstGeom prst="bentConnector3">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1" name="Elipse 170">
            <a:extLst>
              <a:ext uri="{FF2B5EF4-FFF2-40B4-BE49-F238E27FC236}">
                <a16:creationId xmlns:a16="http://schemas.microsoft.com/office/drawing/2014/main" id="{10A44831-B1C4-2441-8C1D-D829D7C8AA5F}"/>
              </a:ext>
            </a:extLst>
          </p:cNvPr>
          <p:cNvSpPr/>
          <p:nvPr/>
        </p:nvSpPr>
        <p:spPr>
          <a:xfrm>
            <a:off x="6946303" y="939181"/>
            <a:ext cx="564776" cy="554045"/>
          </a:xfrm>
          <a:prstGeom prst="ellipse">
            <a:avLst/>
          </a:prstGeom>
          <a:solidFill>
            <a:srgbClr val="3965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2" name="Elipse 171">
            <a:extLst>
              <a:ext uri="{FF2B5EF4-FFF2-40B4-BE49-F238E27FC236}">
                <a16:creationId xmlns:a16="http://schemas.microsoft.com/office/drawing/2014/main" id="{477FC03F-98F3-3F4E-A763-020C3BE7F733}"/>
              </a:ext>
            </a:extLst>
          </p:cNvPr>
          <p:cNvSpPr/>
          <p:nvPr/>
        </p:nvSpPr>
        <p:spPr>
          <a:xfrm>
            <a:off x="6951187" y="1987595"/>
            <a:ext cx="564776" cy="554045"/>
          </a:xfrm>
          <a:prstGeom prst="ellipse">
            <a:avLst/>
          </a:prstGeom>
          <a:solidFill>
            <a:srgbClr val="AD2B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3" name="Elipse 172">
            <a:extLst>
              <a:ext uri="{FF2B5EF4-FFF2-40B4-BE49-F238E27FC236}">
                <a16:creationId xmlns:a16="http://schemas.microsoft.com/office/drawing/2014/main" id="{DB696D80-1415-D249-811F-B9AFBB80101E}"/>
              </a:ext>
            </a:extLst>
          </p:cNvPr>
          <p:cNvSpPr/>
          <p:nvPr/>
        </p:nvSpPr>
        <p:spPr>
          <a:xfrm>
            <a:off x="6944154" y="3189219"/>
            <a:ext cx="564776" cy="554045"/>
          </a:xfrm>
          <a:prstGeom prst="ellipse">
            <a:avLst/>
          </a:prstGeom>
          <a:solidFill>
            <a:srgbClr val="E0C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4" name="Elipse 173">
            <a:extLst>
              <a:ext uri="{FF2B5EF4-FFF2-40B4-BE49-F238E27FC236}">
                <a16:creationId xmlns:a16="http://schemas.microsoft.com/office/drawing/2014/main" id="{1882CC12-AC46-1E42-B647-310F24BE86E2}"/>
              </a:ext>
            </a:extLst>
          </p:cNvPr>
          <p:cNvSpPr/>
          <p:nvPr/>
        </p:nvSpPr>
        <p:spPr>
          <a:xfrm>
            <a:off x="185795" y="3596474"/>
            <a:ext cx="564776" cy="554045"/>
          </a:xfrm>
          <a:prstGeom prst="ellipse">
            <a:avLst/>
          </a:prstGeom>
          <a:solidFill>
            <a:srgbClr val="C296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5" name="Elipse 174">
            <a:extLst>
              <a:ext uri="{FF2B5EF4-FFF2-40B4-BE49-F238E27FC236}">
                <a16:creationId xmlns:a16="http://schemas.microsoft.com/office/drawing/2014/main" id="{F451F88D-7D9F-F14A-98C6-EB49B0E4AD97}"/>
              </a:ext>
            </a:extLst>
          </p:cNvPr>
          <p:cNvSpPr/>
          <p:nvPr/>
        </p:nvSpPr>
        <p:spPr>
          <a:xfrm>
            <a:off x="192805" y="4378499"/>
            <a:ext cx="564776" cy="554045"/>
          </a:xfrm>
          <a:prstGeom prst="ellipse">
            <a:avLst/>
          </a:prstGeom>
          <a:solidFill>
            <a:srgbClr val="84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6" name="Elipse 175">
            <a:extLst>
              <a:ext uri="{FF2B5EF4-FFF2-40B4-BE49-F238E27FC236}">
                <a16:creationId xmlns:a16="http://schemas.microsoft.com/office/drawing/2014/main" id="{1D38C2EC-528C-8E43-8142-83A23646BC67}"/>
              </a:ext>
            </a:extLst>
          </p:cNvPr>
          <p:cNvSpPr/>
          <p:nvPr/>
        </p:nvSpPr>
        <p:spPr>
          <a:xfrm>
            <a:off x="191988" y="5068181"/>
            <a:ext cx="564776" cy="554045"/>
          </a:xfrm>
          <a:prstGeom prst="ellipse">
            <a:avLst/>
          </a:prstGeom>
          <a:solidFill>
            <a:srgbClr val="1C3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7" name="Elipse 176">
            <a:extLst>
              <a:ext uri="{FF2B5EF4-FFF2-40B4-BE49-F238E27FC236}">
                <a16:creationId xmlns:a16="http://schemas.microsoft.com/office/drawing/2014/main" id="{F1AA9B16-9692-914D-A3D5-671D3221FF78}"/>
              </a:ext>
            </a:extLst>
          </p:cNvPr>
          <p:cNvSpPr/>
          <p:nvPr/>
        </p:nvSpPr>
        <p:spPr>
          <a:xfrm>
            <a:off x="196850" y="5796418"/>
            <a:ext cx="564776" cy="55404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8" name="object 3">
            <a:extLst>
              <a:ext uri="{FF2B5EF4-FFF2-40B4-BE49-F238E27FC236}">
                <a16:creationId xmlns:a16="http://schemas.microsoft.com/office/drawing/2014/main" id="{19218762-F78D-9247-AF3E-BF070BB85455}"/>
              </a:ext>
            </a:extLst>
          </p:cNvPr>
          <p:cNvSpPr txBox="1">
            <a:spLocks/>
          </p:cNvSpPr>
          <p:nvPr/>
        </p:nvSpPr>
        <p:spPr>
          <a:xfrm>
            <a:off x="7086181" y="1080068"/>
            <a:ext cx="479835" cy="25583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88" dirty="0">
                <a:solidFill>
                  <a:schemeClr val="bg1"/>
                </a:solidFill>
                <a:latin typeface="Montserrat SemiBold" pitchFamily="2" charset="77"/>
              </a:rPr>
              <a:t>F1</a:t>
            </a:r>
          </a:p>
        </p:txBody>
      </p:sp>
      <p:sp>
        <p:nvSpPr>
          <p:cNvPr id="179" name="object 3">
            <a:extLst>
              <a:ext uri="{FF2B5EF4-FFF2-40B4-BE49-F238E27FC236}">
                <a16:creationId xmlns:a16="http://schemas.microsoft.com/office/drawing/2014/main" id="{DC732E7B-5E2A-F141-B4FA-D8DC8065C619}"/>
              </a:ext>
            </a:extLst>
          </p:cNvPr>
          <p:cNvSpPr txBox="1">
            <a:spLocks/>
          </p:cNvSpPr>
          <p:nvPr/>
        </p:nvSpPr>
        <p:spPr>
          <a:xfrm>
            <a:off x="7082247" y="2106485"/>
            <a:ext cx="479835" cy="25583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88" dirty="0">
                <a:solidFill>
                  <a:schemeClr val="bg1"/>
                </a:solidFill>
                <a:latin typeface="Montserrat SemiBold" pitchFamily="2" charset="77"/>
              </a:rPr>
              <a:t>F2</a:t>
            </a:r>
          </a:p>
        </p:txBody>
      </p:sp>
      <p:sp>
        <p:nvSpPr>
          <p:cNvPr id="180" name="object 3">
            <a:extLst>
              <a:ext uri="{FF2B5EF4-FFF2-40B4-BE49-F238E27FC236}">
                <a16:creationId xmlns:a16="http://schemas.microsoft.com/office/drawing/2014/main" id="{540480CA-CBC6-8C4F-AED4-91B6B49DFEB5}"/>
              </a:ext>
            </a:extLst>
          </p:cNvPr>
          <p:cNvSpPr txBox="1">
            <a:spLocks/>
          </p:cNvSpPr>
          <p:nvPr/>
        </p:nvSpPr>
        <p:spPr>
          <a:xfrm>
            <a:off x="7069344" y="3314427"/>
            <a:ext cx="479835" cy="25583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88" dirty="0">
                <a:solidFill>
                  <a:schemeClr val="bg1"/>
                </a:solidFill>
                <a:latin typeface="Montserrat SemiBold" pitchFamily="2" charset="77"/>
              </a:rPr>
              <a:t>F3</a:t>
            </a:r>
          </a:p>
        </p:txBody>
      </p:sp>
      <p:sp>
        <p:nvSpPr>
          <p:cNvPr id="181" name="object 3">
            <a:extLst>
              <a:ext uri="{FF2B5EF4-FFF2-40B4-BE49-F238E27FC236}">
                <a16:creationId xmlns:a16="http://schemas.microsoft.com/office/drawing/2014/main" id="{9D3F92EF-2E88-7D40-9177-0EDE8D52E9B2}"/>
              </a:ext>
            </a:extLst>
          </p:cNvPr>
          <p:cNvSpPr txBox="1">
            <a:spLocks/>
          </p:cNvSpPr>
          <p:nvPr/>
        </p:nvSpPr>
        <p:spPr>
          <a:xfrm>
            <a:off x="284718" y="3735517"/>
            <a:ext cx="479835" cy="25583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88" dirty="0">
                <a:solidFill>
                  <a:schemeClr val="bg1"/>
                </a:solidFill>
                <a:latin typeface="Montserrat SemiBold" pitchFamily="2" charset="77"/>
              </a:rPr>
              <a:t>F4</a:t>
            </a:r>
          </a:p>
        </p:txBody>
      </p:sp>
      <p:sp>
        <p:nvSpPr>
          <p:cNvPr id="182" name="object 3">
            <a:extLst>
              <a:ext uri="{FF2B5EF4-FFF2-40B4-BE49-F238E27FC236}">
                <a16:creationId xmlns:a16="http://schemas.microsoft.com/office/drawing/2014/main" id="{4BD22C47-A135-1C47-B2F8-6E5AE66A454A}"/>
              </a:ext>
            </a:extLst>
          </p:cNvPr>
          <p:cNvSpPr txBox="1">
            <a:spLocks/>
          </p:cNvSpPr>
          <p:nvPr/>
        </p:nvSpPr>
        <p:spPr>
          <a:xfrm>
            <a:off x="288963" y="4519421"/>
            <a:ext cx="479835" cy="25583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88" dirty="0">
                <a:solidFill>
                  <a:schemeClr val="bg1"/>
                </a:solidFill>
                <a:latin typeface="Montserrat SemiBold" pitchFamily="2" charset="77"/>
              </a:rPr>
              <a:t>F5</a:t>
            </a:r>
          </a:p>
        </p:txBody>
      </p:sp>
      <p:sp>
        <p:nvSpPr>
          <p:cNvPr id="183" name="object 3">
            <a:extLst>
              <a:ext uri="{FF2B5EF4-FFF2-40B4-BE49-F238E27FC236}">
                <a16:creationId xmlns:a16="http://schemas.microsoft.com/office/drawing/2014/main" id="{A747DA48-BEC2-9649-93B8-D7058BF56D60}"/>
              </a:ext>
            </a:extLst>
          </p:cNvPr>
          <p:cNvSpPr txBox="1">
            <a:spLocks/>
          </p:cNvSpPr>
          <p:nvPr/>
        </p:nvSpPr>
        <p:spPr>
          <a:xfrm>
            <a:off x="291980" y="5224740"/>
            <a:ext cx="479835" cy="25583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88" dirty="0">
                <a:solidFill>
                  <a:schemeClr val="bg1"/>
                </a:solidFill>
                <a:latin typeface="Montserrat SemiBold" pitchFamily="2" charset="77"/>
              </a:rPr>
              <a:t>F6</a:t>
            </a:r>
          </a:p>
        </p:txBody>
      </p:sp>
      <p:sp>
        <p:nvSpPr>
          <p:cNvPr id="184" name="object 3">
            <a:extLst>
              <a:ext uri="{FF2B5EF4-FFF2-40B4-BE49-F238E27FC236}">
                <a16:creationId xmlns:a16="http://schemas.microsoft.com/office/drawing/2014/main" id="{6A1857D4-3633-BC40-8FA1-C1EA33926D0F}"/>
              </a:ext>
            </a:extLst>
          </p:cNvPr>
          <p:cNvSpPr txBox="1">
            <a:spLocks/>
          </p:cNvSpPr>
          <p:nvPr/>
        </p:nvSpPr>
        <p:spPr>
          <a:xfrm>
            <a:off x="308836" y="5944579"/>
            <a:ext cx="479835" cy="25583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600" b="1" spc="188" dirty="0">
                <a:solidFill>
                  <a:schemeClr val="bg1"/>
                </a:solidFill>
                <a:latin typeface="Montserrat SemiBold" pitchFamily="2" charset="77"/>
              </a:rPr>
              <a:t>F7</a:t>
            </a:r>
          </a:p>
        </p:txBody>
      </p:sp>
      <p:pic>
        <p:nvPicPr>
          <p:cNvPr id="185" name="Imagen 184">
            <a:extLst>
              <a:ext uri="{FF2B5EF4-FFF2-40B4-BE49-F238E27FC236}">
                <a16:creationId xmlns:a16="http://schemas.microsoft.com/office/drawing/2014/main" id="{9E932CA6-9A29-604D-900D-246AAD7F0EF6}"/>
              </a:ext>
            </a:extLst>
          </p:cNvPr>
          <p:cNvPicPr>
            <a:picLocks noChangeAspect="1"/>
          </p:cNvPicPr>
          <p:nvPr/>
        </p:nvPicPr>
        <p:blipFill rotWithShape="1">
          <a:blip r:embed="rId5" cstate="email">
            <a:duotone>
              <a:schemeClr val="accent4">
                <a:shade val="45000"/>
                <a:satMod val="135000"/>
              </a:schemeClr>
              <a:prstClr val="white"/>
            </a:duotone>
            <a:extLst>
              <a:ext uri="{BEBA8EAE-BF5A-486C-A8C5-ECC9F3942E4B}">
                <a14:imgProps xmlns:a14="http://schemas.microsoft.com/office/drawing/2010/main">
                  <a14:imgLayer r:embed="rId6">
                    <a14:imgEffect>
                      <a14:backgroundRemoval t="9813" b="89953" l="9790" r="89744"/>
                    </a14:imgEffect>
                    <a14:imgEffect>
                      <a14:artisticGlowEdges/>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7953682" y="2410103"/>
            <a:ext cx="484872" cy="484080"/>
          </a:xfrm>
          <a:prstGeom prst="rect">
            <a:avLst/>
          </a:prstGeom>
        </p:spPr>
      </p:pic>
      <p:sp>
        <p:nvSpPr>
          <p:cNvPr id="187" name="CuadroTexto 186">
            <a:extLst>
              <a:ext uri="{FF2B5EF4-FFF2-40B4-BE49-F238E27FC236}">
                <a16:creationId xmlns:a16="http://schemas.microsoft.com/office/drawing/2014/main" id="{0C1650ED-5F52-D647-A362-06A11F19BF76}"/>
              </a:ext>
            </a:extLst>
          </p:cNvPr>
          <p:cNvSpPr txBox="1"/>
          <p:nvPr/>
        </p:nvSpPr>
        <p:spPr>
          <a:xfrm>
            <a:off x="6339167" y="4820832"/>
            <a:ext cx="4331568" cy="1169551"/>
          </a:xfrm>
          <a:prstGeom prst="rect">
            <a:avLst/>
          </a:prstGeom>
          <a:noFill/>
        </p:spPr>
        <p:txBody>
          <a:bodyPr wrap="square">
            <a:spAutoFit/>
          </a:bodyPr>
          <a:lstStyle/>
          <a:p>
            <a:pPr algn="just"/>
            <a:r>
              <a:rPr lang="es-MX" sz="1400" dirty="0">
                <a:effectLst/>
                <a:latin typeface="Montserrat Light" pitchFamily="2" charset="77"/>
                <a:ea typeface="Calibri" panose="020F0502020204030204" pitchFamily="34" charset="0"/>
                <a:cs typeface="Times New Roman" panose="02020603050405020304" pitchFamily="18" charset="0"/>
              </a:rPr>
              <a:t>Para </a:t>
            </a:r>
            <a:r>
              <a:rPr lang="es-MX" sz="1400" b="1" dirty="0">
                <a:effectLst/>
                <a:latin typeface="Montserrat Light" pitchFamily="2" charset="77"/>
                <a:ea typeface="Calibri" panose="020F0502020204030204" pitchFamily="34" charset="0"/>
                <a:cs typeface="Times New Roman" panose="02020603050405020304" pitchFamily="18" charset="0"/>
              </a:rPr>
              <a:t>la calibración de los modelos</a:t>
            </a:r>
            <a:r>
              <a:rPr lang="es-MX" sz="1400" dirty="0">
                <a:effectLst/>
                <a:latin typeface="Montserrat Light" pitchFamily="2" charset="77"/>
                <a:ea typeface="Calibri" panose="020F0502020204030204" pitchFamily="34" charset="0"/>
                <a:cs typeface="Times New Roman" panose="02020603050405020304" pitchFamily="18" charset="0"/>
              </a:rPr>
              <a:t>, </a:t>
            </a:r>
            <a:r>
              <a:rPr lang="es-MX" sz="1400" b="1" dirty="0">
                <a:effectLst/>
                <a:latin typeface="Montserrat Light" pitchFamily="2" charset="77"/>
                <a:ea typeface="Calibri" panose="020F0502020204030204" pitchFamily="34" charset="0"/>
                <a:cs typeface="Times New Roman" panose="02020603050405020304" pitchFamily="18" charset="0"/>
              </a:rPr>
              <a:t>utiliza datos de precipitación de la tormenta Cristóbal</a:t>
            </a:r>
            <a:r>
              <a:rPr lang="es-MX" sz="1400" dirty="0">
                <a:effectLst/>
                <a:latin typeface="Montserrat Light" pitchFamily="2" charset="77"/>
                <a:ea typeface="Calibri" panose="020F0502020204030204" pitchFamily="34" charset="0"/>
                <a:cs typeface="Times New Roman" panose="02020603050405020304" pitchFamily="18" charset="0"/>
              </a:rPr>
              <a:t>, que se presentó </a:t>
            </a:r>
            <a:r>
              <a:rPr lang="es-MX" sz="1400" b="1" dirty="0">
                <a:effectLst/>
                <a:latin typeface="Montserrat Light" pitchFamily="2" charset="77"/>
                <a:ea typeface="Calibri" panose="020F0502020204030204" pitchFamily="34" charset="0"/>
                <a:cs typeface="Times New Roman" panose="02020603050405020304" pitchFamily="18" charset="0"/>
              </a:rPr>
              <a:t>del 30 de mayo al 05 de junio del 2020</a:t>
            </a:r>
            <a:r>
              <a:rPr lang="es-MX" sz="1400" dirty="0">
                <a:effectLst/>
                <a:latin typeface="Montserrat Light" pitchFamily="2" charset="77"/>
                <a:ea typeface="Calibri" panose="020F0502020204030204" pitchFamily="34" charset="0"/>
                <a:cs typeface="Times New Roman" panose="02020603050405020304" pitchFamily="18" charset="0"/>
              </a:rPr>
              <a:t>,, </a:t>
            </a:r>
            <a:r>
              <a:rPr lang="es-MX" sz="1400" b="1" dirty="0">
                <a:effectLst/>
                <a:latin typeface="Montserrat Light" pitchFamily="2" charset="77"/>
                <a:ea typeface="Calibri" panose="020F0502020204030204" pitchFamily="34" charset="0"/>
                <a:cs typeface="Times New Roman" panose="02020603050405020304" pitchFamily="18" charset="0"/>
              </a:rPr>
              <a:t>Y del huracán Zeta, con lluvias del 24 al 28 de octubre de 2020</a:t>
            </a:r>
            <a:endParaRPr lang="es-MX" b="1" dirty="0">
              <a:latin typeface="Montserrat Light" pitchFamily="2" charset="77"/>
            </a:endParaRPr>
          </a:p>
        </p:txBody>
      </p:sp>
      <p:sp>
        <p:nvSpPr>
          <p:cNvPr id="188" name="CuadroTexto 187">
            <a:extLst>
              <a:ext uri="{FF2B5EF4-FFF2-40B4-BE49-F238E27FC236}">
                <a16:creationId xmlns:a16="http://schemas.microsoft.com/office/drawing/2014/main" id="{5B2A26F0-6C62-FA4A-8FF8-16941DF55DC1}"/>
              </a:ext>
            </a:extLst>
          </p:cNvPr>
          <p:cNvSpPr txBox="1"/>
          <p:nvPr/>
        </p:nvSpPr>
        <p:spPr>
          <a:xfrm>
            <a:off x="6313603" y="6063811"/>
            <a:ext cx="7255859" cy="523220"/>
          </a:xfrm>
          <a:prstGeom prst="rect">
            <a:avLst/>
          </a:prstGeom>
          <a:noFill/>
        </p:spPr>
        <p:txBody>
          <a:bodyPr wrap="square">
            <a:spAutoFit/>
          </a:bodyPr>
          <a:lstStyle/>
          <a:p>
            <a:pPr algn="just"/>
            <a:r>
              <a:rPr lang="es-MX" sz="1400" dirty="0">
                <a:solidFill>
                  <a:srgbClr val="AD2B35"/>
                </a:solidFill>
                <a:effectLst/>
                <a:latin typeface="Montserrat Medium" pitchFamily="2" charset="77"/>
                <a:ea typeface="Calibri" panose="020F0502020204030204" pitchFamily="34" charset="0"/>
                <a:cs typeface="Times New Roman" panose="02020603050405020304" pitchFamily="18" charset="0"/>
              </a:rPr>
              <a:t>Los estudios se actualizarán una vez </a:t>
            </a:r>
          </a:p>
          <a:p>
            <a:pPr algn="just"/>
            <a:r>
              <a:rPr lang="es-MX" sz="1400" dirty="0">
                <a:solidFill>
                  <a:srgbClr val="AD2B35"/>
                </a:solidFill>
                <a:effectLst/>
                <a:latin typeface="Montserrat Medium" pitchFamily="2" charset="77"/>
                <a:ea typeface="Calibri" panose="020F0502020204030204" pitchFamily="34" charset="0"/>
                <a:cs typeface="Times New Roman" panose="02020603050405020304" pitchFamily="18" charset="0"/>
              </a:rPr>
              <a:t>teniendo los resultados del vuelo LíDAR</a:t>
            </a:r>
            <a:endParaRPr lang="es-MX" dirty="0">
              <a:solidFill>
                <a:srgbClr val="AD2B35"/>
              </a:solidFill>
              <a:latin typeface="Montserrat Medium" pitchFamily="2" charset="77"/>
            </a:endParaRPr>
          </a:p>
        </p:txBody>
      </p:sp>
      <p:sp>
        <p:nvSpPr>
          <p:cNvPr id="192" name="Rectángulo 191">
            <a:extLst>
              <a:ext uri="{FF2B5EF4-FFF2-40B4-BE49-F238E27FC236}">
                <a16:creationId xmlns:a16="http://schemas.microsoft.com/office/drawing/2014/main" id="{AE78C9DA-A0BE-5C42-BCCE-53DB814E65B6}"/>
              </a:ext>
            </a:extLst>
          </p:cNvPr>
          <p:cNvSpPr/>
          <p:nvPr/>
        </p:nvSpPr>
        <p:spPr>
          <a:xfrm>
            <a:off x="8119512" y="2948958"/>
            <a:ext cx="191564" cy="43279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FF0000"/>
              </a:solidFill>
            </a:endParaRPr>
          </a:p>
        </p:txBody>
      </p:sp>
      <p:sp>
        <p:nvSpPr>
          <p:cNvPr id="193" name="Rectángulo 192">
            <a:extLst>
              <a:ext uri="{FF2B5EF4-FFF2-40B4-BE49-F238E27FC236}">
                <a16:creationId xmlns:a16="http://schemas.microsoft.com/office/drawing/2014/main" id="{4E18742A-6B87-5749-B94D-84F277D8DEDD}"/>
              </a:ext>
            </a:extLst>
          </p:cNvPr>
          <p:cNvSpPr/>
          <p:nvPr/>
        </p:nvSpPr>
        <p:spPr>
          <a:xfrm>
            <a:off x="8122392" y="3532722"/>
            <a:ext cx="191564" cy="43279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FF0000"/>
              </a:solidFill>
            </a:endParaRPr>
          </a:p>
        </p:txBody>
      </p:sp>
      <p:sp>
        <p:nvSpPr>
          <p:cNvPr id="194" name="Rectángulo 193">
            <a:extLst>
              <a:ext uri="{FF2B5EF4-FFF2-40B4-BE49-F238E27FC236}">
                <a16:creationId xmlns:a16="http://schemas.microsoft.com/office/drawing/2014/main" id="{7EFC2754-CE5F-3643-B475-B1223F8FC18D}"/>
              </a:ext>
            </a:extLst>
          </p:cNvPr>
          <p:cNvSpPr/>
          <p:nvPr/>
        </p:nvSpPr>
        <p:spPr>
          <a:xfrm>
            <a:off x="3003948" y="562356"/>
            <a:ext cx="4504982" cy="65606"/>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3" name="Imagen 42">
            <a:extLst>
              <a:ext uri="{FF2B5EF4-FFF2-40B4-BE49-F238E27FC236}">
                <a16:creationId xmlns:a16="http://schemas.microsoft.com/office/drawing/2014/main" id="{86303129-79D3-5041-A211-1FCCE7A1AC8B}"/>
              </a:ext>
            </a:extLst>
          </p:cNvPr>
          <p:cNvPicPr>
            <a:picLocks noChangeAspect="1"/>
          </p:cNvPicPr>
          <p:nvPr/>
        </p:nvPicPr>
        <p:blipFill rotWithShape="1">
          <a:blip r:embed="rId5" cstate="email">
            <a:duotone>
              <a:schemeClr val="accent4">
                <a:shade val="45000"/>
                <a:satMod val="135000"/>
              </a:schemeClr>
              <a:prstClr val="white"/>
            </a:duotone>
            <a:extLst>
              <a:ext uri="{BEBA8EAE-BF5A-486C-A8C5-ECC9F3942E4B}">
                <a14:imgProps xmlns:a14="http://schemas.microsoft.com/office/drawing/2010/main">
                  <a14:imgLayer r:embed="rId10">
                    <a14:imgEffect>
                      <a14:backgroundRemoval t="9813" b="89953" l="9790" r="89744"/>
                    </a14:imgEffect>
                    <a14:imgEffect>
                      <a14:artisticGlowEdges/>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5153217" y="560469"/>
            <a:ext cx="484872" cy="484080"/>
          </a:xfrm>
          <a:prstGeom prst="rect">
            <a:avLst/>
          </a:prstGeom>
        </p:spPr>
      </p:pic>
      <p:pic>
        <p:nvPicPr>
          <p:cNvPr id="106" name="Imagen 105">
            <a:extLst>
              <a:ext uri="{FF2B5EF4-FFF2-40B4-BE49-F238E27FC236}">
                <a16:creationId xmlns:a16="http://schemas.microsoft.com/office/drawing/2014/main" id="{9B8563CD-0E92-0E40-8491-37DDF8976122}"/>
              </a:ext>
            </a:extLst>
          </p:cNvPr>
          <p:cNvPicPr>
            <a:picLocks noChangeAspect="1"/>
          </p:cNvPicPr>
          <p:nvPr/>
        </p:nvPicPr>
        <p:blipFill>
          <a:blip r:embed="rId11"/>
          <a:stretch>
            <a:fillRect/>
          </a:stretch>
        </p:blipFill>
        <p:spPr>
          <a:xfrm>
            <a:off x="10557946" y="870256"/>
            <a:ext cx="1407348" cy="5277556"/>
          </a:xfrm>
          <a:prstGeom prst="rect">
            <a:avLst/>
          </a:prstGeom>
        </p:spPr>
      </p:pic>
      <p:pic>
        <p:nvPicPr>
          <p:cNvPr id="115" name="Imagen 114">
            <a:extLst>
              <a:ext uri="{FF2B5EF4-FFF2-40B4-BE49-F238E27FC236}">
                <a16:creationId xmlns:a16="http://schemas.microsoft.com/office/drawing/2014/main" id="{7F49A8BD-74A1-C849-B8FE-3A292BF08391}"/>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120" b="47526" l="8667" r="75200"/>
                    </a14:imgEffect>
                  </a14:imgLayer>
                </a14:imgProps>
              </a:ext>
            </a:extLst>
          </a:blip>
          <a:srcRect l="10141" t="10141" r="24725" b="52488"/>
          <a:stretch/>
        </p:blipFill>
        <p:spPr>
          <a:xfrm>
            <a:off x="7829950" y="218510"/>
            <a:ext cx="959307" cy="978986"/>
          </a:xfrm>
          <a:prstGeom prst="rect">
            <a:avLst/>
          </a:prstGeom>
        </p:spPr>
      </p:pic>
      <p:sp>
        <p:nvSpPr>
          <p:cNvPr id="126" name="object 3">
            <a:extLst>
              <a:ext uri="{FF2B5EF4-FFF2-40B4-BE49-F238E27FC236}">
                <a16:creationId xmlns:a16="http://schemas.microsoft.com/office/drawing/2014/main" id="{7C47809C-7338-4A40-B48E-46DF50B9EC49}"/>
              </a:ext>
            </a:extLst>
          </p:cNvPr>
          <p:cNvSpPr txBox="1">
            <a:spLocks/>
          </p:cNvSpPr>
          <p:nvPr/>
        </p:nvSpPr>
        <p:spPr>
          <a:xfrm>
            <a:off x="-478924" y="1992194"/>
            <a:ext cx="2910098"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spc="188" dirty="0">
                <a:latin typeface="Montserrat Light" pitchFamily="2" charset="77"/>
              </a:rPr>
              <a:t>INUNDABILIDAD</a:t>
            </a:r>
          </a:p>
        </p:txBody>
      </p:sp>
      <p:pic>
        <p:nvPicPr>
          <p:cNvPr id="127" name="Imagen 126">
            <a:extLst>
              <a:ext uri="{FF2B5EF4-FFF2-40B4-BE49-F238E27FC236}">
                <a16:creationId xmlns:a16="http://schemas.microsoft.com/office/drawing/2014/main" id="{E4F6A5A1-0F5E-BD40-9C93-1C380CA3E952}"/>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548099" y="819446"/>
            <a:ext cx="914146" cy="1067684"/>
          </a:xfrm>
          <a:prstGeom prst="rect">
            <a:avLst/>
          </a:prstGeom>
        </p:spPr>
      </p:pic>
      <p:sp>
        <p:nvSpPr>
          <p:cNvPr id="146" name="object 3">
            <a:extLst>
              <a:ext uri="{FF2B5EF4-FFF2-40B4-BE49-F238E27FC236}">
                <a16:creationId xmlns:a16="http://schemas.microsoft.com/office/drawing/2014/main" id="{D6601DF5-3C27-6F46-87B6-9C6946DEFDC1}"/>
              </a:ext>
            </a:extLst>
          </p:cNvPr>
          <p:cNvSpPr txBox="1">
            <a:spLocks/>
          </p:cNvSpPr>
          <p:nvPr/>
        </p:nvSpPr>
        <p:spPr>
          <a:xfrm>
            <a:off x="9699136" y="1132499"/>
            <a:ext cx="1299659" cy="175368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000" b="1" spc="188" dirty="0">
                <a:solidFill>
                  <a:schemeClr val="tx1"/>
                </a:solidFill>
                <a:latin typeface="Montserrat Light" pitchFamily="2" charset="77"/>
              </a:rPr>
              <a:t>FUENTE</a:t>
            </a:r>
            <a:r>
              <a:rPr lang="es-MX" sz="1000" spc="188" dirty="0">
                <a:solidFill>
                  <a:schemeClr val="tx1"/>
                </a:solidFill>
                <a:latin typeface="Montserrat Light" pitchFamily="2" charset="77"/>
              </a:rPr>
              <a:t>: Data obtenida del </a:t>
            </a:r>
          </a:p>
          <a:p>
            <a:pPr marL="9525">
              <a:spcBef>
                <a:spcPts val="75"/>
              </a:spcBef>
            </a:pPr>
            <a:r>
              <a:rPr lang="es-MX" sz="1000" spc="188" dirty="0">
                <a:solidFill>
                  <a:schemeClr val="tx1"/>
                </a:solidFill>
                <a:latin typeface="Montserrat Light" pitchFamily="2" charset="77"/>
              </a:rPr>
              <a:t>Reporte T6_REPORTE_061022 de la </a:t>
            </a:r>
          </a:p>
          <a:p>
            <a:pPr marL="9525">
              <a:spcBef>
                <a:spcPts val="75"/>
              </a:spcBef>
            </a:pPr>
            <a:r>
              <a:rPr lang="es-MX" sz="1000" spc="188" dirty="0">
                <a:solidFill>
                  <a:schemeClr val="tx1"/>
                </a:solidFill>
                <a:latin typeface="Montserrat Light" pitchFamily="2" charset="77"/>
              </a:rPr>
              <a:t>presentación de Hidrología y Drenaje  </a:t>
            </a:r>
          </a:p>
          <a:p>
            <a:pPr marL="9525">
              <a:spcBef>
                <a:spcPts val="75"/>
              </a:spcBef>
            </a:pPr>
            <a:r>
              <a:rPr lang="es-MX" sz="1000" spc="188" dirty="0">
                <a:solidFill>
                  <a:schemeClr val="tx1"/>
                </a:solidFill>
                <a:latin typeface="Montserrat Light" pitchFamily="2" charset="77"/>
              </a:rPr>
              <a:t>el día 6 de octubre 2022</a:t>
            </a:r>
          </a:p>
          <a:p>
            <a:pPr marL="9525">
              <a:spcBef>
                <a:spcPts val="75"/>
              </a:spcBef>
            </a:pPr>
            <a:endParaRPr lang="es-MX" sz="1000" spc="188" dirty="0">
              <a:solidFill>
                <a:schemeClr val="tx1"/>
              </a:solidFill>
              <a:latin typeface="Montserrat Light" pitchFamily="2" charset="77"/>
            </a:endParaRPr>
          </a:p>
        </p:txBody>
      </p:sp>
    </p:spTree>
    <p:extLst>
      <p:ext uri="{BB962C8B-B14F-4D97-AF65-F5344CB8AC3E}">
        <p14:creationId xmlns:p14="http://schemas.microsoft.com/office/powerpoint/2010/main" val="562708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375BF881-5E02-D349-9EAA-E8518F5F5066}"/>
              </a:ext>
            </a:extLst>
          </p:cNvPr>
          <p:cNvPicPr>
            <a:picLocks noChangeAspect="1"/>
          </p:cNvPicPr>
          <p:nvPr/>
        </p:nvPicPr>
        <p:blipFill>
          <a:blip r:embed="rId3"/>
          <a:stretch>
            <a:fillRect/>
          </a:stretch>
        </p:blipFill>
        <p:spPr>
          <a:xfrm>
            <a:off x="-1" y="0"/>
            <a:ext cx="10776857" cy="6858000"/>
          </a:xfrm>
          <a:prstGeom prst="rect">
            <a:avLst/>
          </a:prstGeom>
        </p:spPr>
      </p:pic>
      <p:pic>
        <p:nvPicPr>
          <p:cNvPr id="3" name="Imagen 2">
            <a:extLst>
              <a:ext uri="{FF2B5EF4-FFF2-40B4-BE49-F238E27FC236}">
                <a16:creationId xmlns:a16="http://schemas.microsoft.com/office/drawing/2014/main" id="{3E427F38-98E9-4445-885B-9E408D359584}"/>
              </a:ext>
            </a:extLst>
          </p:cNvPr>
          <p:cNvPicPr>
            <a:picLocks noChangeAspect="1"/>
          </p:cNvPicPr>
          <p:nvPr/>
        </p:nvPicPr>
        <p:blipFill>
          <a:blip r:embed="rId4">
            <a:lum contrast="40000"/>
          </a:blip>
          <a:stretch>
            <a:fillRect/>
          </a:stretch>
        </p:blipFill>
        <p:spPr>
          <a:xfrm>
            <a:off x="10006853" y="0"/>
            <a:ext cx="2185147" cy="6858000"/>
          </a:xfrm>
          <a:prstGeom prst="rect">
            <a:avLst/>
          </a:prstGeom>
        </p:spPr>
      </p:pic>
      <p:sp>
        <p:nvSpPr>
          <p:cNvPr id="6" name="Rectángulo 5">
            <a:extLst>
              <a:ext uri="{FF2B5EF4-FFF2-40B4-BE49-F238E27FC236}">
                <a16:creationId xmlns:a16="http://schemas.microsoft.com/office/drawing/2014/main" id="{F1D606A6-8AFC-0D47-8328-5DE597628421}"/>
              </a:ext>
            </a:extLst>
          </p:cNvPr>
          <p:cNvSpPr/>
          <p:nvPr/>
        </p:nvSpPr>
        <p:spPr>
          <a:xfrm>
            <a:off x="6217706" y="3989134"/>
            <a:ext cx="3575017" cy="1200329"/>
          </a:xfrm>
          <a:prstGeom prst="rect">
            <a:avLst/>
          </a:prstGeom>
          <a:noFill/>
        </p:spPr>
        <p:txBody>
          <a:bodyPr wrap="none" lIns="91440" tIns="45720" rIns="91440" bIns="45720">
            <a:spAutoFit/>
          </a:bodyPr>
          <a:lstStyle/>
          <a:p>
            <a:pPr algn="ctr"/>
            <a:r>
              <a:rPr lang="es-ES" sz="360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rPr>
              <a:t>LIBERACIÓN DE</a:t>
            </a:r>
          </a:p>
          <a:p>
            <a:pPr algn="ctr"/>
            <a:r>
              <a:rPr lang="es-ES" sz="360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rPr>
              <a:t>DDV.</a:t>
            </a:r>
            <a:r>
              <a:rPr lang="es-ES" sz="3600" cap="none" spc="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rPr>
              <a:t> </a:t>
            </a:r>
          </a:p>
        </p:txBody>
      </p:sp>
      <p:sp>
        <p:nvSpPr>
          <p:cNvPr id="7" name="Rectángulo 6">
            <a:extLst>
              <a:ext uri="{FF2B5EF4-FFF2-40B4-BE49-F238E27FC236}">
                <a16:creationId xmlns:a16="http://schemas.microsoft.com/office/drawing/2014/main" id="{5D1C5237-7017-B548-A154-E95EFA0A5660}"/>
              </a:ext>
            </a:extLst>
          </p:cNvPr>
          <p:cNvSpPr/>
          <p:nvPr/>
        </p:nvSpPr>
        <p:spPr>
          <a:xfrm>
            <a:off x="7472598" y="2419474"/>
            <a:ext cx="915635" cy="1569660"/>
          </a:xfrm>
          <a:prstGeom prst="rect">
            <a:avLst/>
          </a:prstGeom>
          <a:noFill/>
        </p:spPr>
        <p:txBody>
          <a:bodyPr wrap="square" lIns="91440" tIns="45720" rIns="91440" bIns="45720">
            <a:spAutoFit/>
          </a:bodyPr>
          <a:lstStyle/>
          <a:p>
            <a:pPr algn="ctr"/>
            <a:r>
              <a:rPr lang="es-ES" sz="9600" b="1" cap="none" spc="0" dirty="0">
                <a:ln w="0"/>
                <a:solidFill>
                  <a:srgbClr val="C2964D"/>
                </a:solidFill>
                <a:effectLst>
                  <a:outerShdw blurRad="38100" dist="19050" dir="2700000" algn="tl" rotWithShape="0">
                    <a:schemeClr val="dk1">
                      <a:alpha val="40000"/>
                    </a:schemeClr>
                  </a:outerShdw>
                </a:effectLst>
                <a:latin typeface="Helvetica" pitchFamily="2" charset="0"/>
              </a:rPr>
              <a:t>1</a:t>
            </a:r>
          </a:p>
        </p:txBody>
      </p:sp>
      <p:sp>
        <p:nvSpPr>
          <p:cNvPr id="10" name="Rectángulo 9">
            <a:extLst>
              <a:ext uri="{FF2B5EF4-FFF2-40B4-BE49-F238E27FC236}">
                <a16:creationId xmlns:a16="http://schemas.microsoft.com/office/drawing/2014/main" id="{CB780571-E6FD-9A46-8120-940011FF3819}"/>
              </a:ext>
            </a:extLst>
          </p:cNvPr>
          <p:cNvSpPr/>
          <p:nvPr/>
        </p:nvSpPr>
        <p:spPr>
          <a:xfrm>
            <a:off x="7704135" y="5347167"/>
            <a:ext cx="1797287" cy="584775"/>
          </a:xfrm>
          <a:prstGeom prst="rect">
            <a:avLst/>
          </a:prstGeom>
          <a:noFill/>
        </p:spPr>
        <p:txBody>
          <a:bodyPr wrap="none" lIns="91440" tIns="45720" rIns="91440" bIns="45720">
            <a:spAutoFit/>
          </a:bodyPr>
          <a:lstStyle/>
          <a:p>
            <a:pPr algn="ctr"/>
            <a:r>
              <a:rPr lang="es-ES" sz="3200" b="1" cap="none" spc="0" dirty="0">
                <a:ln w="0"/>
                <a:solidFill>
                  <a:srgbClr val="C2964D"/>
                </a:solidFill>
                <a:effectLst>
                  <a:outerShdw blurRad="38100" dist="19050" dir="2700000" algn="tl" rotWithShape="0">
                    <a:schemeClr val="dk1">
                      <a:alpha val="40000"/>
                    </a:schemeClr>
                  </a:outerShdw>
                </a:effectLst>
                <a:latin typeface="Euclid Flex" panose="020B0500030000000000" pitchFamily="34" charset="77"/>
              </a:rPr>
              <a:t>Tramo 6</a:t>
            </a:r>
          </a:p>
        </p:txBody>
      </p:sp>
      <p:pic>
        <p:nvPicPr>
          <p:cNvPr id="16" name="Imagen 15">
            <a:extLst>
              <a:ext uri="{FF2B5EF4-FFF2-40B4-BE49-F238E27FC236}">
                <a16:creationId xmlns:a16="http://schemas.microsoft.com/office/drawing/2014/main" id="{B1D8E7AE-63C9-B74B-9E4A-555F0AB69F3D}"/>
              </a:ext>
            </a:extLst>
          </p:cNvPr>
          <p:cNvPicPr/>
          <p:nvPr/>
        </p:nvPicPr>
        <p:blipFill>
          <a:blip r:embed="rId5" cstate="email">
            <a:extLst>
              <a:ext uri="{BEBA8EAE-BF5A-486C-A8C5-ECC9F3942E4B}">
                <a14:imgProps xmlns:a14="http://schemas.microsoft.com/office/drawing/2010/main">
                  <a14:imgLayer r:embed="rId6">
                    <a14:imgEffect>
                      <a14:backgroundRemoval t="4303" b="97769" l="341" r="99583"/>
                    </a14:imgEffect>
                  </a14:imgLayer>
                </a14:imgProps>
              </a:ext>
              <a:ext uri="{28A0092B-C50C-407E-A947-70E740481C1C}">
                <a14:useLocalDpi xmlns:a14="http://schemas.microsoft.com/office/drawing/2010/main"/>
              </a:ext>
            </a:extLst>
          </a:blip>
          <a:stretch>
            <a:fillRect/>
          </a:stretch>
        </p:blipFill>
        <p:spPr>
          <a:xfrm>
            <a:off x="1679410" y="2797320"/>
            <a:ext cx="3375550" cy="1604177"/>
          </a:xfrm>
          <a:prstGeom prst="rect">
            <a:avLst/>
          </a:prstGeom>
        </p:spPr>
      </p:pic>
      <p:sp>
        <p:nvSpPr>
          <p:cNvPr id="17" name="Rectángulo 16">
            <a:extLst>
              <a:ext uri="{FF2B5EF4-FFF2-40B4-BE49-F238E27FC236}">
                <a16:creationId xmlns:a16="http://schemas.microsoft.com/office/drawing/2014/main" id="{DA704262-A312-6046-9C28-033D0E84450B}"/>
              </a:ext>
            </a:extLst>
          </p:cNvPr>
          <p:cNvSpPr/>
          <p:nvPr/>
        </p:nvSpPr>
        <p:spPr>
          <a:xfrm>
            <a:off x="1244459" y="4481577"/>
            <a:ext cx="2361544" cy="707886"/>
          </a:xfrm>
          <a:prstGeom prst="rect">
            <a:avLst/>
          </a:prstGeom>
          <a:noFill/>
        </p:spPr>
        <p:txBody>
          <a:bodyPr wrap="none" lIns="91440" tIns="45720" rIns="91440" bIns="45720">
            <a:spAutoFit/>
          </a:bodyPr>
          <a:lstStyle/>
          <a:p>
            <a:pPr algn="ctr"/>
            <a:r>
              <a:rPr lang="es-ES" sz="1200" cap="none" spc="0" dirty="0">
                <a:ln w="0"/>
                <a:solidFill>
                  <a:schemeClr val="accent4">
                    <a:lumMod val="50000"/>
                  </a:schemeClr>
                </a:solidFill>
                <a:effectLst>
                  <a:outerShdw blurRad="38100" dist="19050" dir="2700000" algn="tl" rotWithShape="0">
                    <a:schemeClr val="dk1">
                      <a:alpha val="40000"/>
                    </a:schemeClr>
                  </a:outerShdw>
                </a:effectLst>
                <a:latin typeface="Arial Rounded MT Bold" panose="020F0704030504030204" pitchFamily="34" charset="77"/>
              </a:rPr>
              <a:t>2022</a:t>
            </a:r>
          </a:p>
          <a:p>
            <a:pPr algn="ctr"/>
            <a:r>
              <a:rPr lang="es-ES" sz="80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AÑO DE</a:t>
            </a:r>
          </a:p>
          <a:p>
            <a:pPr algn="ctr"/>
            <a:r>
              <a:rPr lang="es-ES" sz="1200" cap="none" spc="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RICARDO FLORES MAGÓN </a:t>
            </a:r>
          </a:p>
          <a:p>
            <a:pPr algn="ctr"/>
            <a:r>
              <a:rPr lang="es-ES" sz="80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PRECURSOR DE LA REVOLUCIÓN MEXICANA </a:t>
            </a:r>
            <a:endParaRPr lang="es-ES" sz="800" cap="none" spc="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endParaRPr>
          </a:p>
        </p:txBody>
      </p:sp>
      <p:pic>
        <p:nvPicPr>
          <p:cNvPr id="12" name="Imagen 11">
            <a:extLst>
              <a:ext uri="{FF2B5EF4-FFF2-40B4-BE49-F238E27FC236}">
                <a16:creationId xmlns:a16="http://schemas.microsoft.com/office/drawing/2014/main" id="{034A2CCA-9717-EE4A-928E-6CD0F744327A}"/>
              </a:ext>
            </a:extLst>
          </p:cNvPr>
          <p:cNvPicPr>
            <a:picLocks noChangeAspect="1"/>
          </p:cNvPicPr>
          <p:nvPr/>
        </p:nvPicPr>
        <p:blipFill>
          <a:blip r:embed="rId7">
            <a:lum bright="-40000" contrast="-40000"/>
            <a:extLst>
              <a:ext uri="{28A0092B-C50C-407E-A947-70E740481C1C}">
                <a14:useLocalDpi xmlns:a14="http://schemas.microsoft.com/office/drawing/2010/main"/>
              </a:ext>
            </a:extLst>
          </a:blip>
          <a:stretch>
            <a:fillRect/>
          </a:stretch>
        </p:blipFill>
        <p:spPr>
          <a:xfrm>
            <a:off x="358486" y="5842342"/>
            <a:ext cx="2229105" cy="610940"/>
          </a:xfrm>
          <a:prstGeom prst="rect">
            <a:avLst/>
          </a:prstGeom>
        </p:spPr>
      </p:pic>
      <p:pic>
        <p:nvPicPr>
          <p:cNvPr id="13" name="Imagen 12">
            <a:extLst>
              <a:ext uri="{FF2B5EF4-FFF2-40B4-BE49-F238E27FC236}">
                <a16:creationId xmlns:a16="http://schemas.microsoft.com/office/drawing/2014/main" id="{4F0AAA9F-A969-3941-BF94-294FF2524B0C}"/>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2745" b="97745" l="2930" r="97852"/>
                    </a14:imgEffect>
                  </a14:imgLayer>
                </a14:imgProps>
              </a:ext>
              <a:ext uri="{28A0092B-C50C-407E-A947-70E740481C1C}">
                <a14:useLocalDpi xmlns:a14="http://schemas.microsoft.com/office/drawing/2010/main"/>
              </a:ext>
            </a:extLst>
          </a:blip>
          <a:stretch>
            <a:fillRect/>
          </a:stretch>
        </p:blipFill>
        <p:spPr>
          <a:xfrm>
            <a:off x="2917448" y="5594181"/>
            <a:ext cx="1045153" cy="1041070"/>
          </a:xfrm>
          <a:prstGeom prst="rect">
            <a:avLst/>
          </a:prstGeom>
        </p:spPr>
      </p:pic>
      <p:cxnSp>
        <p:nvCxnSpPr>
          <p:cNvPr id="21" name="Conector recto 20">
            <a:extLst>
              <a:ext uri="{FF2B5EF4-FFF2-40B4-BE49-F238E27FC236}">
                <a16:creationId xmlns:a16="http://schemas.microsoft.com/office/drawing/2014/main" id="{B6CCBF06-6DD7-7741-A0F7-1320221EBC1B}"/>
              </a:ext>
            </a:extLst>
          </p:cNvPr>
          <p:cNvCxnSpPr>
            <a:cxnSpLocks/>
          </p:cNvCxnSpPr>
          <p:nvPr/>
        </p:nvCxnSpPr>
        <p:spPr>
          <a:xfrm>
            <a:off x="6476907" y="6011365"/>
            <a:ext cx="1129279" cy="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
        <p:nvSpPr>
          <p:cNvPr id="22" name="Elipse 21">
            <a:extLst>
              <a:ext uri="{FF2B5EF4-FFF2-40B4-BE49-F238E27FC236}">
                <a16:creationId xmlns:a16="http://schemas.microsoft.com/office/drawing/2014/main" id="{AA9BB3A9-0F76-8E4D-96D8-71335111A004}"/>
              </a:ext>
            </a:extLst>
          </p:cNvPr>
          <p:cNvSpPr/>
          <p:nvPr/>
        </p:nvSpPr>
        <p:spPr>
          <a:xfrm>
            <a:off x="6897332" y="5490617"/>
            <a:ext cx="288428" cy="29787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pic>
        <p:nvPicPr>
          <p:cNvPr id="18" name="Imagen 17">
            <a:extLst>
              <a:ext uri="{FF2B5EF4-FFF2-40B4-BE49-F238E27FC236}">
                <a16:creationId xmlns:a16="http://schemas.microsoft.com/office/drawing/2014/main" id="{E8271FDE-9B2A-5F4F-B9A0-9994FCD47E96}"/>
              </a:ext>
            </a:extLst>
          </p:cNvPr>
          <p:cNvPicPr>
            <a:picLocks noChangeAspect="1"/>
          </p:cNvPicPr>
          <p:nvPr/>
        </p:nvPicPr>
        <p:blipFill>
          <a:blip r:embed="rId10">
            <a:lum bright="70000" contrast="-70000"/>
          </a:blip>
          <a:stretch>
            <a:fillRect/>
          </a:stretch>
        </p:blipFill>
        <p:spPr>
          <a:xfrm>
            <a:off x="10557946" y="870256"/>
            <a:ext cx="1407348" cy="5277556"/>
          </a:xfrm>
          <a:prstGeom prst="rect">
            <a:avLst/>
          </a:prstGeom>
        </p:spPr>
      </p:pic>
    </p:spTree>
    <p:extLst>
      <p:ext uri="{BB962C8B-B14F-4D97-AF65-F5344CB8AC3E}">
        <p14:creationId xmlns:p14="http://schemas.microsoft.com/office/powerpoint/2010/main" val="2023914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E427F38-98E9-4445-885B-9E408D359584}"/>
              </a:ext>
            </a:extLst>
          </p:cNvPr>
          <p:cNvPicPr>
            <a:picLocks noChangeAspect="1"/>
          </p:cNvPicPr>
          <p:nvPr/>
        </p:nvPicPr>
        <p:blipFill>
          <a:blip r:embed="rId2"/>
          <a:stretch>
            <a:fillRect/>
          </a:stretch>
        </p:blipFill>
        <p:spPr>
          <a:xfrm>
            <a:off x="11471564" y="0"/>
            <a:ext cx="720436" cy="6858000"/>
          </a:xfrm>
          <a:prstGeom prst="rect">
            <a:avLst/>
          </a:prstGeom>
        </p:spPr>
      </p:pic>
      <p:pic>
        <p:nvPicPr>
          <p:cNvPr id="14" name="Imagen 13">
            <a:extLst>
              <a:ext uri="{FF2B5EF4-FFF2-40B4-BE49-F238E27FC236}">
                <a16:creationId xmlns:a16="http://schemas.microsoft.com/office/drawing/2014/main" id="{B0F10E98-2E37-3C4E-9B11-C50C01777AAB}"/>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294511" y="6000701"/>
            <a:ext cx="2229105" cy="610940"/>
          </a:xfrm>
          <a:prstGeom prst="rect">
            <a:avLst/>
          </a:prstGeom>
        </p:spPr>
      </p:pic>
      <p:sp>
        <p:nvSpPr>
          <p:cNvPr id="57" name="object 3">
            <a:extLst>
              <a:ext uri="{FF2B5EF4-FFF2-40B4-BE49-F238E27FC236}">
                <a16:creationId xmlns:a16="http://schemas.microsoft.com/office/drawing/2014/main" id="{AA8B2E4D-91F1-8F4C-816B-95286765240B}"/>
              </a:ext>
            </a:extLst>
          </p:cNvPr>
          <p:cNvSpPr txBox="1">
            <a:spLocks/>
          </p:cNvSpPr>
          <p:nvPr/>
        </p:nvSpPr>
        <p:spPr>
          <a:xfrm>
            <a:off x="4556835" y="310086"/>
            <a:ext cx="4480488" cy="6379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88" dirty="0">
                <a:latin typeface="Montserrat" pitchFamily="2" charset="77"/>
              </a:rPr>
              <a:t>MODELOS DE</a:t>
            </a:r>
          </a:p>
          <a:p>
            <a:pPr marL="9525">
              <a:spcBef>
                <a:spcPts val="75"/>
              </a:spcBef>
            </a:pPr>
            <a:r>
              <a:rPr lang="es-MX" sz="2000" spc="188" dirty="0">
                <a:latin typeface="Montserrat" pitchFamily="2" charset="77"/>
              </a:rPr>
              <a:t>INUNDACIÓN</a:t>
            </a:r>
          </a:p>
        </p:txBody>
      </p:sp>
      <p:sp>
        <p:nvSpPr>
          <p:cNvPr id="58" name="Rectángulo 57">
            <a:extLst>
              <a:ext uri="{FF2B5EF4-FFF2-40B4-BE49-F238E27FC236}">
                <a16:creationId xmlns:a16="http://schemas.microsoft.com/office/drawing/2014/main" id="{CC2AE8CE-DEBD-AA46-88BA-C7F63E52D3C5}"/>
              </a:ext>
            </a:extLst>
          </p:cNvPr>
          <p:cNvSpPr/>
          <p:nvPr/>
        </p:nvSpPr>
        <p:spPr>
          <a:xfrm>
            <a:off x="6665682" y="847396"/>
            <a:ext cx="4452084" cy="45719"/>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3" name="Imagen 22">
            <a:extLst>
              <a:ext uri="{FF2B5EF4-FFF2-40B4-BE49-F238E27FC236}">
                <a16:creationId xmlns:a16="http://schemas.microsoft.com/office/drawing/2014/main" id="{124C1AA8-7F96-4D46-A404-00389BFE08B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120" b="47526" l="8667" r="75200"/>
                    </a14:imgEffect>
                  </a14:imgLayer>
                </a14:imgProps>
              </a:ext>
            </a:extLst>
          </a:blip>
          <a:srcRect l="10141" t="10141" r="24725" b="52488"/>
          <a:stretch/>
        </p:blipFill>
        <p:spPr>
          <a:xfrm>
            <a:off x="2703009" y="5779549"/>
            <a:ext cx="959307" cy="978986"/>
          </a:xfrm>
          <a:prstGeom prst="rect">
            <a:avLst/>
          </a:prstGeom>
        </p:spPr>
      </p:pic>
      <p:pic>
        <p:nvPicPr>
          <p:cNvPr id="24" name="Imagen 23">
            <a:extLst>
              <a:ext uri="{FF2B5EF4-FFF2-40B4-BE49-F238E27FC236}">
                <a16:creationId xmlns:a16="http://schemas.microsoft.com/office/drawing/2014/main" id="{A6A4F94F-FDA7-3143-AE68-AA2810A1E701}"/>
              </a:ext>
            </a:extLst>
          </p:cNvPr>
          <p:cNvPicPr>
            <a:picLocks noChangeAspect="1"/>
          </p:cNvPicPr>
          <p:nvPr/>
        </p:nvPicPr>
        <p:blipFill>
          <a:blip r:embed="rId6"/>
          <a:srcRect/>
          <a:stretch/>
        </p:blipFill>
        <p:spPr>
          <a:xfrm>
            <a:off x="5119" y="15631"/>
            <a:ext cx="3933501" cy="5562414"/>
          </a:xfrm>
          <a:prstGeom prst="rect">
            <a:avLst/>
          </a:prstGeom>
        </p:spPr>
      </p:pic>
      <p:sp>
        <p:nvSpPr>
          <p:cNvPr id="25" name="object 3">
            <a:extLst>
              <a:ext uri="{FF2B5EF4-FFF2-40B4-BE49-F238E27FC236}">
                <a16:creationId xmlns:a16="http://schemas.microsoft.com/office/drawing/2014/main" id="{93C52ECC-99C9-7943-9D1C-87365A5F3C98}"/>
              </a:ext>
            </a:extLst>
          </p:cNvPr>
          <p:cNvSpPr txBox="1">
            <a:spLocks/>
          </p:cNvSpPr>
          <p:nvPr/>
        </p:nvSpPr>
        <p:spPr>
          <a:xfrm>
            <a:off x="4705416" y="1166137"/>
            <a:ext cx="4480488" cy="39177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spc="188" dirty="0">
                <a:latin typeface="Montserrat" pitchFamily="2" charset="77"/>
              </a:rPr>
              <a:t>MODELOS DE</a:t>
            </a:r>
          </a:p>
          <a:p>
            <a:pPr marL="9525">
              <a:spcBef>
                <a:spcPts val="75"/>
              </a:spcBef>
            </a:pPr>
            <a:r>
              <a:rPr lang="es-MX" sz="1200" spc="188" dirty="0">
                <a:latin typeface="Montserrat" pitchFamily="2" charset="77"/>
              </a:rPr>
              <a:t>TRABAJADOS </a:t>
            </a:r>
          </a:p>
        </p:txBody>
      </p:sp>
      <p:sp>
        <p:nvSpPr>
          <p:cNvPr id="27" name="Rectángulo 26">
            <a:extLst>
              <a:ext uri="{FF2B5EF4-FFF2-40B4-BE49-F238E27FC236}">
                <a16:creationId xmlns:a16="http://schemas.microsoft.com/office/drawing/2014/main" id="{4AC58ABB-84DE-C042-8219-F78B29BC9AFE}"/>
              </a:ext>
            </a:extLst>
          </p:cNvPr>
          <p:cNvSpPr/>
          <p:nvPr/>
        </p:nvSpPr>
        <p:spPr>
          <a:xfrm>
            <a:off x="4705416" y="1664838"/>
            <a:ext cx="784896" cy="239792"/>
          </a:xfrm>
          <a:prstGeom prst="rect">
            <a:avLst/>
          </a:prstGeom>
          <a:solidFill>
            <a:srgbClr val="396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8" name="object 3">
            <a:extLst>
              <a:ext uri="{FF2B5EF4-FFF2-40B4-BE49-F238E27FC236}">
                <a16:creationId xmlns:a16="http://schemas.microsoft.com/office/drawing/2014/main" id="{B4CE00DB-56C3-0A49-9790-39E6A0905079}"/>
              </a:ext>
            </a:extLst>
          </p:cNvPr>
          <p:cNvSpPr txBox="1">
            <a:spLocks/>
          </p:cNvSpPr>
          <p:nvPr/>
        </p:nvSpPr>
        <p:spPr>
          <a:xfrm>
            <a:off x="4741344" y="1693740"/>
            <a:ext cx="630372"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chemeClr val="bg1"/>
                </a:solidFill>
                <a:latin typeface="Montserrat" pitchFamily="2" charset="77"/>
              </a:rPr>
              <a:t>ZI -01</a:t>
            </a:r>
          </a:p>
        </p:txBody>
      </p:sp>
      <p:sp>
        <p:nvSpPr>
          <p:cNvPr id="29" name="Rectángulo 28">
            <a:extLst>
              <a:ext uri="{FF2B5EF4-FFF2-40B4-BE49-F238E27FC236}">
                <a16:creationId xmlns:a16="http://schemas.microsoft.com/office/drawing/2014/main" id="{9C2B3F8E-0734-004D-82E3-0D604991566B}"/>
              </a:ext>
            </a:extLst>
          </p:cNvPr>
          <p:cNvSpPr/>
          <p:nvPr/>
        </p:nvSpPr>
        <p:spPr>
          <a:xfrm>
            <a:off x="4677359" y="2166089"/>
            <a:ext cx="784896" cy="239792"/>
          </a:xfrm>
          <a:prstGeom prst="rect">
            <a:avLst/>
          </a:prstGeom>
          <a:solidFill>
            <a:srgbClr val="396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0" name="object 3">
            <a:extLst>
              <a:ext uri="{FF2B5EF4-FFF2-40B4-BE49-F238E27FC236}">
                <a16:creationId xmlns:a16="http://schemas.microsoft.com/office/drawing/2014/main" id="{820DF3B4-9032-844E-AE59-C1388D305CD3}"/>
              </a:ext>
            </a:extLst>
          </p:cNvPr>
          <p:cNvSpPr txBox="1">
            <a:spLocks/>
          </p:cNvSpPr>
          <p:nvPr/>
        </p:nvSpPr>
        <p:spPr>
          <a:xfrm>
            <a:off x="4749761" y="2187480"/>
            <a:ext cx="630372"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chemeClr val="bg1"/>
                </a:solidFill>
                <a:latin typeface="Montserrat" pitchFamily="2" charset="77"/>
              </a:rPr>
              <a:t>ZI -03</a:t>
            </a:r>
          </a:p>
        </p:txBody>
      </p:sp>
      <p:sp>
        <p:nvSpPr>
          <p:cNvPr id="32" name="Elipse 31">
            <a:extLst>
              <a:ext uri="{FF2B5EF4-FFF2-40B4-BE49-F238E27FC236}">
                <a16:creationId xmlns:a16="http://schemas.microsoft.com/office/drawing/2014/main" id="{E1B6AE42-9160-5647-8086-2B642E066617}"/>
              </a:ext>
            </a:extLst>
          </p:cNvPr>
          <p:cNvSpPr/>
          <p:nvPr/>
        </p:nvSpPr>
        <p:spPr>
          <a:xfrm>
            <a:off x="5639366" y="1730577"/>
            <a:ext cx="564776" cy="554045"/>
          </a:xfrm>
          <a:prstGeom prst="ellipse">
            <a:avLst/>
          </a:prstGeom>
          <a:solidFill>
            <a:srgbClr val="3965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4" name="object 3">
            <a:extLst>
              <a:ext uri="{FF2B5EF4-FFF2-40B4-BE49-F238E27FC236}">
                <a16:creationId xmlns:a16="http://schemas.microsoft.com/office/drawing/2014/main" id="{93E9062C-9186-3B4C-9755-976CE799891C}"/>
              </a:ext>
            </a:extLst>
          </p:cNvPr>
          <p:cNvSpPr txBox="1">
            <a:spLocks/>
          </p:cNvSpPr>
          <p:nvPr/>
        </p:nvSpPr>
        <p:spPr>
          <a:xfrm>
            <a:off x="5741144" y="1818124"/>
            <a:ext cx="479835" cy="378950"/>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400" b="1" spc="188" dirty="0">
                <a:solidFill>
                  <a:schemeClr val="bg1"/>
                </a:solidFill>
                <a:latin typeface="Montserrat SemiBold" pitchFamily="2" charset="77"/>
              </a:rPr>
              <a:t>F1</a:t>
            </a:r>
          </a:p>
        </p:txBody>
      </p:sp>
      <p:sp>
        <p:nvSpPr>
          <p:cNvPr id="45" name="object 3">
            <a:extLst>
              <a:ext uri="{FF2B5EF4-FFF2-40B4-BE49-F238E27FC236}">
                <a16:creationId xmlns:a16="http://schemas.microsoft.com/office/drawing/2014/main" id="{EBB7EB0D-83D3-4E46-B149-CE027AB5A73E}"/>
              </a:ext>
            </a:extLst>
          </p:cNvPr>
          <p:cNvSpPr txBox="1">
            <a:spLocks/>
          </p:cNvSpPr>
          <p:nvPr/>
        </p:nvSpPr>
        <p:spPr>
          <a:xfrm>
            <a:off x="5321613" y="3089669"/>
            <a:ext cx="630372"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chemeClr val="bg1"/>
                </a:solidFill>
                <a:latin typeface="Montserrat" pitchFamily="2" charset="77"/>
              </a:rPr>
              <a:t>ZI -19</a:t>
            </a:r>
          </a:p>
        </p:txBody>
      </p:sp>
      <p:sp>
        <p:nvSpPr>
          <p:cNvPr id="46" name="Rectángulo 45">
            <a:extLst>
              <a:ext uri="{FF2B5EF4-FFF2-40B4-BE49-F238E27FC236}">
                <a16:creationId xmlns:a16="http://schemas.microsoft.com/office/drawing/2014/main" id="{46E3CA43-0782-A34C-A09C-AA668E999CE3}"/>
              </a:ext>
            </a:extLst>
          </p:cNvPr>
          <p:cNvSpPr/>
          <p:nvPr/>
        </p:nvSpPr>
        <p:spPr>
          <a:xfrm>
            <a:off x="5381719" y="2991194"/>
            <a:ext cx="799546" cy="23979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 name="object 3">
            <a:extLst>
              <a:ext uri="{FF2B5EF4-FFF2-40B4-BE49-F238E27FC236}">
                <a16:creationId xmlns:a16="http://schemas.microsoft.com/office/drawing/2014/main" id="{A25162CD-5298-0E4F-94D0-8B4E61DC98CE}"/>
              </a:ext>
            </a:extLst>
          </p:cNvPr>
          <p:cNvSpPr txBox="1">
            <a:spLocks/>
          </p:cNvSpPr>
          <p:nvPr/>
        </p:nvSpPr>
        <p:spPr>
          <a:xfrm>
            <a:off x="5475799" y="3011940"/>
            <a:ext cx="630372"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chemeClr val="bg1"/>
                </a:solidFill>
                <a:latin typeface="Montserrat" pitchFamily="2" charset="77"/>
              </a:rPr>
              <a:t>ZI -20</a:t>
            </a:r>
          </a:p>
        </p:txBody>
      </p:sp>
      <p:sp>
        <p:nvSpPr>
          <p:cNvPr id="59" name="Elipse 58">
            <a:extLst>
              <a:ext uri="{FF2B5EF4-FFF2-40B4-BE49-F238E27FC236}">
                <a16:creationId xmlns:a16="http://schemas.microsoft.com/office/drawing/2014/main" id="{3637B4D0-20F3-0745-B24C-D1A72F24EA46}"/>
              </a:ext>
            </a:extLst>
          </p:cNvPr>
          <p:cNvSpPr/>
          <p:nvPr/>
        </p:nvSpPr>
        <p:spPr>
          <a:xfrm>
            <a:off x="4652474" y="2706898"/>
            <a:ext cx="564776" cy="55404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0" name="object 3">
            <a:extLst>
              <a:ext uri="{FF2B5EF4-FFF2-40B4-BE49-F238E27FC236}">
                <a16:creationId xmlns:a16="http://schemas.microsoft.com/office/drawing/2014/main" id="{8069447F-1D24-504A-8041-D1956C1C3ACC}"/>
              </a:ext>
            </a:extLst>
          </p:cNvPr>
          <p:cNvSpPr txBox="1">
            <a:spLocks/>
          </p:cNvSpPr>
          <p:nvPr/>
        </p:nvSpPr>
        <p:spPr>
          <a:xfrm>
            <a:off x="4726360" y="2801719"/>
            <a:ext cx="479835" cy="378950"/>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400" b="1" spc="188" dirty="0">
                <a:solidFill>
                  <a:schemeClr val="bg1"/>
                </a:solidFill>
                <a:latin typeface="Montserrat SemiBold" pitchFamily="2" charset="77"/>
              </a:rPr>
              <a:t>F7</a:t>
            </a:r>
          </a:p>
        </p:txBody>
      </p:sp>
      <p:sp>
        <p:nvSpPr>
          <p:cNvPr id="61" name="CuadroTexto 60">
            <a:extLst>
              <a:ext uri="{FF2B5EF4-FFF2-40B4-BE49-F238E27FC236}">
                <a16:creationId xmlns:a16="http://schemas.microsoft.com/office/drawing/2014/main" id="{2DCB2862-A2C6-E84B-A287-A96C81736783}"/>
              </a:ext>
            </a:extLst>
          </p:cNvPr>
          <p:cNvSpPr txBox="1"/>
          <p:nvPr/>
        </p:nvSpPr>
        <p:spPr>
          <a:xfrm>
            <a:off x="124870" y="5481595"/>
            <a:ext cx="7255859" cy="307777"/>
          </a:xfrm>
          <a:prstGeom prst="rect">
            <a:avLst/>
          </a:prstGeom>
          <a:noFill/>
        </p:spPr>
        <p:txBody>
          <a:bodyPr wrap="square">
            <a:spAutoFit/>
          </a:bodyPr>
          <a:lstStyle/>
          <a:p>
            <a:pPr algn="just"/>
            <a:r>
              <a:rPr lang="es-MX" sz="1400" dirty="0">
                <a:solidFill>
                  <a:srgbClr val="AD2B35"/>
                </a:solidFill>
                <a:effectLst/>
                <a:latin typeface="Montserrat Light" pitchFamily="2" charset="77"/>
                <a:ea typeface="Calibri" panose="020F0502020204030204" pitchFamily="34" charset="0"/>
                <a:cs typeface="Times New Roman" panose="02020603050405020304" pitchFamily="18" charset="0"/>
              </a:rPr>
              <a:t>Los estudios se actualizarán una vez teniendo los resultados del vuelo LíDAR</a:t>
            </a:r>
            <a:endParaRPr lang="es-MX" dirty="0">
              <a:solidFill>
                <a:srgbClr val="AD2B35"/>
              </a:solidFill>
              <a:latin typeface="Montserrat Light" pitchFamily="2" charset="77"/>
            </a:endParaRPr>
          </a:p>
        </p:txBody>
      </p:sp>
      <p:pic>
        <p:nvPicPr>
          <p:cNvPr id="62" name="Imagen 61">
            <a:extLst>
              <a:ext uri="{FF2B5EF4-FFF2-40B4-BE49-F238E27FC236}">
                <a16:creationId xmlns:a16="http://schemas.microsoft.com/office/drawing/2014/main" id="{257FD235-3584-A249-A4D4-120FC9353E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1104" y="970941"/>
            <a:ext cx="4374855" cy="3091934"/>
          </a:xfrm>
          <a:prstGeom prst="rect">
            <a:avLst/>
          </a:prstGeom>
        </p:spPr>
      </p:pic>
      <p:pic>
        <p:nvPicPr>
          <p:cNvPr id="22" name="Imagen 21">
            <a:extLst>
              <a:ext uri="{FF2B5EF4-FFF2-40B4-BE49-F238E27FC236}">
                <a16:creationId xmlns:a16="http://schemas.microsoft.com/office/drawing/2014/main" id="{97086773-F1FE-1D49-B877-90EBDCABDC68}"/>
              </a:ext>
            </a:extLst>
          </p:cNvPr>
          <p:cNvPicPr>
            <a:picLocks noChangeAspect="1"/>
          </p:cNvPicPr>
          <p:nvPr/>
        </p:nvPicPr>
        <p:blipFill>
          <a:blip r:embed="rId8"/>
          <a:stretch>
            <a:fillRect/>
          </a:stretch>
        </p:blipFill>
        <p:spPr>
          <a:xfrm>
            <a:off x="10557946" y="870256"/>
            <a:ext cx="1407348" cy="5277556"/>
          </a:xfrm>
          <a:prstGeom prst="rect">
            <a:avLst/>
          </a:prstGeom>
        </p:spPr>
      </p:pic>
      <p:sp>
        <p:nvSpPr>
          <p:cNvPr id="63" name="CuadroTexto 62">
            <a:extLst>
              <a:ext uri="{FF2B5EF4-FFF2-40B4-BE49-F238E27FC236}">
                <a16:creationId xmlns:a16="http://schemas.microsoft.com/office/drawing/2014/main" id="{C149463B-754D-394D-B842-6F9C6F3BA6F1}"/>
              </a:ext>
            </a:extLst>
          </p:cNvPr>
          <p:cNvSpPr txBox="1"/>
          <p:nvPr/>
        </p:nvSpPr>
        <p:spPr>
          <a:xfrm>
            <a:off x="4104160" y="3625567"/>
            <a:ext cx="2892831" cy="1446550"/>
          </a:xfrm>
          <a:prstGeom prst="rect">
            <a:avLst/>
          </a:prstGeom>
          <a:noFill/>
        </p:spPr>
        <p:txBody>
          <a:bodyPr wrap="square">
            <a:spAutoFit/>
          </a:bodyPr>
          <a:lstStyle/>
          <a:p>
            <a:pPr algn="just"/>
            <a:r>
              <a:rPr lang="es-MX" sz="1100" dirty="0">
                <a:effectLst/>
                <a:latin typeface="Montserrat Light" pitchFamily="2" charset="77"/>
                <a:ea typeface="Calibri" panose="020F0502020204030204" pitchFamily="34" charset="0"/>
                <a:cs typeface="Times New Roman" panose="02020603050405020304" pitchFamily="18" charset="0"/>
              </a:rPr>
              <a:t>Para estos modelos </a:t>
            </a:r>
            <a:r>
              <a:rPr lang="es-MX" sz="1100" b="1" dirty="0">
                <a:solidFill>
                  <a:srgbClr val="205340"/>
                </a:solidFill>
                <a:effectLst/>
                <a:latin typeface="Montserrat Light" pitchFamily="2" charset="77"/>
                <a:ea typeface="Calibri" panose="020F0502020204030204" pitchFamily="34" charset="0"/>
                <a:cs typeface="Times New Roman" panose="02020603050405020304" pitchFamily="18" charset="0"/>
              </a:rPr>
              <a:t>se han utilizado datos de precipitación de la tormenta Cristóbal,</a:t>
            </a:r>
            <a:r>
              <a:rPr lang="es-MX" sz="1100" dirty="0">
                <a:effectLst/>
                <a:latin typeface="Montserrat Light" pitchFamily="2" charset="77"/>
                <a:ea typeface="Calibri" panose="020F0502020204030204" pitchFamily="34" charset="0"/>
                <a:cs typeface="Times New Roman" panose="02020603050405020304" pitchFamily="18" charset="0"/>
              </a:rPr>
              <a:t> que se presentó del </a:t>
            </a:r>
            <a:r>
              <a:rPr lang="es-MX" sz="1100" b="1" dirty="0">
                <a:solidFill>
                  <a:srgbClr val="205340"/>
                </a:solidFill>
                <a:latin typeface="Montserrat Light" pitchFamily="2" charset="77"/>
                <a:ea typeface="Calibri" panose="020F0502020204030204" pitchFamily="34" charset="0"/>
                <a:cs typeface="Times New Roman" panose="02020603050405020304" pitchFamily="18" charset="0"/>
              </a:rPr>
              <a:t>31 de mayo al 05 de junio de 2020</a:t>
            </a:r>
            <a:r>
              <a:rPr lang="es-MX" sz="1100" dirty="0">
                <a:latin typeface="Montserrat Light" pitchFamily="2" charset="77"/>
                <a:ea typeface="Calibri" panose="020F0502020204030204" pitchFamily="34" charset="0"/>
                <a:cs typeface="Times New Roman" panose="02020603050405020304" pitchFamily="18" charset="0"/>
              </a:rPr>
              <a:t>, con una </a:t>
            </a:r>
            <a:r>
              <a:rPr lang="es-MX" sz="1100" b="1" dirty="0">
                <a:solidFill>
                  <a:srgbClr val="205340"/>
                </a:solidFill>
                <a:latin typeface="Montserrat Light" pitchFamily="2" charset="77"/>
                <a:ea typeface="Calibri" panose="020F0502020204030204" pitchFamily="34" charset="0"/>
                <a:cs typeface="Times New Roman" panose="02020603050405020304" pitchFamily="18" charset="0"/>
              </a:rPr>
              <a:t>precipitación acumulada de 245 mm</a:t>
            </a:r>
            <a:r>
              <a:rPr lang="es-MX" sz="1100" dirty="0">
                <a:latin typeface="Montserrat Light" pitchFamily="2" charset="77"/>
                <a:ea typeface="Calibri" panose="020F0502020204030204" pitchFamily="34" charset="0"/>
                <a:cs typeface="Times New Roman" panose="02020603050405020304" pitchFamily="18" charset="0"/>
              </a:rPr>
              <a:t>, precipitación </a:t>
            </a:r>
            <a:r>
              <a:rPr lang="es-MX" sz="1100" b="1" dirty="0">
                <a:solidFill>
                  <a:srgbClr val="205340"/>
                </a:solidFill>
                <a:latin typeface="Montserrat Light" pitchFamily="2" charset="77"/>
                <a:ea typeface="Calibri" panose="020F0502020204030204" pitchFamily="34" charset="0"/>
                <a:cs typeface="Times New Roman" panose="02020603050405020304" pitchFamily="18" charset="0"/>
              </a:rPr>
              <a:t>tomada de la estación climatológica con número 23025</a:t>
            </a:r>
            <a:r>
              <a:rPr lang="es-MX" sz="1100" dirty="0">
                <a:latin typeface="Montserrat Light" pitchFamily="2" charset="77"/>
                <a:ea typeface="Calibri" panose="020F0502020204030204" pitchFamily="34" charset="0"/>
                <a:cs typeface="Times New Roman" panose="02020603050405020304" pitchFamily="18" charset="0"/>
              </a:rPr>
              <a:t>, localizada en el </a:t>
            </a:r>
            <a:r>
              <a:rPr lang="es-MX" sz="1100" b="1" dirty="0">
                <a:solidFill>
                  <a:srgbClr val="205340"/>
                </a:solidFill>
                <a:latin typeface="Montserrat Light" pitchFamily="2" charset="77"/>
                <a:ea typeface="Calibri" panose="020F0502020204030204" pitchFamily="34" charset="0"/>
                <a:cs typeface="Times New Roman" panose="02020603050405020304" pitchFamily="18" charset="0"/>
              </a:rPr>
              <a:t>Municipio de Tulum</a:t>
            </a:r>
            <a:r>
              <a:rPr lang="es-MX" sz="1100" dirty="0">
                <a:latin typeface="Montserrat Light" pitchFamily="2" charset="77"/>
                <a:ea typeface="Calibri" panose="020F0502020204030204" pitchFamily="34" charset="0"/>
                <a:cs typeface="Times New Roman" panose="02020603050405020304" pitchFamily="18" charset="0"/>
              </a:rPr>
              <a:t>.</a:t>
            </a:r>
          </a:p>
        </p:txBody>
      </p:sp>
      <p:sp>
        <p:nvSpPr>
          <p:cNvPr id="64" name="object 3">
            <a:extLst>
              <a:ext uri="{FF2B5EF4-FFF2-40B4-BE49-F238E27FC236}">
                <a16:creationId xmlns:a16="http://schemas.microsoft.com/office/drawing/2014/main" id="{5EE370B3-8D58-9841-A36A-FFF14393B853}"/>
              </a:ext>
            </a:extLst>
          </p:cNvPr>
          <p:cNvSpPr txBox="1">
            <a:spLocks/>
          </p:cNvSpPr>
          <p:nvPr/>
        </p:nvSpPr>
        <p:spPr>
          <a:xfrm>
            <a:off x="7557628" y="5377226"/>
            <a:ext cx="2910098"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spc="188" dirty="0">
                <a:latin typeface="Montserrat Light" pitchFamily="2" charset="77"/>
              </a:rPr>
              <a:t>INUNDABILIDAD</a:t>
            </a:r>
          </a:p>
        </p:txBody>
      </p:sp>
      <p:pic>
        <p:nvPicPr>
          <p:cNvPr id="65" name="Imagen 64">
            <a:extLst>
              <a:ext uri="{FF2B5EF4-FFF2-40B4-BE49-F238E27FC236}">
                <a16:creationId xmlns:a16="http://schemas.microsoft.com/office/drawing/2014/main" id="{0D8EAF23-23F7-9A47-92F5-F894A5CEE4E5}"/>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584651" y="4258071"/>
            <a:ext cx="914146" cy="1067684"/>
          </a:xfrm>
          <a:prstGeom prst="rect">
            <a:avLst/>
          </a:prstGeom>
        </p:spPr>
      </p:pic>
      <p:sp>
        <p:nvSpPr>
          <p:cNvPr id="66" name="object 3">
            <a:extLst>
              <a:ext uri="{FF2B5EF4-FFF2-40B4-BE49-F238E27FC236}">
                <a16:creationId xmlns:a16="http://schemas.microsoft.com/office/drawing/2014/main" id="{CC49AE4C-04D8-F34C-9DC8-DEF2C938715B}"/>
              </a:ext>
            </a:extLst>
          </p:cNvPr>
          <p:cNvSpPr txBox="1">
            <a:spLocks/>
          </p:cNvSpPr>
          <p:nvPr/>
        </p:nvSpPr>
        <p:spPr>
          <a:xfrm>
            <a:off x="4895738" y="5928179"/>
            <a:ext cx="3975107" cy="83035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000" b="1" spc="188" dirty="0">
                <a:solidFill>
                  <a:schemeClr val="tx1"/>
                </a:solidFill>
                <a:latin typeface="Montserrat Light" pitchFamily="2" charset="77"/>
              </a:rPr>
              <a:t>FUENTE</a:t>
            </a:r>
            <a:r>
              <a:rPr lang="es-MX" sz="1000" spc="188" dirty="0">
                <a:solidFill>
                  <a:schemeClr val="tx1"/>
                </a:solidFill>
                <a:latin typeface="Montserrat Light" pitchFamily="2" charset="77"/>
              </a:rPr>
              <a:t>: Data obtenida del </a:t>
            </a:r>
          </a:p>
          <a:p>
            <a:pPr marL="9525">
              <a:spcBef>
                <a:spcPts val="75"/>
              </a:spcBef>
            </a:pPr>
            <a:r>
              <a:rPr lang="es-MX" sz="1000" spc="188" dirty="0">
                <a:solidFill>
                  <a:schemeClr val="tx1"/>
                </a:solidFill>
                <a:latin typeface="Montserrat Light" pitchFamily="2" charset="77"/>
              </a:rPr>
              <a:t>Reporte T6_REPORTE_061022 de la </a:t>
            </a:r>
          </a:p>
          <a:p>
            <a:pPr marL="9525">
              <a:spcBef>
                <a:spcPts val="75"/>
              </a:spcBef>
            </a:pPr>
            <a:r>
              <a:rPr lang="es-MX" sz="1000" spc="188" dirty="0">
                <a:solidFill>
                  <a:schemeClr val="tx1"/>
                </a:solidFill>
                <a:latin typeface="Montserrat Light" pitchFamily="2" charset="77"/>
              </a:rPr>
              <a:t>presentación de Hidrología y Drenaje  </a:t>
            </a:r>
          </a:p>
          <a:p>
            <a:pPr marL="9525">
              <a:spcBef>
                <a:spcPts val="75"/>
              </a:spcBef>
            </a:pPr>
            <a:r>
              <a:rPr lang="es-MX" sz="1000" spc="188" dirty="0">
                <a:solidFill>
                  <a:schemeClr val="tx1"/>
                </a:solidFill>
                <a:latin typeface="Montserrat Light" pitchFamily="2" charset="77"/>
              </a:rPr>
              <a:t>el día 6 de octubre 2022</a:t>
            </a:r>
          </a:p>
          <a:p>
            <a:pPr marL="9525">
              <a:spcBef>
                <a:spcPts val="75"/>
              </a:spcBef>
            </a:pPr>
            <a:endParaRPr lang="es-MX" sz="1000" spc="188" dirty="0">
              <a:solidFill>
                <a:schemeClr val="tx1"/>
              </a:solidFill>
              <a:latin typeface="Montserrat Light" pitchFamily="2" charset="77"/>
            </a:endParaRPr>
          </a:p>
        </p:txBody>
      </p:sp>
      <p:sp>
        <p:nvSpPr>
          <p:cNvPr id="67" name="object 3">
            <a:extLst>
              <a:ext uri="{FF2B5EF4-FFF2-40B4-BE49-F238E27FC236}">
                <a16:creationId xmlns:a16="http://schemas.microsoft.com/office/drawing/2014/main" id="{B754F4A9-8F57-D944-BAD0-62814D80FD50}"/>
              </a:ext>
            </a:extLst>
          </p:cNvPr>
          <p:cNvSpPr txBox="1">
            <a:spLocks/>
          </p:cNvSpPr>
          <p:nvPr/>
        </p:nvSpPr>
        <p:spPr>
          <a:xfrm>
            <a:off x="8362251" y="5579156"/>
            <a:ext cx="3975107"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Nueva data </a:t>
            </a:r>
          </a:p>
        </p:txBody>
      </p:sp>
    </p:spTree>
    <p:extLst>
      <p:ext uri="{BB962C8B-B14F-4D97-AF65-F5344CB8AC3E}">
        <p14:creationId xmlns:p14="http://schemas.microsoft.com/office/powerpoint/2010/main" val="37273117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E427F38-98E9-4445-885B-9E408D359584}"/>
              </a:ext>
            </a:extLst>
          </p:cNvPr>
          <p:cNvPicPr>
            <a:picLocks noChangeAspect="1"/>
          </p:cNvPicPr>
          <p:nvPr/>
        </p:nvPicPr>
        <p:blipFill>
          <a:blip r:embed="rId2"/>
          <a:stretch>
            <a:fillRect/>
          </a:stretch>
        </p:blipFill>
        <p:spPr>
          <a:xfrm>
            <a:off x="11471564" y="0"/>
            <a:ext cx="720436" cy="6858000"/>
          </a:xfrm>
          <a:prstGeom prst="rect">
            <a:avLst/>
          </a:prstGeom>
        </p:spPr>
      </p:pic>
      <p:pic>
        <p:nvPicPr>
          <p:cNvPr id="14" name="Imagen 13">
            <a:extLst>
              <a:ext uri="{FF2B5EF4-FFF2-40B4-BE49-F238E27FC236}">
                <a16:creationId xmlns:a16="http://schemas.microsoft.com/office/drawing/2014/main" id="{B0F10E98-2E37-3C4E-9B11-C50C01777AAB}"/>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294511" y="6000701"/>
            <a:ext cx="2229105" cy="610940"/>
          </a:xfrm>
          <a:prstGeom prst="rect">
            <a:avLst/>
          </a:prstGeom>
        </p:spPr>
      </p:pic>
      <p:graphicFrame>
        <p:nvGraphicFramePr>
          <p:cNvPr id="31" name="Diagrama 30">
            <a:extLst>
              <a:ext uri="{FF2B5EF4-FFF2-40B4-BE49-F238E27FC236}">
                <a16:creationId xmlns:a16="http://schemas.microsoft.com/office/drawing/2014/main" id="{5563D328-2084-D946-BFE4-195D1A951FE7}"/>
              </a:ext>
            </a:extLst>
          </p:cNvPr>
          <p:cNvGraphicFramePr/>
          <p:nvPr>
            <p:extLst>
              <p:ext uri="{D42A27DB-BD31-4B8C-83A1-F6EECF244321}">
                <p14:modId xmlns:p14="http://schemas.microsoft.com/office/powerpoint/2010/main" val="3253643449"/>
              </p:ext>
            </p:extLst>
          </p:nvPr>
        </p:nvGraphicFramePr>
        <p:xfrm>
          <a:off x="4176606" y="1323521"/>
          <a:ext cx="6765454" cy="53148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3" name="Imagen 32">
            <a:extLst>
              <a:ext uri="{FF2B5EF4-FFF2-40B4-BE49-F238E27FC236}">
                <a16:creationId xmlns:a16="http://schemas.microsoft.com/office/drawing/2014/main" id="{004C0607-AD98-D245-A6C7-804DBADF1D3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19747" y="1311155"/>
            <a:ext cx="2786109" cy="1670537"/>
          </a:xfrm>
          <a:prstGeom prst="rect">
            <a:avLst/>
          </a:prstGeom>
        </p:spPr>
      </p:pic>
      <p:pic>
        <p:nvPicPr>
          <p:cNvPr id="35" name="Imagen 34">
            <a:extLst>
              <a:ext uri="{FF2B5EF4-FFF2-40B4-BE49-F238E27FC236}">
                <a16:creationId xmlns:a16="http://schemas.microsoft.com/office/drawing/2014/main" id="{0531C611-8703-F24B-8C64-2FA6C73480A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719745" y="4704291"/>
            <a:ext cx="2786111" cy="1747508"/>
          </a:xfrm>
          <a:prstGeom prst="rect">
            <a:avLst/>
          </a:prstGeom>
        </p:spPr>
      </p:pic>
      <p:pic>
        <p:nvPicPr>
          <p:cNvPr id="37" name="Imagen 36">
            <a:extLst>
              <a:ext uri="{FF2B5EF4-FFF2-40B4-BE49-F238E27FC236}">
                <a16:creationId xmlns:a16="http://schemas.microsoft.com/office/drawing/2014/main" id="{339302F8-B4E1-374F-AB21-B9F5C64820A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719744" y="3042935"/>
            <a:ext cx="2786111" cy="1562161"/>
          </a:xfrm>
          <a:prstGeom prst="rect">
            <a:avLst/>
          </a:prstGeom>
        </p:spPr>
      </p:pic>
      <p:pic>
        <p:nvPicPr>
          <p:cNvPr id="39" name="Imagen 38">
            <a:extLst>
              <a:ext uri="{FF2B5EF4-FFF2-40B4-BE49-F238E27FC236}">
                <a16:creationId xmlns:a16="http://schemas.microsoft.com/office/drawing/2014/main" id="{EDA67967-BA9E-D94A-B2E9-05A6C715288F}"/>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94645" y="189890"/>
            <a:ext cx="4148280" cy="5867181"/>
          </a:xfrm>
          <a:prstGeom prst="rect">
            <a:avLst/>
          </a:prstGeom>
        </p:spPr>
      </p:pic>
      <p:sp>
        <p:nvSpPr>
          <p:cNvPr id="48" name="object 3">
            <a:extLst>
              <a:ext uri="{FF2B5EF4-FFF2-40B4-BE49-F238E27FC236}">
                <a16:creationId xmlns:a16="http://schemas.microsoft.com/office/drawing/2014/main" id="{470E4ACC-1AE9-574C-B5B9-164B02E3405B}"/>
              </a:ext>
            </a:extLst>
          </p:cNvPr>
          <p:cNvSpPr txBox="1">
            <a:spLocks/>
          </p:cNvSpPr>
          <p:nvPr/>
        </p:nvSpPr>
        <p:spPr>
          <a:xfrm>
            <a:off x="2154" y="1272911"/>
            <a:ext cx="5300873"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b="1" spc="188" dirty="0">
                <a:solidFill>
                  <a:srgbClr val="FFFF00"/>
                </a:solidFill>
                <a:latin typeface="Montserrat ExtraBold" pitchFamily="2" charset="77"/>
              </a:rPr>
              <a:t>FRENTE 6</a:t>
            </a:r>
          </a:p>
        </p:txBody>
      </p:sp>
      <p:sp>
        <p:nvSpPr>
          <p:cNvPr id="49" name="object 3">
            <a:extLst>
              <a:ext uri="{FF2B5EF4-FFF2-40B4-BE49-F238E27FC236}">
                <a16:creationId xmlns:a16="http://schemas.microsoft.com/office/drawing/2014/main" id="{5B2EC9A7-47F3-104F-8CA0-83E228104F69}"/>
              </a:ext>
            </a:extLst>
          </p:cNvPr>
          <p:cNvSpPr txBox="1">
            <a:spLocks/>
          </p:cNvSpPr>
          <p:nvPr/>
        </p:nvSpPr>
        <p:spPr>
          <a:xfrm>
            <a:off x="-1476447" y="3257684"/>
            <a:ext cx="5300873"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b="1" spc="188" dirty="0">
                <a:solidFill>
                  <a:srgbClr val="FFFF00"/>
                </a:solidFill>
                <a:latin typeface="Montserrat ExtraBold" pitchFamily="2" charset="77"/>
              </a:rPr>
              <a:t>FRENTE 7</a:t>
            </a:r>
          </a:p>
        </p:txBody>
      </p:sp>
      <p:sp>
        <p:nvSpPr>
          <p:cNvPr id="50" name="object 3">
            <a:extLst>
              <a:ext uri="{FF2B5EF4-FFF2-40B4-BE49-F238E27FC236}">
                <a16:creationId xmlns:a16="http://schemas.microsoft.com/office/drawing/2014/main" id="{8B39B117-1138-BA44-8D75-C40927DBAB7D}"/>
              </a:ext>
            </a:extLst>
          </p:cNvPr>
          <p:cNvSpPr txBox="1">
            <a:spLocks/>
          </p:cNvSpPr>
          <p:nvPr/>
        </p:nvSpPr>
        <p:spPr>
          <a:xfrm>
            <a:off x="503961" y="471014"/>
            <a:ext cx="5300873"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b="1" spc="188" dirty="0">
                <a:solidFill>
                  <a:srgbClr val="FFFF00"/>
                </a:solidFill>
                <a:latin typeface="Montserrat ExtraBold" pitchFamily="2" charset="77"/>
              </a:rPr>
              <a:t>FRENTE 5</a:t>
            </a:r>
          </a:p>
        </p:txBody>
      </p:sp>
      <p:sp>
        <p:nvSpPr>
          <p:cNvPr id="51" name="object 3">
            <a:extLst>
              <a:ext uri="{FF2B5EF4-FFF2-40B4-BE49-F238E27FC236}">
                <a16:creationId xmlns:a16="http://schemas.microsoft.com/office/drawing/2014/main" id="{39CF4281-952B-8C44-824E-0A520084D7C1}"/>
              </a:ext>
            </a:extLst>
          </p:cNvPr>
          <p:cNvSpPr txBox="1">
            <a:spLocks/>
          </p:cNvSpPr>
          <p:nvPr/>
        </p:nvSpPr>
        <p:spPr>
          <a:xfrm>
            <a:off x="3100578" y="900999"/>
            <a:ext cx="470146"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b="1" spc="188" dirty="0">
                <a:solidFill>
                  <a:schemeClr val="bg1"/>
                </a:solidFill>
                <a:latin typeface="Montserrat ExtraBold" pitchFamily="2" charset="77"/>
              </a:rPr>
              <a:t>CF1</a:t>
            </a:r>
          </a:p>
        </p:txBody>
      </p:sp>
      <p:sp>
        <p:nvSpPr>
          <p:cNvPr id="52" name="object 3">
            <a:extLst>
              <a:ext uri="{FF2B5EF4-FFF2-40B4-BE49-F238E27FC236}">
                <a16:creationId xmlns:a16="http://schemas.microsoft.com/office/drawing/2014/main" id="{AF6949DB-877C-A54E-B918-F51E64B37B5F}"/>
              </a:ext>
            </a:extLst>
          </p:cNvPr>
          <p:cNvSpPr txBox="1">
            <a:spLocks/>
          </p:cNvSpPr>
          <p:nvPr/>
        </p:nvSpPr>
        <p:spPr>
          <a:xfrm>
            <a:off x="2329663" y="1732586"/>
            <a:ext cx="470146"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b="1" spc="188" dirty="0">
                <a:solidFill>
                  <a:schemeClr val="bg1"/>
                </a:solidFill>
                <a:latin typeface="Montserrat ExtraBold" pitchFamily="2" charset="77"/>
              </a:rPr>
              <a:t>CF2</a:t>
            </a:r>
          </a:p>
        </p:txBody>
      </p:sp>
      <p:sp>
        <p:nvSpPr>
          <p:cNvPr id="53" name="object 3">
            <a:extLst>
              <a:ext uri="{FF2B5EF4-FFF2-40B4-BE49-F238E27FC236}">
                <a16:creationId xmlns:a16="http://schemas.microsoft.com/office/drawing/2014/main" id="{1FE01041-09DF-C242-9DEB-5F11658F2E52}"/>
              </a:ext>
            </a:extLst>
          </p:cNvPr>
          <p:cNvSpPr txBox="1">
            <a:spLocks/>
          </p:cNvSpPr>
          <p:nvPr/>
        </p:nvSpPr>
        <p:spPr>
          <a:xfrm>
            <a:off x="549236" y="4205311"/>
            <a:ext cx="470146"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b="1" spc="188" dirty="0">
                <a:solidFill>
                  <a:schemeClr val="bg1"/>
                </a:solidFill>
                <a:latin typeface="Montserrat ExtraBold" pitchFamily="2" charset="77"/>
              </a:rPr>
              <a:t>CF3</a:t>
            </a:r>
          </a:p>
        </p:txBody>
      </p:sp>
      <p:sp>
        <p:nvSpPr>
          <p:cNvPr id="54" name="object 3">
            <a:extLst>
              <a:ext uri="{FF2B5EF4-FFF2-40B4-BE49-F238E27FC236}">
                <a16:creationId xmlns:a16="http://schemas.microsoft.com/office/drawing/2014/main" id="{73A9CE0A-E88D-5C4F-ACEE-3189F66B5CFC}"/>
              </a:ext>
            </a:extLst>
          </p:cNvPr>
          <p:cNvSpPr txBox="1">
            <a:spLocks/>
          </p:cNvSpPr>
          <p:nvPr/>
        </p:nvSpPr>
        <p:spPr>
          <a:xfrm>
            <a:off x="1173990" y="4785082"/>
            <a:ext cx="470146"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b="1" spc="188" dirty="0">
                <a:solidFill>
                  <a:schemeClr val="bg1"/>
                </a:solidFill>
                <a:latin typeface="Montserrat ExtraBold" pitchFamily="2" charset="77"/>
              </a:rPr>
              <a:t>CF4</a:t>
            </a:r>
          </a:p>
        </p:txBody>
      </p:sp>
      <p:sp>
        <p:nvSpPr>
          <p:cNvPr id="55" name="object 3">
            <a:extLst>
              <a:ext uri="{FF2B5EF4-FFF2-40B4-BE49-F238E27FC236}">
                <a16:creationId xmlns:a16="http://schemas.microsoft.com/office/drawing/2014/main" id="{B345EA57-8F21-0742-BDBD-F3B95FEE4EE0}"/>
              </a:ext>
            </a:extLst>
          </p:cNvPr>
          <p:cNvSpPr txBox="1">
            <a:spLocks/>
          </p:cNvSpPr>
          <p:nvPr/>
        </p:nvSpPr>
        <p:spPr>
          <a:xfrm>
            <a:off x="963534" y="5307437"/>
            <a:ext cx="470146"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b="1" spc="188" dirty="0">
                <a:solidFill>
                  <a:schemeClr val="bg1"/>
                </a:solidFill>
                <a:latin typeface="Montserrat ExtraBold" pitchFamily="2" charset="77"/>
              </a:rPr>
              <a:t>CF5</a:t>
            </a:r>
          </a:p>
        </p:txBody>
      </p:sp>
      <p:sp>
        <p:nvSpPr>
          <p:cNvPr id="56" name="object 3">
            <a:extLst>
              <a:ext uri="{FF2B5EF4-FFF2-40B4-BE49-F238E27FC236}">
                <a16:creationId xmlns:a16="http://schemas.microsoft.com/office/drawing/2014/main" id="{E27DE417-F0CE-BA49-BE30-806C90B78F39}"/>
              </a:ext>
            </a:extLst>
          </p:cNvPr>
          <p:cNvSpPr txBox="1">
            <a:spLocks/>
          </p:cNvSpPr>
          <p:nvPr/>
        </p:nvSpPr>
        <p:spPr>
          <a:xfrm>
            <a:off x="1472609" y="5380395"/>
            <a:ext cx="470146"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b="1" spc="188" dirty="0">
                <a:solidFill>
                  <a:schemeClr val="bg1"/>
                </a:solidFill>
                <a:latin typeface="Montserrat ExtraBold" pitchFamily="2" charset="77"/>
              </a:rPr>
              <a:t>CF6</a:t>
            </a:r>
          </a:p>
        </p:txBody>
      </p:sp>
      <p:sp>
        <p:nvSpPr>
          <p:cNvPr id="57" name="object 3">
            <a:extLst>
              <a:ext uri="{FF2B5EF4-FFF2-40B4-BE49-F238E27FC236}">
                <a16:creationId xmlns:a16="http://schemas.microsoft.com/office/drawing/2014/main" id="{AA8B2E4D-91F1-8F4C-816B-95286765240B}"/>
              </a:ext>
            </a:extLst>
          </p:cNvPr>
          <p:cNvSpPr txBox="1">
            <a:spLocks/>
          </p:cNvSpPr>
          <p:nvPr/>
        </p:nvSpPr>
        <p:spPr>
          <a:xfrm>
            <a:off x="4535071" y="153376"/>
            <a:ext cx="4480488" cy="95859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88" dirty="0">
                <a:latin typeface="Montserrat" pitchFamily="2" charset="77"/>
              </a:rPr>
              <a:t>DELIMITACIÓN </a:t>
            </a:r>
          </a:p>
          <a:p>
            <a:pPr marL="9525">
              <a:spcBef>
                <a:spcPts val="75"/>
              </a:spcBef>
            </a:pPr>
            <a:r>
              <a:rPr lang="es-MX" sz="2000" spc="188" dirty="0">
                <a:latin typeface="Montserrat" pitchFamily="2" charset="77"/>
              </a:rPr>
              <a:t>DE CAUSES </a:t>
            </a:r>
          </a:p>
          <a:p>
            <a:pPr marL="9525">
              <a:spcBef>
                <a:spcPts val="75"/>
              </a:spcBef>
            </a:pPr>
            <a:r>
              <a:rPr lang="es-MX" sz="2000" spc="188" dirty="0">
                <a:latin typeface="Montserrat" pitchFamily="2" charset="77"/>
              </a:rPr>
              <a:t>FEDERALES</a:t>
            </a:r>
          </a:p>
        </p:txBody>
      </p:sp>
      <p:sp>
        <p:nvSpPr>
          <p:cNvPr id="58" name="Rectángulo 57">
            <a:extLst>
              <a:ext uri="{FF2B5EF4-FFF2-40B4-BE49-F238E27FC236}">
                <a16:creationId xmlns:a16="http://schemas.microsoft.com/office/drawing/2014/main" id="{CC2AE8CE-DEBD-AA46-88BA-C7F63E52D3C5}"/>
              </a:ext>
            </a:extLst>
          </p:cNvPr>
          <p:cNvSpPr/>
          <p:nvPr/>
        </p:nvSpPr>
        <p:spPr>
          <a:xfrm>
            <a:off x="8377880" y="803379"/>
            <a:ext cx="2675143" cy="45719"/>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2" name="Imagen 21">
            <a:extLst>
              <a:ext uri="{FF2B5EF4-FFF2-40B4-BE49-F238E27FC236}">
                <a16:creationId xmlns:a16="http://schemas.microsoft.com/office/drawing/2014/main" id="{97086773-F1FE-1D49-B877-90EBDCABDC68}"/>
              </a:ext>
            </a:extLst>
          </p:cNvPr>
          <p:cNvPicPr>
            <a:picLocks noChangeAspect="1"/>
          </p:cNvPicPr>
          <p:nvPr/>
        </p:nvPicPr>
        <p:blipFill>
          <a:blip r:embed="rId13"/>
          <a:stretch>
            <a:fillRect/>
          </a:stretch>
        </p:blipFill>
        <p:spPr>
          <a:xfrm>
            <a:off x="10557946" y="870256"/>
            <a:ext cx="1407348" cy="5277556"/>
          </a:xfrm>
          <a:prstGeom prst="rect">
            <a:avLst/>
          </a:prstGeom>
        </p:spPr>
      </p:pic>
      <p:pic>
        <p:nvPicPr>
          <p:cNvPr id="23" name="Imagen 22">
            <a:extLst>
              <a:ext uri="{FF2B5EF4-FFF2-40B4-BE49-F238E27FC236}">
                <a16:creationId xmlns:a16="http://schemas.microsoft.com/office/drawing/2014/main" id="{124C1AA8-7F96-4D46-A404-00389BFE08BA}"/>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0120" b="47526" l="8667" r="75200"/>
                    </a14:imgEffect>
                  </a14:imgLayer>
                </a14:imgProps>
              </a:ext>
            </a:extLst>
          </a:blip>
          <a:srcRect l="10141" t="10141" r="24725" b="52488"/>
          <a:stretch/>
        </p:blipFill>
        <p:spPr>
          <a:xfrm>
            <a:off x="2714046" y="5844863"/>
            <a:ext cx="959307" cy="978986"/>
          </a:xfrm>
          <a:prstGeom prst="rect">
            <a:avLst/>
          </a:prstGeom>
        </p:spPr>
      </p:pic>
      <p:pic>
        <p:nvPicPr>
          <p:cNvPr id="25" name="Imagen 24">
            <a:extLst>
              <a:ext uri="{FF2B5EF4-FFF2-40B4-BE49-F238E27FC236}">
                <a16:creationId xmlns:a16="http://schemas.microsoft.com/office/drawing/2014/main" id="{55BB7B7A-597D-5A4F-B610-924E1686FB02}"/>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835493" y="340994"/>
            <a:ext cx="908708" cy="812853"/>
          </a:xfrm>
          <a:prstGeom prst="rect">
            <a:avLst/>
          </a:prstGeom>
        </p:spPr>
      </p:pic>
    </p:spTree>
    <p:extLst>
      <p:ext uri="{BB962C8B-B14F-4D97-AF65-F5344CB8AC3E}">
        <p14:creationId xmlns:p14="http://schemas.microsoft.com/office/powerpoint/2010/main" val="6032018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E427F38-98E9-4445-885B-9E408D359584}"/>
              </a:ext>
            </a:extLst>
          </p:cNvPr>
          <p:cNvPicPr>
            <a:picLocks noChangeAspect="1"/>
          </p:cNvPicPr>
          <p:nvPr/>
        </p:nvPicPr>
        <p:blipFill>
          <a:blip r:embed="rId2"/>
          <a:stretch>
            <a:fillRect/>
          </a:stretch>
        </p:blipFill>
        <p:spPr>
          <a:xfrm>
            <a:off x="11471564" y="0"/>
            <a:ext cx="720436" cy="6858000"/>
          </a:xfrm>
          <a:prstGeom prst="rect">
            <a:avLst/>
          </a:prstGeom>
        </p:spPr>
      </p:pic>
      <p:pic>
        <p:nvPicPr>
          <p:cNvPr id="14" name="Imagen 13">
            <a:extLst>
              <a:ext uri="{FF2B5EF4-FFF2-40B4-BE49-F238E27FC236}">
                <a16:creationId xmlns:a16="http://schemas.microsoft.com/office/drawing/2014/main" id="{B0F10E98-2E37-3C4E-9B11-C50C01777AAB}"/>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294511" y="6000701"/>
            <a:ext cx="2229105" cy="610940"/>
          </a:xfrm>
          <a:prstGeom prst="rect">
            <a:avLst/>
          </a:prstGeom>
        </p:spPr>
      </p:pic>
      <p:sp>
        <p:nvSpPr>
          <p:cNvPr id="58" name="Rectángulo 57">
            <a:extLst>
              <a:ext uri="{FF2B5EF4-FFF2-40B4-BE49-F238E27FC236}">
                <a16:creationId xmlns:a16="http://schemas.microsoft.com/office/drawing/2014/main" id="{CC2AE8CE-DEBD-AA46-88BA-C7F63E52D3C5}"/>
              </a:ext>
            </a:extLst>
          </p:cNvPr>
          <p:cNvSpPr/>
          <p:nvPr/>
        </p:nvSpPr>
        <p:spPr>
          <a:xfrm flipV="1">
            <a:off x="7524920" y="803623"/>
            <a:ext cx="3648601" cy="45719"/>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5" name="object 3">
            <a:extLst>
              <a:ext uri="{FF2B5EF4-FFF2-40B4-BE49-F238E27FC236}">
                <a16:creationId xmlns:a16="http://schemas.microsoft.com/office/drawing/2014/main" id="{EBB7EB0D-83D3-4E46-B149-CE027AB5A73E}"/>
              </a:ext>
            </a:extLst>
          </p:cNvPr>
          <p:cNvSpPr txBox="1">
            <a:spLocks/>
          </p:cNvSpPr>
          <p:nvPr/>
        </p:nvSpPr>
        <p:spPr>
          <a:xfrm>
            <a:off x="5321613" y="3089669"/>
            <a:ext cx="630372"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chemeClr val="bg1"/>
                </a:solidFill>
                <a:latin typeface="Montserrat" pitchFamily="2" charset="77"/>
              </a:rPr>
              <a:t>ZI -19</a:t>
            </a:r>
          </a:p>
        </p:txBody>
      </p:sp>
      <p:pic>
        <p:nvPicPr>
          <p:cNvPr id="26" name="Imagen 25">
            <a:extLst>
              <a:ext uri="{FF2B5EF4-FFF2-40B4-BE49-F238E27FC236}">
                <a16:creationId xmlns:a16="http://schemas.microsoft.com/office/drawing/2014/main" id="{7C06D4B3-9756-BE4C-9F85-20FD263A63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50" y="23255"/>
            <a:ext cx="4148280" cy="5867181"/>
          </a:xfrm>
          <a:prstGeom prst="rect">
            <a:avLst/>
          </a:prstGeom>
        </p:spPr>
      </p:pic>
      <p:sp>
        <p:nvSpPr>
          <p:cNvPr id="31" name="object 3">
            <a:extLst>
              <a:ext uri="{FF2B5EF4-FFF2-40B4-BE49-F238E27FC236}">
                <a16:creationId xmlns:a16="http://schemas.microsoft.com/office/drawing/2014/main" id="{956819A3-8BA1-FB40-95BD-872DA2C0D360}"/>
              </a:ext>
            </a:extLst>
          </p:cNvPr>
          <p:cNvSpPr txBox="1">
            <a:spLocks/>
          </p:cNvSpPr>
          <p:nvPr/>
        </p:nvSpPr>
        <p:spPr>
          <a:xfrm>
            <a:off x="-288241" y="1106276"/>
            <a:ext cx="5300873"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b="1" spc="188" dirty="0">
                <a:solidFill>
                  <a:srgbClr val="FFFF00"/>
                </a:solidFill>
                <a:latin typeface="Montserrat ExtraBold" pitchFamily="2" charset="77"/>
              </a:rPr>
              <a:t>FRENTE 6</a:t>
            </a:r>
          </a:p>
        </p:txBody>
      </p:sp>
      <p:sp>
        <p:nvSpPr>
          <p:cNvPr id="37" name="object 3">
            <a:extLst>
              <a:ext uri="{FF2B5EF4-FFF2-40B4-BE49-F238E27FC236}">
                <a16:creationId xmlns:a16="http://schemas.microsoft.com/office/drawing/2014/main" id="{D2AACF6D-4483-0441-BF39-67CE703AA564}"/>
              </a:ext>
            </a:extLst>
          </p:cNvPr>
          <p:cNvSpPr txBox="1">
            <a:spLocks/>
          </p:cNvSpPr>
          <p:nvPr/>
        </p:nvSpPr>
        <p:spPr>
          <a:xfrm>
            <a:off x="2039268" y="1565951"/>
            <a:ext cx="470146"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b="1" spc="188" dirty="0">
                <a:solidFill>
                  <a:schemeClr val="bg1"/>
                </a:solidFill>
                <a:latin typeface="Montserrat ExtraBold" pitchFamily="2" charset="77"/>
              </a:rPr>
              <a:t>CF2</a:t>
            </a:r>
          </a:p>
        </p:txBody>
      </p:sp>
      <p:sp>
        <p:nvSpPr>
          <p:cNvPr id="42" name="CuadroTexto 41">
            <a:extLst>
              <a:ext uri="{FF2B5EF4-FFF2-40B4-BE49-F238E27FC236}">
                <a16:creationId xmlns:a16="http://schemas.microsoft.com/office/drawing/2014/main" id="{95FDED3A-E5A8-4640-B746-60158ADD2837}"/>
              </a:ext>
            </a:extLst>
          </p:cNvPr>
          <p:cNvSpPr txBox="1"/>
          <p:nvPr/>
        </p:nvSpPr>
        <p:spPr>
          <a:xfrm>
            <a:off x="4023887" y="1976366"/>
            <a:ext cx="2874542" cy="3349828"/>
          </a:xfrm>
          <a:prstGeom prst="rect">
            <a:avLst/>
          </a:prstGeom>
          <a:noFill/>
        </p:spPr>
        <p:txBody>
          <a:bodyPr wrap="square">
            <a:spAutoFit/>
          </a:bodyPr>
          <a:lstStyle/>
          <a:p>
            <a:pPr algn="just"/>
            <a:r>
              <a:rPr lang="es-MX" sz="1200" spc="5" dirty="0">
                <a:effectLst/>
                <a:latin typeface="Montserrat Light" pitchFamily="2" charset="77"/>
                <a:ea typeface="Calibri" panose="020F0502020204030204" pitchFamily="34" charset="0"/>
                <a:cs typeface="Times New Roman" panose="02020603050405020304" pitchFamily="18" charset="0"/>
              </a:rPr>
              <a:t>Se obtuvo la </a:t>
            </a:r>
            <a:r>
              <a:rPr lang="es-MX" sz="1200" b="1" spc="5" dirty="0">
                <a:solidFill>
                  <a:srgbClr val="205340"/>
                </a:solidFill>
                <a:effectLst/>
                <a:latin typeface="Montserrat Light" pitchFamily="2" charset="77"/>
                <a:ea typeface="Calibri" panose="020F0502020204030204" pitchFamily="34" charset="0"/>
                <a:cs typeface="Times New Roman" panose="02020603050405020304" pitchFamily="18" charset="0"/>
              </a:rPr>
              <a:t>precipitación correspondiente</a:t>
            </a:r>
            <a:r>
              <a:rPr lang="es-MX" sz="1200" b="1" spc="5" dirty="0">
                <a:effectLst/>
                <a:latin typeface="Montserrat Light" pitchFamily="2" charset="77"/>
                <a:ea typeface="Calibri" panose="020F0502020204030204" pitchFamily="34" charset="0"/>
                <a:cs typeface="Times New Roman" panose="02020603050405020304" pitchFamily="18" charset="0"/>
              </a:rPr>
              <a:t> </a:t>
            </a:r>
            <a:r>
              <a:rPr lang="es-MX" sz="1200" b="1" spc="5" dirty="0">
                <a:solidFill>
                  <a:srgbClr val="205340"/>
                </a:solidFill>
                <a:effectLst/>
                <a:latin typeface="Montserrat Light" pitchFamily="2" charset="77"/>
                <a:ea typeface="Calibri" panose="020F0502020204030204" pitchFamily="34" charset="0"/>
                <a:cs typeface="Times New Roman" panose="02020603050405020304" pitchFamily="18" charset="0"/>
              </a:rPr>
              <a:t>al evento Cristóbal, entre la EMA CHETUMAL y la estación climatológica 23160. </a:t>
            </a:r>
            <a:r>
              <a:rPr lang="es-MX" sz="1200" spc="5" dirty="0">
                <a:effectLst/>
                <a:latin typeface="Montserrat Light" pitchFamily="2" charset="77"/>
                <a:ea typeface="Calibri" panose="020F0502020204030204" pitchFamily="34" charset="0"/>
                <a:cs typeface="Times New Roman" panose="02020603050405020304" pitchFamily="18" charset="0"/>
              </a:rPr>
              <a:t>Se obtuvieron</a:t>
            </a:r>
            <a:r>
              <a:rPr lang="es-MX" sz="1200" dirty="0">
                <a:effectLst/>
                <a:latin typeface="Montserrat Light" pitchFamily="2" charset="77"/>
                <a:ea typeface="Calibri" panose="020F0502020204030204" pitchFamily="34" charset="0"/>
                <a:cs typeface="Times New Roman" panose="02020603050405020304" pitchFamily="18" charset="0"/>
              </a:rPr>
              <a:t> </a:t>
            </a:r>
            <a:r>
              <a:rPr lang="es-MX" sz="1200" b="1" dirty="0">
                <a:solidFill>
                  <a:srgbClr val="205340"/>
                </a:solidFill>
                <a:effectLst/>
                <a:latin typeface="Montserrat Light" pitchFamily="2" charset="77"/>
                <a:ea typeface="Calibri" panose="020F0502020204030204" pitchFamily="34" charset="0"/>
                <a:cs typeface="Times New Roman" panose="02020603050405020304" pitchFamily="18" charset="0"/>
              </a:rPr>
              <a:t>los datos del número de curva del IMTA y el número de </a:t>
            </a:r>
            <a:r>
              <a:rPr lang="es-MX" sz="1200" b="1" dirty="0">
                <a:solidFill>
                  <a:srgbClr val="205340"/>
                </a:solidFill>
                <a:latin typeface="Montserrat Light" pitchFamily="2" charset="77"/>
                <a:ea typeface="Calibri" panose="020F0502020204030204" pitchFamily="34" charset="0"/>
                <a:cs typeface="Times New Roman" panose="02020603050405020304" pitchFamily="18" charset="0"/>
              </a:rPr>
              <a:t>M</a:t>
            </a:r>
            <a:r>
              <a:rPr lang="es-MX" sz="1200" b="1" dirty="0">
                <a:solidFill>
                  <a:srgbClr val="205340"/>
                </a:solidFill>
                <a:effectLst/>
                <a:latin typeface="Montserrat Light" pitchFamily="2" charset="77"/>
                <a:ea typeface="Calibri" panose="020F0502020204030204" pitchFamily="34" charset="0"/>
                <a:cs typeface="Times New Roman" panose="02020603050405020304" pitchFamily="18" charset="0"/>
              </a:rPr>
              <a:t>anning de la AMH</a:t>
            </a:r>
            <a:r>
              <a:rPr lang="es-MX" sz="1200" b="1" dirty="0">
                <a:effectLst/>
                <a:latin typeface="Montserrat Light" pitchFamily="2" charset="77"/>
                <a:ea typeface="Calibri" panose="020F0502020204030204" pitchFamily="34" charset="0"/>
                <a:cs typeface="Times New Roman" panose="02020603050405020304" pitchFamily="18" charset="0"/>
              </a:rPr>
              <a:t>. </a:t>
            </a:r>
          </a:p>
          <a:p>
            <a:pPr algn="just">
              <a:lnSpc>
                <a:spcPct val="107000"/>
              </a:lnSpc>
            </a:pPr>
            <a:r>
              <a:rPr lang="es-MX" sz="1200" dirty="0">
                <a:effectLst/>
                <a:latin typeface="Montserrat Light" pitchFamily="2" charset="77"/>
                <a:ea typeface="Calibri" panose="020F0502020204030204" pitchFamily="34" charset="0"/>
                <a:cs typeface="Times New Roman" panose="02020603050405020304" pitchFamily="18" charset="0"/>
              </a:rPr>
              <a:t>En los resultados obtenidos </a:t>
            </a:r>
            <a:r>
              <a:rPr lang="es-MX" sz="1200" b="1" dirty="0">
                <a:solidFill>
                  <a:srgbClr val="205340"/>
                </a:solidFill>
                <a:effectLst/>
                <a:latin typeface="Montserrat Light" pitchFamily="2" charset="77"/>
                <a:ea typeface="Calibri" panose="020F0502020204030204" pitchFamily="34" charset="0"/>
                <a:cs typeface="Times New Roman" panose="02020603050405020304" pitchFamily="18" charset="0"/>
              </a:rPr>
              <a:t>se observa que la laguna Conejos aumenta su tirante, en la zona cercana al eje del tren, sin embargo estos resultados serán comparados con imágenes satelitales para configurar las características fisiográficas de la cuenca, además de compararse con la topografía del levantamiento </a:t>
            </a:r>
            <a:r>
              <a:rPr lang="es-MX" sz="1200" b="1" dirty="0" err="1">
                <a:solidFill>
                  <a:srgbClr val="205340"/>
                </a:solidFill>
                <a:effectLst/>
                <a:latin typeface="Montserrat Light" pitchFamily="2" charset="77"/>
                <a:ea typeface="Calibri" panose="020F0502020204030204" pitchFamily="34" charset="0"/>
                <a:cs typeface="Times New Roman" panose="02020603050405020304" pitchFamily="18" charset="0"/>
              </a:rPr>
              <a:t>LiDAR</a:t>
            </a:r>
            <a:r>
              <a:rPr lang="es-MX" sz="1200" b="1" dirty="0">
                <a:solidFill>
                  <a:srgbClr val="205340"/>
                </a:solidFill>
                <a:effectLst/>
                <a:latin typeface="Montserrat Light" pitchFamily="2" charset="77"/>
                <a:ea typeface="Calibri" panose="020F0502020204030204" pitchFamily="34" charset="0"/>
                <a:cs typeface="Times New Roman" panose="02020603050405020304" pitchFamily="18" charset="0"/>
              </a:rPr>
              <a:t>.</a:t>
            </a:r>
            <a:endParaRPr lang="en-US" sz="1200" b="1" dirty="0">
              <a:solidFill>
                <a:srgbClr val="205340"/>
              </a:solidFill>
              <a:effectLst/>
              <a:latin typeface="Montserrat Light" pitchFamily="2" charset="77"/>
              <a:ea typeface="Calibri" panose="020F0502020204030204" pitchFamily="34" charset="0"/>
              <a:cs typeface="Times New Roman" panose="02020603050405020304" pitchFamily="18" charset="0"/>
            </a:endParaRPr>
          </a:p>
        </p:txBody>
      </p:sp>
      <p:pic>
        <p:nvPicPr>
          <p:cNvPr id="43" name="Imagen 42">
            <a:extLst>
              <a:ext uri="{FF2B5EF4-FFF2-40B4-BE49-F238E27FC236}">
                <a16:creationId xmlns:a16="http://schemas.microsoft.com/office/drawing/2014/main" id="{A11E627F-49C2-D043-8EB3-0FBAA76E28F4}"/>
              </a:ext>
            </a:extLst>
          </p:cNvPr>
          <p:cNvPicPr>
            <a:picLocks noChangeAspect="1"/>
          </p:cNvPicPr>
          <p:nvPr/>
        </p:nvPicPr>
        <p:blipFill>
          <a:blip r:embed="rId5"/>
          <a:stretch>
            <a:fillRect/>
          </a:stretch>
        </p:blipFill>
        <p:spPr>
          <a:xfrm>
            <a:off x="7008731" y="2612808"/>
            <a:ext cx="4462833" cy="3166741"/>
          </a:xfrm>
          <a:prstGeom prst="rect">
            <a:avLst/>
          </a:prstGeom>
        </p:spPr>
      </p:pic>
      <p:pic>
        <p:nvPicPr>
          <p:cNvPr id="22" name="Imagen 21">
            <a:extLst>
              <a:ext uri="{FF2B5EF4-FFF2-40B4-BE49-F238E27FC236}">
                <a16:creationId xmlns:a16="http://schemas.microsoft.com/office/drawing/2014/main" id="{97086773-F1FE-1D49-B877-90EBDCABDC68}"/>
              </a:ext>
            </a:extLst>
          </p:cNvPr>
          <p:cNvPicPr>
            <a:picLocks noChangeAspect="1"/>
          </p:cNvPicPr>
          <p:nvPr/>
        </p:nvPicPr>
        <p:blipFill>
          <a:blip r:embed="rId6"/>
          <a:stretch>
            <a:fillRect/>
          </a:stretch>
        </p:blipFill>
        <p:spPr>
          <a:xfrm>
            <a:off x="10557946" y="870256"/>
            <a:ext cx="1407348" cy="5277556"/>
          </a:xfrm>
          <a:prstGeom prst="rect">
            <a:avLst/>
          </a:prstGeom>
        </p:spPr>
      </p:pic>
      <p:sp>
        <p:nvSpPr>
          <p:cNvPr id="44" name="CuadroTexto 43">
            <a:extLst>
              <a:ext uri="{FF2B5EF4-FFF2-40B4-BE49-F238E27FC236}">
                <a16:creationId xmlns:a16="http://schemas.microsoft.com/office/drawing/2014/main" id="{F55893BE-1E16-AD47-A23A-66AAF0334CA0}"/>
              </a:ext>
            </a:extLst>
          </p:cNvPr>
          <p:cNvSpPr txBox="1"/>
          <p:nvPr/>
        </p:nvSpPr>
        <p:spPr>
          <a:xfrm>
            <a:off x="7524920" y="1730925"/>
            <a:ext cx="2406534" cy="830997"/>
          </a:xfrm>
          <a:prstGeom prst="rect">
            <a:avLst/>
          </a:prstGeom>
          <a:noFill/>
        </p:spPr>
        <p:txBody>
          <a:bodyPr wrap="square">
            <a:spAutoFit/>
          </a:bodyPr>
          <a:lstStyle/>
          <a:p>
            <a:pPr lvl="0"/>
            <a:r>
              <a:rPr lang="es-MX" sz="1200" b="1" dirty="0">
                <a:solidFill>
                  <a:srgbClr val="205340"/>
                </a:solidFill>
                <a:latin typeface="Montserrat" pitchFamily="2" charset="77"/>
              </a:rPr>
              <a:t>FRENTE 6</a:t>
            </a:r>
          </a:p>
          <a:p>
            <a:pPr lvl="1"/>
            <a:r>
              <a:rPr lang="es-MX" sz="1200" b="1" dirty="0">
                <a:solidFill>
                  <a:srgbClr val="205340"/>
                </a:solidFill>
                <a:latin typeface="Montserrat" pitchFamily="2" charset="77"/>
              </a:rPr>
              <a:t>CF-02</a:t>
            </a:r>
          </a:p>
          <a:p>
            <a:pPr lvl="1"/>
            <a:r>
              <a:rPr lang="es-MX" sz="1200" dirty="0">
                <a:latin typeface="Montserrat Light" pitchFamily="2" charset="77"/>
              </a:rPr>
              <a:t>Lagunas Los Conejos y Guadalupe</a:t>
            </a:r>
          </a:p>
        </p:txBody>
      </p:sp>
      <p:pic>
        <p:nvPicPr>
          <p:cNvPr id="23" name="Imagen 22">
            <a:extLst>
              <a:ext uri="{FF2B5EF4-FFF2-40B4-BE49-F238E27FC236}">
                <a16:creationId xmlns:a16="http://schemas.microsoft.com/office/drawing/2014/main" id="{124C1AA8-7F96-4D46-A404-00389BFE08B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20" b="47526" l="8667" r="75200"/>
                    </a14:imgEffect>
                  </a14:imgLayer>
                </a14:imgProps>
              </a:ext>
            </a:extLst>
          </a:blip>
          <a:srcRect l="10141" t="10141" r="24725" b="52488"/>
          <a:stretch/>
        </p:blipFill>
        <p:spPr>
          <a:xfrm>
            <a:off x="2703009" y="5779549"/>
            <a:ext cx="959307" cy="978986"/>
          </a:xfrm>
          <a:prstGeom prst="rect">
            <a:avLst/>
          </a:prstGeom>
        </p:spPr>
      </p:pic>
      <p:sp>
        <p:nvSpPr>
          <p:cNvPr id="48" name="object 3">
            <a:extLst>
              <a:ext uri="{FF2B5EF4-FFF2-40B4-BE49-F238E27FC236}">
                <a16:creationId xmlns:a16="http://schemas.microsoft.com/office/drawing/2014/main" id="{58B39F74-4D7B-1A4A-9DDB-1DE35D694AF7}"/>
              </a:ext>
            </a:extLst>
          </p:cNvPr>
          <p:cNvSpPr txBox="1">
            <a:spLocks/>
          </p:cNvSpPr>
          <p:nvPr/>
        </p:nvSpPr>
        <p:spPr>
          <a:xfrm>
            <a:off x="4200489" y="194740"/>
            <a:ext cx="4480488" cy="95859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88" dirty="0">
                <a:latin typeface="Montserrat" pitchFamily="2" charset="77"/>
              </a:rPr>
              <a:t>DELIMITACIÓN </a:t>
            </a:r>
          </a:p>
          <a:p>
            <a:pPr marL="9525">
              <a:spcBef>
                <a:spcPts val="75"/>
              </a:spcBef>
            </a:pPr>
            <a:r>
              <a:rPr lang="es-MX" sz="2000" spc="188" dirty="0">
                <a:latin typeface="Montserrat" pitchFamily="2" charset="77"/>
              </a:rPr>
              <a:t>DE CAUSES </a:t>
            </a:r>
          </a:p>
          <a:p>
            <a:pPr marL="9525">
              <a:spcBef>
                <a:spcPts val="75"/>
              </a:spcBef>
            </a:pPr>
            <a:r>
              <a:rPr lang="es-MX" sz="2000" spc="188" dirty="0">
                <a:latin typeface="Montserrat" pitchFamily="2" charset="77"/>
              </a:rPr>
              <a:t>FEDERALES</a:t>
            </a:r>
          </a:p>
        </p:txBody>
      </p:sp>
      <p:pic>
        <p:nvPicPr>
          <p:cNvPr id="49" name="Imagen 48">
            <a:extLst>
              <a:ext uri="{FF2B5EF4-FFF2-40B4-BE49-F238E27FC236}">
                <a16:creationId xmlns:a16="http://schemas.microsoft.com/office/drawing/2014/main" id="{60D63627-6732-494E-86F8-1E72C29B340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500911" y="382358"/>
            <a:ext cx="908708" cy="812853"/>
          </a:xfrm>
          <a:prstGeom prst="rect">
            <a:avLst/>
          </a:prstGeom>
        </p:spPr>
      </p:pic>
      <p:sp>
        <p:nvSpPr>
          <p:cNvPr id="50" name="object 3">
            <a:extLst>
              <a:ext uri="{FF2B5EF4-FFF2-40B4-BE49-F238E27FC236}">
                <a16:creationId xmlns:a16="http://schemas.microsoft.com/office/drawing/2014/main" id="{1BC1F58A-CDDD-2245-AAC9-BAB129E6CED3}"/>
              </a:ext>
            </a:extLst>
          </p:cNvPr>
          <p:cNvSpPr txBox="1">
            <a:spLocks/>
          </p:cNvSpPr>
          <p:nvPr/>
        </p:nvSpPr>
        <p:spPr>
          <a:xfrm>
            <a:off x="4152530" y="5842297"/>
            <a:ext cx="3975107" cy="83035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000" b="1" spc="188" dirty="0">
                <a:solidFill>
                  <a:schemeClr val="tx1"/>
                </a:solidFill>
                <a:latin typeface="Montserrat Light" pitchFamily="2" charset="77"/>
              </a:rPr>
              <a:t>FUENTE</a:t>
            </a:r>
            <a:r>
              <a:rPr lang="es-MX" sz="1000" spc="188" dirty="0">
                <a:solidFill>
                  <a:schemeClr val="tx1"/>
                </a:solidFill>
                <a:latin typeface="Montserrat Light" pitchFamily="2" charset="77"/>
              </a:rPr>
              <a:t>: Data obtenida del </a:t>
            </a:r>
          </a:p>
          <a:p>
            <a:pPr marL="9525">
              <a:spcBef>
                <a:spcPts val="75"/>
              </a:spcBef>
            </a:pPr>
            <a:r>
              <a:rPr lang="es-MX" sz="1000" spc="188" dirty="0">
                <a:solidFill>
                  <a:schemeClr val="tx1"/>
                </a:solidFill>
                <a:latin typeface="Montserrat Light" pitchFamily="2" charset="77"/>
              </a:rPr>
              <a:t>Reporte T6_REPORTE_061022 de la </a:t>
            </a:r>
          </a:p>
          <a:p>
            <a:pPr marL="9525">
              <a:spcBef>
                <a:spcPts val="75"/>
              </a:spcBef>
            </a:pPr>
            <a:r>
              <a:rPr lang="es-MX" sz="1000" spc="188" dirty="0">
                <a:solidFill>
                  <a:schemeClr val="tx1"/>
                </a:solidFill>
                <a:latin typeface="Montserrat Light" pitchFamily="2" charset="77"/>
              </a:rPr>
              <a:t>presentación de Hidrología y Drenaje  </a:t>
            </a:r>
          </a:p>
          <a:p>
            <a:pPr marL="9525">
              <a:spcBef>
                <a:spcPts val="75"/>
              </a:spcBef>
            </a:pPr>
            <a:r>
              <a:rPr lang="es-MX" sz="1000" spc="188" dirty="0">
                <a:solidFill>
                  <a:schemeClr val="tx1"/>
                </a:solidFill>
                <a:latin typeface="Montserrat Light" pitchFamily="2" charset="77"/>
              </a:rPr>
              <a:t>el día 6 de octubre 2022</a:t>
            </a:r>
          </a:p>
          <a:p>
            <a:pPr marL="9525">
              <a:spcBef>
                <a:spcPts val="75"/>
              </a:spcBef>
            </a:pPr>
            <a:endParaRPr lang="es-MX" sz="1000" spc="188" dirty="0">
              <a:solidFill>
                <a:schemeClr val="tx1"/>
              </a:solidFill>
              <a:latin typeface="Montserrat Light" pitchFamily="2" charset="77"/>
            </a:endParaRPr>
          </a:p>
        </p:txBody>
      </p:sp>
      <p:sp>
        <p:nvSpPr>
          <p:cNvPr id="51" name="object 3">
            <a:extLst>
              <a:ext uri="{FF2B5EF4-FFF2-40B4-BE49-F238E27FC236}">
                <a16:creationId xmlns:a16="http://schemas.microsoft.com/office/drawing/2014/main" id="{729D00E7-CA56-4A42-A25C-B78ECDB5ACF9}"/>
              </a:ext>
            </a:extLst>
          </p:cNvPr>
          <p:cNvSpPr txBox="1">
            <a:spLocks/>
          </p:cNvSpPr>
          <p:nvPr/>
        </p:nvSpPr>
        <p:spPr>
          <a:xfrm>
            <a:off x="8930512" y="1866803"/>
            <a:ext cx="3975107"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Nueva data </a:t>
            </a:r>
          </a:p>
        </p:txBody>
      </p:sp>
    </p:spTree>
    <p:extLst>
      <p:ext uri="{BB962C8B-B14F-4D97-AF65-F5344CB8AC3E}">
        <p14:creationId xmlns:p14="http://schemas.microsoft.com/office/powerpoint/2010/main" val="92282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E427F38-98E9-4445-885B-9E408D359584}"/>
              </a:ext>
            </a:extLst>
          </p:cNvPr>
          <p:cNvPicPr>
            <a:picLocks noChangeAspect="1"/>
          </p:cNvPicPr>
          <p:nvPr/>
        </p:nvPicPr>
        <p:blipFill>
          <a:blip r:embed="rId2"/>
          <a:stretch>
            <a:fillRect/>
          </a:stretch>
        </p:blipFill>
        <p:spPr>
          <a:xfrm>
            <a:off x="10006853" y="0"/>
            <a:ext cx="2185147" cy="6858000"/>
          </a:xfrm>
          <a:prstGeom prst="rect">
            <a:avLst/>
          </a:prstGeom>
        </p:spPr>
      </p:pic>
      <p:pic>
        <p:nvPicPr>
          <p:cNvPr id="14" name="Imagen 13">
            <a:extLst>
              <a:ext uri="{FF2B5EF4-FFF2-40B4-BE49-F238E27FC236}">
                <a16:creationId xmlns:a16="http://schemas.microsoft.com/office/drawing/2014/main" id="{B0F10E98-2E37-3C4E-9B11-C50C01777AAB}"/>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416985" y="5734269"/>
            <a:ext cx="2229105" cy="610940"/>
          </a:xfrm>
          <a:prstGeom prst="rect">
            <a:avLst/>
          </a:prstGeom>
        </p:spPr>
      </p:pic>
      <p:sp>
        <p:nvSpPr>
          <p:cNvPr id="29" name="object 3">
            <a:extLst>
              <a:ext uri="{FF2B5EF4-FFF2-40B4-BE49-F238E27FC236}">
                <a16:creationId xmlns:a16="http://schemas.microsoft.com/office/drawing/2014/main" id="{21FB9A1F-4343-0A4B-AAD6-D2FDEA616088}"/>
              </a:ext>
            </a:extLst>
          </p:cNvPr>
          <p:cNvSpPr txBox="1">
            <a:spLocks/>
          </p:cNvSpPr>
          <p:nvPr/>
        </p:nvSpPr>
        <p:spPr>
          <a:xfrm>
            <a:off x="606960" y="557670"/>
            <a:ext cx="4480488" cy="932948"/>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88" dirty="0">
                <a:latin typeface="Montserrat" pitchFamily="2" charset="77"/>
              </a:rPr>
              <a:t>AVANCE SEMANAL HIDROLOGICO Y DRENAJE POR FRENTE </a:t>
            </a:r>
          </a:p>
        </p:txBody>
      </p:sp>
      <p:sp>
        <p:nvSpPr>
          <p:cNvPr id="30" name="Rectángulo 29">
            <a:extLst>
              <a:ext uri="{FF2B5EF4-FFF2-40B4-BE49-F238E27FC236}">
                <a16:creationId xmlns:a16="http://schemas.microsoft.com/office/drawing/2014/main" id="{486B0BE0-2C59-A948-AA1B-52060937C4A7}"/>
              </a:ext>
            </a:extLst>
          </p:cNvPr>
          <p:cNvSpPr/>
          <p:nvPr/>
        </p:nvSpPr>
        <p:spPr>
          <a:xfrm>
            <a:off x="2868961" y="1336111"/>
            <a:ext cx="6911186" cy="45719"/>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1" name="Imagen 30">
            <a:extLst>
              <a:ext uri="{FF2B5EF4-FFF2-40B4-BE49-F238E27FC236}">
                <a16:creationId xmlns:a16="http://schemas.microsoft.com/office/drawing/2014/main" id="{A4F8DDD4-AA77-C04C-AADD-45A01AD61C1A}"/>
              </a:ext>
            </a:extLst>
          </p:cNvPr>
          <p:cNvPicPr>
            <a:picLocks noChangeAspect="1"/>
          </p:cNvPicPr>
          <p:nvPr/>
        </p:nvPicPr>
        <p:blipFill>
          <a:blip r:embed="rId4">
            <a:lum bright="70000" contrast="-70000"/>
          </a:blip>
          <a:stretch>
            <a:fillRect/>
          </a:stretch>
        </p:blipFill>
        <p:spPr>
          <a:xfrm>
            <a:off x="10557946" y="870256"/>
            <a:ext cx="1407348" cy="5277556"/>
          </a:xfrm>
          <a:prstGeom prst="rect">
            <a:avLst/>
          </a:prstGeom>
        </p:spPr>
      </p:pic>
      <p:pic>
        <p:nvPicPr>
          <p:cNvPr id="27" name="Imagen 26">
            <a:extLst>
              <a:ext uri="{FF2B5EF4-FFF2-40B4-BE49-F238E27FC236}">
                <a16:creationId xmlns:a16="http://schemas.microsoft.com/office/drawing/2014/main" id="{3D8C0563-44B7-9144-A810-5D7F5D09703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120" b="47526" l="8667" r="75200"/>
                    </a14:imgEffect>
                  </a14:imgLayer>
                </a14:imgProps>
              </a:ext>
            </a:extLst>
          </a:blip>
          <a:srcRect l="10141" t="10141" r="24725" b="52488"/>
          <a:stretch/>
        </p:blipFill>
        <p:spPr>
          <a:xfrm>
            <a:off x="2886407" y="5550246"/>
            <a:ext cx="959307" cy="978986"/>
          </a:xfrm>
          <a:prstGeom prst="rect">
            <a:avLst/>
          </a:prstGeom>
        </p:spPr>
      </p:pic>
      <p:pic>
        <p:nvPicPr>
          <p:cNvPr id="32" name="Imagen 31">
            <a:extLst>
              <a:ext uri="{FF2B5EF4-FFF2-40B4-BE49-F238E27FC236}">
                <a16:creationId xmlns:a16="http://schemas.microsoft.com/office/drawing/2014/main" id="{E358740E-8C51-A444-BA20-F171D4D6E944}"/>
              </a:ext>
            </a:extLst>
          </p:cNvPr>
          <p:cNvPicPr>
            <a:picLocks noChangeAspect="1"/>
          </p:cNvPicPr>
          <p:nvPr/>
        </p:nvPicPr>
        <p:blipFill>
          <a:blip r:embed="rId7"/>
          <a:stretch>
            <a:fillRect/>
          </a:stretch>
        </p:blipFill>
        <p:spPr>
          <a:xfrm>
            <a:off x="789775" y="1547414"/>
            <a:ext cx="8633015" cy="3659951"/>
          </a:xfrm>
          <a:prstGeom prst="rect">
            <a:avLst/>
          </a:prstGeom>
        </p:spPr>
      </p:pic>
      <p:sp>
        <p:nvSpPr>
          <p:cNvPr id="33" name="Rectángulo 32">
            <a:extLst>
              <a:ext uri="{FF2B5EF4-FFF2-40B4-BE49-F238E27FC236}">
                <a16:creationId xmlns:a16="http://schemas.microsoft.com/office/drawing/2014/main" id="{5F327BA1-9A3F-A34F-BFCE-767A0FD4AA40}"/>
              </a:ext>
            </a:extLst>
          </p:cNvPr>
          <p:cNvSpPr/>
          <p:nvPr/>
        </p:nvSpPr>
        <p:spPr>
          <a:xfrm>
            <a:off x="1622878" y="2822772"/>
            <a:ext cx="282222" cy="745067"/>
          </a:xfrm>
          <a:prstGeom prst="rect">
            <a:avLst/>
          </a:prstGeom>
          <a:solidFill>
            <a:srgbClr val="AD2B3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4" name="Rectángulo 33">
            <a:extLst>
              <a:ext uri="{FF2B5EF4-FFF2-40B4-BE49-F238E27FC236}">
                <a16:creationId xmlns:a16="http://schemas.microsoft.com/office/drawing/2014/main" id="{484AC13E-A399-024D-858E-0BA365590BB9}"/>
              </a:ext>
            </a:extLst>
          </p:cNvPr>
          <p:cNvSpPr/>
          <p:nvPr/>
        </p:nvSpPr>
        <p:spPr>
          <a:xfrm>
            <a:off x="2152500" y="3336582"/>
            <a:ext cx="270934" cy="231254"/>
          </a:xfrm>
          <a:prstGeom prst="rect">
            <a:avLst/>
          </a:prstGeom>
          <a:solidFill>
            <a:srgbClr val="396559"/>
          </a:solidFill>
          <a:ln>
            <a:solidFill>
              <a:srgbClr val="3965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5" name="Rectángulo 34">
            <a:extLst>
              <a:ext uri="{FF2B5EF4-FFF2-40B4-BE49-F238E27FC236}">
                <a16:creationId xmlns:a16="http://schemas.microsoft.com/office/drawing/2014/main" id="{53AEBFB1-2F8A-4F45-A5F5-6BADCE8E06CE}"/>
              </a:ext>
            </a:extLst>
          </p:cNvPr>
          <p:cNvSpPr/>
          <p:nvPr/>
        </p:nvSpPr>
        <p:spPr>
          <a:xfrm>
            <a:off x="2706093" y="2822772"/>
            <a:ext cx="282222" cy="745067"/>
          </a:xfrm>
          <a:prstGeom prst="rect">
            <a:avLst/>
          </a:prstGeom>
          <a:solidFill>
            <a:srgbClr val="AD2B3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 name="Rectángulo 35">
            <a:extLst>
              <a:ext uri="{FF2B5EF4-FFF2-40B4-BE49-F238E27FC236}">
                <a16:creationId xmlns:a16="http://schemas.microsoft.com/office/drawing/2014/main" id="{1BCD0FB8-819F-8D4C-972D-AE72EBB1CFDF}"/>
              </a:ext>
            </a:extLst>
          </p:cNvPr>
          <p:cNvSpPr/>
          <p:nvPr/>
        </p:nvSpPr>
        <p:spPr>
          <a:xfrm>
            <a:off x="3803338" y="2822771"/>
            <a:ext cx="282222" cy="745067"/>
          </a:xfrm>
          <a:prstGeom prst="rect">
            <a:avLst/>
          </a:prstGeom>
          <a:solidFill>
            <a:srgbClr val="AD2B3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Rectángulo 36">
            <a:extLst>
              <a:ext uri="{FF2B5EF4-FFF2-40B4-BE49-F238E27FC236}">
                <a16:creationId xmlns:a16="http://schemas.microsoft.com/office/drawing/2014/main" id="{4F1B4A56-AC54-574A-B0EE-31364F6AC948}"/>
              </a:ext>
            </a:extLst>
          </p:cNvPr>
          <p:cNvSpPr/>
          <p:nvPr/>
        </p:nvSpPr>
        <p:spPr>
          <a:xfrm>
            <a:off x="4918258" y="2822770"/>
            <a:ext cx="282222" cy="745067"/>
          </a:xfrm>
          <a:prstGeom prst="rect">
            <a:avLst/>
          </a:prstGeom>
          <a:solidFill>
            <a:srgbClr val="AD2B3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 name="Rectángulo 37">
            <a:extLst>
              <a:ext uri="{FF2B5EF4-FFF2-40B4-BE49-F238E27FC236}">
                <a16:creationId xmlns:a16="http://schemas.microsoft.com/office/drawing/2014/main" id="{985EB628-D476-BD46-9F6B-45F84BB13803}"/>
              </a:ext>
            </a:extLst>
          </p:cNvPr>
          <p:cNvSpPr/>
          <p:nvPr/>
        </p:nvSpPr>
        <p:spPr>
          <a:xfrm>
            <a:off x="6015503" y="2822770"/>
            <a:ext cx="282222" cy="745067"/>
          </a:xfrm>
          <a:prstGeom prst="rect">
            <a:avLst/>
          </a:prstGeom>
          <a:solidFill>
            <a:srgbClr val="AD2B3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Rectángulo 38">
            <a:extLst>
              <a:ext uri="{FF2B5EF4-FFF2-40B4-BE49-F238E27FC236}">
                <a16:creationId xmlns:a16="http://schemas.microsoft.com/office/drawing/2014/main" id="{F38FC1EB-8B90-254B-8F39-B03F16AEF6A9}"/>
              </a:ext>
            </a:extLst>
          </p:cNvPr>
          <p:cNvSpPr/>
          <p:nvPr/>
        </p:nvSpPr>
        <p:spPr>
          <a:xfrm>
            <a:off x="7099109" y="2822769"/>
            <a:ext cx="282222" cy="745067"/>
          </a:xfrm>
          <a:prstGeom prst="rect">
            <a:avLst/>
          </a:prstGeom>
          <a:solidFill>
            <a:srgbClr val="AD2B3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0" name="Rectángulo 39">
            <a:extLst>
              <a:ext uri="{FF2B5EF4-FFF2-40B4-BE49-F238E27FC236}">
                <a16:creationId xmlns:a16="http://schemas.microsoft.com/office/drawing/2014/main" id="{6BBC6F74-996E-8C47-A667-7F4B755AEBE3}"/>
              </a:ext>
            </a:extLst>
          </p:cNvPr>
          <p:cNvSpPr/>
          <p:nvPr/>
        </p:nvSpPr>
        <p:spPr>
          <a:xfrm>
            <a:off x="8198560" y="2822768"/>
            <a:ext cx="282222" cy="745067"/>
          </a:xfrm>
          <a:prstGeom prst="rect">
            <a:avLst/>
          </a:prstGeom>
          <a:solidFill>
            <a:srgbClr val="AD2B3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1" name="Rectángulo 40">
            <a:extLst>
              <a:ext uri="{FF2B5EF4-FFF2-40B4-BE49-F238E27FC236}">
                <a16:creationId xmlns:a16="http://schemas.microsoft.com/office/drawing/2014/main" id="{9550ED93-4C6B-3F4A-831A-E0BE57FBF200}"/>
              </a:ext>
            </a:extLst>
          </p:cNvPr>
          <p:cNvSpPr/>
          <p:nvPr/>
        </p:nvSpPr>
        <p:spPr>
          <a:xfrm>
            <a:off x="3251522" y="3434576"/>
            <a:ext cx="270934" cy="116808"/>
          </a:xfrm>
          <a:prstGeom prst="rect">
            <a:avLst/>
          </a:prstGeom>
          <a:solidFill>
            <a:srgbClr val="396559"/>
          </a:solidFill>
          <a:ln>
            <a:solidFill>
              <a:srgbClr val="3965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Rectángulo 20">
            <a:extLst>
              <a:ext uri="{FF2B5EF4-FFF2-40B4-BE49-F238E27FC236}">
                <a16:creationId xmlns:a16="http://schemas.microsoft.com/office/drawing/2014/main" id="{A81C1D1F-EAD3-054E-81B9-D9A34E33E2EC}"/>
              </a:ext>
            </a:extLst>
          </p:cNvPr>
          <p:cNvSpPr/>
          <p:nvPr/>
        </p:nvSpPr>
        <p:spPr>
          <a:xfrm>
            <a:off x="6824639" y="3341617"/>
            <a:ext cx="270934" cy="226217"/>
          </a:xfrm>
          <a:prstGeom prst="rect">
            <a:avLst/>
          </a:prstGeom>
          <a:solidFill>
            <a:srgbClr val="E0CC9F"/>
          </a:solidFill>
          <a:ln>
            <a:solidFill>
              <a:srgbClr val="E0CC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 name="Rectángulo 42">
            <a:extLst>
              <a:ext uri="{FF2B5EF4-FFF2-40B4-BE49-F238E27FC236}">
                <a16:creationId xmlns:a16="http://schemas.microsoft.com/office/drawing/2014/main" id="{2934F90C-38F5-FA4F-83B1-8E999C6F73AF}"/>
              </a:ext>
            </a:extLst>
          </p:cNvPr>
          <p:cNvSpPr/>
          <p:nvPr/>
        </p:nvSpPr>
        <p:spPr>
          <a:xfrm>
            <a:off x="5449510" y="3209382"/>
            <a:ext cx="270934" cy="342001"/>
          </a:xfrm>
          <a:prstGeom prst="rect">
            <a:avLst/>
          </a:prstGeom>
          <a:solidFill>
            <a:srgbClr val="396559"/>
          </a:solidFill>
          <a:ln>
            <a:solidFill>
              <a:srgbClr val="3965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4" name="Rectángulo 43">
            <a:extLst>
              <a:ext uri="{FF2B5EF4-FFF2-40B4-BE49-F238E27FC236}">
                <a16:creationId xmlns:a16="http://schemas.microsoft.com/office/drawing/2014/main" id="{664B937A-8DF8-D841-AC15-CFFC2BE30D57}"/>
              </a:ext>
            </a:extLst>
          </p:cNvPr>
          <p:cNvSpPr/>
          <p:nvPr/>
        </p:nvSpPr>
        <p:spPr>
          <a:xfrm>
            <a:off x="6551917" y="3209382"/>
            <a:ext cx="270934" cy="354775"/>
          </a:xfrm>
          <a:prstGeom prst="rect">
            <a:avLst/>
          </a:prstGeom>
          <a:solidFill>
            <a:srgbClr val="396559"/>
          </a:solidFill>
          <a:ln>
            <a:solidFill>
              <a:srgbClr val="3965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5" name="Rectángulo 44">
            <a:extLst>
              <a:ext uri="{FF2B5EF4-FFF2-40B4-BE49-F238E27FC236}">
                <a16:creationId xmlns:a16="http://schemas.microsoft.com/office/drawing/2014/main" id="{6E00EE3D-E475-A04D-A2C2-CB65AB6C1C09}"/>
              </a:ext>
            </a:extLst>
          </p:cNvPr>
          <p:cNvSpPr/>
          <p:nvPr/>
        </p:nvSpPr>
        <p:spPr>
          <a:xfrm>
            <a:off x="7650204" y="3434576"/>
            <a:ext cx="270934" cy="125908"/>
          </a:xfrm>
          <a:prstGeom prst="rect">
            <a:avLst/>
          </a:prstGeom>
          <a:solidFill>
            <a:srgbClr val="396559"/>
          </a:solidFill>
          <a:ln>
            <a:solidFill>
              <a:srgbClr val="3965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 name="Rectángulo 46">
            <a:extLst>
              <a:ext uri="{FF2B5EF4-FFF2-40B4-BE49-F238E27FC236}">
                <a16:creationId xmlns:a16="http://schemas.microsoft.com/office/drawing/2014/main" id="{0FA1AE60-3E9A-214A-B5A9-85C6E9C2A6BC}"/>
              </a:ext>
            </a:extLst>
          </p:cNvPr>
          <p:cNvSpPr/>
          <p:nvPr/>
        </p:nvSpPr>
        <p:spPr>
          <a:xfrm>
            <a:off x="8757040" y="3276094"/>
            <a:ext cx="270934" cy="284389"/>
          </a:xfrm>
          <a:prstGeom prst="rect">
            <a:avLst/>
          </a:prstGeom>
          <a:solidFill>
            <a:srgbClr val="396559"/>
          </a:solidFill>
          <a:ln>
            <a:solidFill>
              <a:srgbClr val="3965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Rectángulo 23">
            <a:extLst>
              <a:ext uri="{FF2B5EF4-FFF2-40B4-BE49-F238E27FC236}">
                <a16:creationId xmlns:a16="http://schemas.microsoft.com/office/drawing/2014/main" id="{C6E5A15E-90F5-9142-BE4E-A31548ABEA88}"/>
              </a:ext>
            </a:extLst>
          </p:cNvPr>
          <p:cNvSpPr/>
          <p:nvPr/>
        </p:nvSpPr>
        <p:spPr>
          <a:xfrm>
            <a:off x="9040340" y="3492980"/>
            <a:ext cx="270934" cy="74854"/>
          </a:xfrm>
          <a:prstGeom prst="rect">
            <a:avLst/>
          </a:prstGeom>
          <a:solidFill>
            <a:srgbClr val="E0CC9F"/>
          </a:solidFill>
          <a:ln>
            <a:solidFill>
              <a:srgbClr val="E0CC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8" name="Rectángulo 47">
            <a:extLst>
              <a:ext uri="{FF2B5EF4-FFF2-40B4-BE49-F238E27FC236}">
                <a16:creationId xmlns:a16="http://schemas.microsoft.com/office/drawing/2014/main" id="{8A133C4D-A5C6-4E48-A360-D67D43F087ED}"/>
              </a:ext>
            </a:extLst>
          </p:cNvPr>
          <p:cNvSpPr/>
          <p:nvPr/>
        </p:nvSpPr>
        <p:spPr>
          <a:xfrm>
            <a:off x="8489627" y="3492980"/>
            <a:ext cx="270934" cy="74854"/>
          </a:xfrm>
          <a:prstGeom prst="rect">
            <a:avLst/>
          </a:prstGeom>
          <a:solidFill>
            <a:srgbClr val="C2964D"/>
          </a:solidFill>
          <a:ln>
            <a:solidFill>
              <a:srgbClr val="E0CC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C2964D"/>
              </a:solidFill>
            </a:endParaRPr>
          </a:p>
        </p:txBody>
      </p:sp>
      <p:sp>
        <p:nvSpPr>
          <p:cNvPr id="49" name="object 3">
            <a:extLst>
              <a:ext uri="{FF2B5EF4-FFF2-40B4-BE49-F238E27FC236}">
                <a16:creationId xmlns:a16="http://schemas.microsoft.com/office/drawing/2014/main" id="{4D6B86D3-053F-ED4C-94AE-2D63668C3CBC}"/>
              </a:ext>
            </a:extLst>
          </p:cNvPr>
          <p:cNvSpPr txBox="1">
            <a:spLocks/>
          </p:cNvSpPr>
          <p:nvPr/>
        </p:nvSpPr>
        <p:spPr>
          <a:xfrm>
            <a:off x="4222170" y="5698876"/>
            <a:ext cx="3975107" cy="83035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000" b="1" spc="188" dirty="0">
                <a:solidFill>
                  <a:schemeClr val="tx1"/>
                </a:solidFill>
                <a:latin typeface="Montserrat Light" pitchFamily="2" charset="77"/>
              </a:rPr>
              <a:t>FUENTE</a:t>
            </a:r>
            <a:r>
              <a:rPr lang="es-MX" sz="1000" spc="188" dirty="0">
                <a:solidFill>
                  <a:schemeClr val="tx1"/>
                </a:solidFill>
                <a:latin typeface="Montserrat Light" pitchFamily="2" charset="77"/>
              </a:rPr>
              <a:t>: Data obtenida del </a:t>
            </a:r>
          </a:p>
          <a:p>
            <a:pPr marL="9525">
              <a:spcBef>
                <a:spcPts val="75"/>
              </a:spcBef>
            </a:pPr>
            <a:r>
              <a:rPr lang="es-MX" sz="1000" spc="188" dirty="0">
                <a:solidFill>
                  <a:schemeClr val="tx1"/>
                </a:solidFill>
                <a:latin typeface="Montserrat Light" pitchFamily="2" charset="77"/>
              </a:rPr>
              <a:t>Reporte T6_REPORTE_061022 de la </a:t>
            </a:r>
          </a:p>
          <a:p>
            <a:pPr marL="9525">
              <a:spcBef>
                <a:spcPts val="75"/>
              </a:spcBef>
            </a:pPr>
            <a:r>
              <a:rPr lang="es-MX" sz="1000" spc="188" dirty="0">
                <a:solidFill>
                  <a:schemeClr val="tx1"/>
                </a:solidFill>
                <a:latin typeface="Montserrat Light" pitchFamily="2" charset="77"/>
              </a:rPr>
              <a:t>presentación de Hidrología y Drenaje  </a:t>
            </a:r>
          </a:p>
          <a:p>
            <a:pPr marL="9525">
              <a:spcBef>
                <a:spcPts val="75"/>
              </a:spcBef>
            </a:pPr>
            <a:r>
              <a:rPr lang="es-MX" sz="1000" spc="188" dirty="0">
                <a:solidFill>
                  <a:schemeClr val="tx1"/>
                </a:solidFill>
                <a:latin typeface="Montserrat Light" pitchFamily="2" charset="77"/>
              </a:rPr>
              <a:t>el día 6 de octubre 2022</a:t>
            </a:r>
          </a:p>
          <a:p>
            <a:pPr marL="9525">
              <a:spcBef>
                <a:spcPts val="75"/>
              </a:spcBef>
            </a:pPr>
            <a:endParaRPr lang="es-MX" sz="1000" spc="188" dirty="0">
              <a:solidFill>
                <a:schemeClr val="tx1"/>
              </a:solidFill>
              <a:latin typeface="Montserrat Light" pitchFamily="2" charset="77"/>
            </a:endParaRPr>
          </a:p>
        </p:txBody>
      </p:sp>
      <p:sp>
        <p:nvSpPr>
          <p:cNvPr id="50" name="object 3">
            <a:extLst>
              <a:ext uri="{FF2B5EF4-FFF2-40B4-BE49-F238E27FC236}">
                <a16:creationId xmlns:a16="http://schemas.microsoft.com/office/drawing/2014/main" id="{892FE2BB-6B87-5A4B-A307-9D9B76B1B141}"/>
              </a:ext>
            </a:extLst>
          </p:cNvPr>
          <p:cNvSpPr txBox="1">
            <a:spLocks/>
          </p:cNvSpPr>
          <p:nvPr/>
        </p:nvSpPr>
        <p:spPr>
          <a:xfrm>
            <a:off x="5252666" y="1589555"/>
            <a:ext cx="3975107"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Nueva data </a:t>
            </a:r>
          </a:p>
        </p:txBody>
      </p:sp>
    </p:spTree>
    <p:extLst>
      <p:ext uri="{BB962C8B-B14F-4D97-AF65-F5344CB8AC3E}">
        <p14:creationId xmlns:p14="http://schemas.microsoft.com/office/powerpoint/2010/main" val="17804334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375BF881-5E02-D349-9EAA-E8518F5F5066}"/>
              </a:ext>
            </a:extLst>
          </p:cNvPr>
          <p:cNvPicPr>
            <a:picLocks noChangeAspect="1"/>
          </p:cNvPicPr>
          <p:nvPr/>
        </p:nvPicPr>
        <p:blipFill>
          <a:blip r:embed="rId2"/>
          <a:stretch>
            <a:fillRect/>
          </a:stretch>
        </p:blipFill>
        <p:spPr>
          <a:xfrm>
            <a:off x="-1" y="0"/>
            <a:ext cx="10776857" cy="6858000"/>
          </a:xfrm>
          <a:prstGeom prst="rect">
            <a:avLst/>
          </a:prstGeom>
        </p:spPr>
      </p:pic>
      <p:pic>
        <p:nvPicPr>
          <p:cNvPr id="3" name="Imagen 2">
            <a:extLst>
              <a:ext uri="{FF2B5EF4-FFF2-40B4-BE49-F238E27FC236}">
                <a16:creationId xmlns:a16="http://schemas.microsoft.com/office/drawing/2014/main" id="{3E427F38-98E9-4445-885B-9E408D359584}"/>
              </a:ext>
            </a:extLst>
          </p:cNvPr>
          <p:cNvPicPr>
            <a:picLocks noChangeAspect="1"/>
          </p:cNvPicPr>
          <p:nvPr/>
        </p:nvPicPr>
        <p:blipFill>
          <a:blip r:embed="rId3"/>
          <a:stretch>
            <a:fillRect/>
          </a:stretch>
        </p:blipFill>
        <p:spPr>
          <a:xfrm>
            <a:off x="10006853" y="0"/>
            <a:ext cx="2185147" cy="6858000"/>
          </a:xfrm>
          <a:prstGeom prst="rect">
            <a:avLst/>
          </a:prstGeom>
        </p:spPr>
      </p:pic>
      <p:sp>
        <p:nvSpPr>
          <p:cNvPr id="6" name="Rectángulo 5">
            <a:extLst>
              <a:ext uri="{FF2B5EF4-FFF2-40B4-BE49-F238E27FC236}">
                <a16:creationId xmlns:a16="http://schemas.microsoft.com/office/drawing/2014/main" id="{F1D606A6-8AFC-0D47-8328-5DE597628421}"/>
              </a:ext>
            </a:extLst>
          </p:cNvPr>
          <p:cNvSpPr/>
          <p:nvPr/>
        </p:nvSpPr>
        <p:spPr>
          <a:xfrm>
            <a:off x="6503045" y="3989134"/>
            <a:ext cx="3406702" cy="646331"/>
          </a:xfrm>
          <a:prstGeom prst="rect">
            <a:avLst/>
          </a:prstGeom>
          <a:noFill/>
        </p:spPr>
        <p:txBody>
          <a:bodyPr wrap="none" lIns="91440" tIns="45720" rIns="91440" bIns="45720">
            <a:spAutoFit/>
          </a:bodyPr>
          <a:lstStyle/>
          <a:p>
            <a:r>
              <a:rPr lang="es-ES" sz="360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rPr>
              <a:t>ESTRUCTURAS.</a:t>
            </a:r>
            <a:endParaRPr lang="es-ES" sz="3600" cap="none" spc="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endParaRPr>
          </a:p>
        </p:txBody>
      </p:sp>
      <p:sp>
        <p:nvSpPr>
          <p:cNvPr id="7" name="Rectángulo 6">
            <a:extLst>
              <a:ext uri="{FF2B5EF4-FFF2-40B4-BE49-F238E27FC236}">
                <a16:creationId xmlns:a16="http://schemas.microsoft.com/office/drawing/2014/main" id="{5D1C5237-7017-B548-A154-E95EFA0A5660}"/>
              </a:ext>
            </a:extLst>
          </p:cNvPr>
          <p:cNvSpPr/>
          <p:nvPr/>
        </p:nvSpPr>
        <p:spPr>
          <a:xfrm>
            <a:off x="7472598" y="2419474"/>
            <a:ext cx="915635" cy="1569660"/>
          </a:xfrm>
          <a:prstGeom prst="rect">
            <a:avLst/>
          </a:prstGeom>
          <a:noFill/>
        </p:spPr>
        <p:txBody>
          <a:bodyPr wrap="square" lIns="91440" tIns="45720" rIns="91440" bIns="45720">
            <a:spAutoFit/>
          </a:bodyPr>
          <a:lstStyle/>
          <a:p>
            <a:pPr algn="ctr"/>
            <a:r>
              <a:rPr lang="es-ES" sz="9600" b="1" dirty="0">
                <a:ln w="0"/>
                <a:solidFill>
                  <a:srgbClr val="C2964D"/>
                </a:solidFill>
                <a:effectLst>
                  <a:outerShdw blurRad="38100" dist="19050" dir="2700000" algn="tl" rotWithShape="0">
                    <a:schemeClr val="dk1">
                      <a:alpha val="40000"/>
                    </a:schemeClr>
                  </a:outerShdw>
                </a:effectLst>
                <a:latin typeface="Helvetica" pitchFamily="2" charset="0"/>
              </a:rPr>
              <a:t>7</a:t>
            </a:r>
            <a:endParaRPr lang="es-ES" sz="9600" b="1" cap="none" spc="0" dirty="0">
              <a:ln w="0"/>
              <a:solidFill>
                <a:srgbClr val="C2964D"/>
              </a:solidFill>
              <a:effectLst>
                <a:outerShdw blurRad="38100" dist="19050" dir="2700000" algn="tl" rotWithShape="0">
                  <a:schemeClr val="dk1">
                    <a:alpha val="40000"/>
                  </a:schemeClr>
                </a:outerShdw>
              </a:effectLst>
              <a:latin typeface="Helvetica" pitchFamily="2" charset="0"/>
            </a:endParaRPr>
          </a:p>
        </p:txBody>
      </p:sp>
      <p:sp>
        <p:nvSpPr>
          <p:cNvPr id="10" name="Rectángulo 9">
            <a:extLst>
              <a:ext uri="{FF2B5EF4-FFF2-40B4-BE49-F238E27FC236}">
                <a16:creationId xmlns:a16="http://schemas.microsoft.com/office/drawing/2014/main" id="{CB780571-E6FD-9A46-8120-940011FF3819}"/>
              </a:ext>
            </a:extLst>
          </p:cNvPr>
          <p:cNvSpPr/>
          <p:nvPr/>
        </p:nvSpPr>
        <p:spPr>
          <a:xfrm>
            <a:off x="7825280" y="4869570"/>
            <a:ext cx="1797287" cy="584775"/>
          </a:xfrm>
          <a:prstGeom prst="rect">
            <a:avLst/>
          </a:prstGeom>
          <a:noFill/>
        </p:spPr>
        <p:txBody>
          <a:bodyPr wrap="none" lIns="91440" tIns="45720" rIns="91440" bIns="45720">
            <a:spAutoFit/>
          </a:bodyPr>
          <a:lstStyle/>
          <a:p>
            <a:pPr algn="ctr"/>
            <a:r>
              <a:rPr lang="es-ES" sz="3200" b="1" cap="none" spc="0" dirty="0">
                <a:ln w="0"/>
                <a:solidFill>
                  <a:srgbClr val="C2964D"/>
                </a:solidFill>
                <a:effectLst>
                  <a:outerShdw blurRad="38100" dist="19050" dir="2700000" algn="tl" rotWithShape="0">
                    <a:schemeClr val="dk1">
                      <a:alpha val="40000"/>
                    </a:schemeClr>
                  </a:outerShdw>
                </a:effectLst>
                <a:latin typeface="Euclid Flex" panose="020B0500030000000000" pitchFamily="34" charset="77"/>
              </a:rPr>
              <a:t>Tramo 6</a:t>
            </a:r>
          </a:p>
        </p:txBody>
      </p:sp>
      <p:pic>
        <p:nvPicPr>
          <p:cNvPr id="16" name="Imagen 15">
            <a:extLst>
              <a:ext uri="{FF2B5EF4-FFF2-40B4-BE49-F238E27FC236}">
                <a16:creationId xmlns:a16="http://schemas.microsoft.com/office/drawing/2014/main" id="{B1D8E7AE-63C9-B74B-9E4A-555F0AB69F3D}"/>
              </a:ext>
            </a:extLst>
          </p:cNvPr>
          <p:cNvPicPr/>
          <p:nvPr/>
        </p:nvPicPr>
        <p:blipFill>
          <a:blip r:embed="rId4" cstate="email">
            <a:extLst>
              <a:ext uri="{BEBA8EAE-BF5A-486C-A8C5-ECC9F3942E4B}">
                <a14:imgProps xmlns:a14="http://schemas.microsoft.com/office/drawing/2010/main">
                  <a14:imgLayer r:embed="rId5">
                    <a14:imgEffect>
                      <a14:backgroundRemoval t="1141" b="98099" l="542" r="34296"/>
                    </a14:imgEffect>
                  </a14:imgLayer>
                </a14:imgProps>
              </a:ext>
              <a:ext uri="{28A0092B-C50C-407E-A947-70E740481C1C}">
                <a14:useLocalDpi xmlns:a14="http://schemas.microsoft.com/office/drawing/2010/main"/>
              </a:ext>
            </a:extLst>
          </a:blip>
          <a:stretch>
            <a:fillRect/>
          </a:stretch>
        </p:blipFill>
        <p:spPr>
          <a:xfrm>
            <a:off x="1679410" y="2797320"/>
            <a:ext cx="3375550" cy="1604177"/>
          </a:xfrm>
          <a:prstGeom prst="rect">
            <a:avLst/>
          </a:prstGeom>
        </p:spPr>
      </p:pic>
      <p:sp>
        <p:nvSpPr>
          <p:cNvPr id="17" name="Rectángulo 16">
            <a:extLst>
              <a:ext uri="{FF2B5EF4-FFF2-40B4-BE49-F238E27FC236}">
                <a16:creationId xmlns:a16="http://schemas.microsoft.com/office/drawing/2014/main" id="{DA704262-A312-6046-9C28-033D0E84450B}"/>
              </a:ext>
            </a:extLst>
          </p:cNvPr>
          <p:cNvSpPr/>
          <p:nvPr/>
        </p:nvSpPr>
        <p:spPr>
          <a:xfrm>
            <a:off x="1244459" y="4481577"/>
            <a:ext cx="2361544" cy="707886"/>
          </a:xfrm>
          <a:prstGeom prst="rect">
            <a:avLst/>
          </a:prstGeom>
          <a:noFill/>
        </p:spPr>
        <p:txBody>
          <a:bodyPr wrap="none" lIns="91440" tIns="45720" rIns="91440" bIns="45720">
            <a:spAutoFit/>
          </a:bodyPr>
          <a:lstStyle/>
          <a:p>
            <a:pPr algn="ctr"/>
            <a:r>
              <a:rPr lang="es-ES" sz="1200" cap="none" spc="0" dirty="0">
                <a:ln w="0"/>
                <a:solidFill>
                  <a:schemeClr val="accent4">
                    <a:lumMod val="50000"/>
                  </a:schemeClr>
                </a:solidFill>
                <a:effectLst>
                  <a:outerShdw blurRad="38100" dist="19050" dir="2700000" algn="tl" rotWithShape="0">
                    <a:schemeClr val="dk1">
                      <a:alpha val="40000"/>
                    </a:schemeClr>
                  </a:outerShdw>
                </a:effectLst>
                <a:latin typeface="Arial Rounded MT Bold" panose="020F0704030504030204" pitchFamily="34" charset="77"/>
              </a:rPr>
              <a:t>2022</a:t>
            </a:r>
          </a:p>
          <a:p>
            <a:pPr algn="ctr"/>
            <a:r>
              <a:rPr lang="es-ES" sz="80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AÑO DE</a:t>
            </a:r>
          </a:p>
          <a:p>
            <a:pPr algn="ctr"/>
            <a:r>
              <a:rPr lang="es-ES" sz="1200" cap="none" spc="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RICARDO FLORES MAGÓN </a:t>
            </a:r>
          </a:p>
          <a:p>
            <a:pPr algn="ctr"/>
            <a:r>
              <a:rPr lang="es-ES" sz="80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PRECURSOR DE LA REVOLUCIÓN MEXICANA </a:t>
            </a:r>
            <a:endParaRPr lang="es-ES" sz="800" cap="none" spc="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endParaRPr>
          </a:p>
        </p:txBody>
      </p:sp>
      <p:pic>
        <p:nvPicPr>
          <p:cNvPr id="12" name="Imagen 11">
            <a:extLst>
              <a:ext uri="{FF2B5EF4-FFF2-40B4-BE49-F238E27FC236}">
                <a16:creationId xmlns:a16="http://schemas.microsoft.com/office/drawing/2014/main" id="{034A2CCA-9717-EE4A-928E-6CD0F744327A}"/>
              </a:ext>
            </a:extLst>
          </p:cNvPr>
          <p:cNvPicPr>
            <a:picLocks noChangeAspect="1"/>
          </p:cNvPicPr>
          <p:nvPr/>
        </p:nvPicPr>
        <p:blipFill>
          <a:blip r:embed="rId6">
            <a:lum bright="-40000" contrast="-40000"/>
            <a:extLst>
              <a:ext uri="{28A0092B-C50C-407E-A947-70E740481C1C}">
                <a14:useLocalDpi xmlns:a14="http://schemas.microsoft.com/office/drawing/2010/main"/>
              </a:ext>
            </a:extLst>
          </a:blip>
          <a:stretch>
            <a:fillRect/>
          </a:stretch>
        </p:blipFill>
        <p:spPr>
          <a:xfrm>
            <a:off x="358486" y="5842342"/>
            <a:ext cx="2229105" cy="610940"/>
          </a:xfrm>
          <a:prstGeom prst="rect">
            <a:avLst/>
          </a:prstGeom>
        </p:spPr>
      </p:pic>
      <p:cxnSp>
        <p:nvCxnSpPr>
          <p:cNvPr id="21" name="Conector recto 20">
            <a:extLst>
              <a:ext uri="{FF2B5EF4-FFF2-40B4-BE49-F238E27FC236}">
                <a16:creationId xmlns:a16="http://schemas.microsoft.com/office/drawing/2014/main" id="{B6CCBF06-6DD7-7741-A0F7-1320221EBC1B}"/>
              </a:ext>
            </a:extLst>
          </p:cNvPr>
          <p:cNvCxnSpPr>
            <a:cxnSpLocks/>
          </p:cNvCxnSpPr>
          <p:nvPr/>
        </p:nvCxnSpPr>
        <p:spPr>
          <a:xfrm>
            <a:off x="6583051" y="5412334"/>
            <a:ext cx="1129279" cy="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
        <p:nvSpPr>
          <p:cNvPr id="22" name="Elipse 21">
            <a:extLst>
              <a:ext uri="{FF2B5EF4-FFF2-40B4-BE49-F238E27FC236}">
                <a16:creationId xmlns:a16="http://schemas.microsoft.com/office/drawing/2014/main" id="{AA9BB3A9-0F76-8E4D-96D8-71335111A004}"/>
              </a:ext>
            </a:extLst>
          </p:cNvPr>
          <p:cNvSpPr/>
          <p:nvPr/>
        </p:nvSpPr>
        <p:spPr>
          <a:xfrm>
            <a:off x="7003476" y="4891586"/>
            <a:ext cx="288428" cy="29787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pic>
        <p:nvPicPr>
          <p:cNvPr id="14" name="Imagen 13">
            <a:extLst>
              <a:ext uri="{FF2B5EF4-FFF2-40B4-BE49-F238E27FC236}">
                <a16:creationId xmlns:a16="http://schemas.microsoft.com/office/drawing/2014/main" id="{758C4D4A-2889-7244-B66A-7EE2EF4DC282}"/>
              </a:ext>
            </a:extLst>
          </p:cNvPr>
          <p:cNvPicPr>
            <a:picLocks noChangeAspect="1"/>
          </p:cNvPicPr>
          <p:nvPr/>
        </p:nvPicPr>
        <p:blipFill>
          <a:blip r:embed="rId7">
            <a:lum bright="70000" contrast="-70000"/>
          </a:blip>
          <a:stretch>
            <a:fillRect/>
          </a:stretch>
        </p:blipFill>
        <p:spPr>
          <a:xfrm>
            <a:off x="10557946" y="870256"/>
            <a:ext cx="1407348" cy="5277556"/>
          </a:xfrm>
          <a:prstGeom prst="rect">
            <a:avLst/>
          </a:prstGeom>
        </p:spPr>
      </p:pic>
      <p:pic>
        <p:nvPicPr>
          <p:cNvPr id="18" name="Imagen 17">
            <a:extLst>
              <a:ext uri="{FF2B5EF4-FFF2-40B4-BE49-F238E27FC236}">
                <a16:creationId xmlns:a16="http://schemas.microsoft.com/office/drawing/2014/main" id="{20547729-D188-2749-A83A-DF8AD16572C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120" b="47526" l="8667" r="75200"/>
                    </a14:imgEffect>
                  </a14:imgLayer>
                </a14:imgProps>
              </a:ext>
            </a:extLst>
          </a:blip>
          <a:srcRect l="10141" t="10141" r="24725" b="52488"/>
          <a:stretch/>
        </p:blipFill>
        <p:spPr>
          <a:xfrm>
            <a:off x="2781101" y="5549706"/>
            <a:ext cx="1172167" cy="1196212"/>
          </a:xfrm>
          <a:prstGeom prst="rect">
            <a:avLst/>
          </a:prstGeom>
        </p:spPr>
      </p:pic>
    </p:spTree>
    <p:extLst>
      <p:ext uri="{BB962C8B-B14F-4D97-AF65-F5344CB8AC3E}">
        <p14:creationId xmlns:p14="http://schemas.microsoft.com/office/powerpoint/2010/main" val="5896184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upo 45">
            <a:extLst>
              <a:ext uri="{FF2B5EF4-FFF2-40B4-BE49-F238E27FC236}">
                <a16:creationId xmlns:a16="http://schemas.microsoft.com/office/drawing/2014/main" id="{019FC49F-AECB-FC40-AA49-820019F4C536}"/>
              </a:ext>
            </a:extLst>
          </p:cNvPr>
          <p:cNvGrpSpPr/>
          <p:nvPr/>
        </p:nvGrpSpPr>
        <p:grpSpPr>
          <a:xfrm>
            <a:off x="5204125" y="1647097"/>
            <a:ext cx="1223933" cy="579505"/>
            <a:chOff x="227231" y="2217313"/>
            <a:chExt cx="2342640" cy="1109188"/>
          </a:xfrm>
        </p:grpSpPr>
        <p:cxnSp>
          <p:nvCxnSpPr>
            <p:cNvPr id="47" name="Conector recto 46">
              <a:extLst>
                <a:ext uri="{FF2B5EF4-FFF2-40B4-BE49-F238E27FC236}">
                  <a16:creationId xmlns:a16="http://schemas.microsoft.com/office/drawing/2014/main" id="{0172D306-C739-1741-A662-4FE43EC8A709}"/>
                </a:ext>
              </a:extLst>
            </p:cNvPr>
            <p:cNvCxnSpPr/>
            <p:nvPr/>
          </p:nvCxnSpPr>
          <p:spPr>
            <a:xfrm>
              <a:off x="1878570" y="2249541"/>
              <a:ext cx="0" cy="754748"/>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48" name="Conector recto 47">
              <a:extLst>
                <a:ext uri="{FF2B5EF4-FFF2-40B4-BE49-F238E27FC236}">
                  <a16:creationId xmlns:a16="http://schemas.microsoft.com/office/drawing/2014/main" id="{0D9E0A20-8349-BD4B-A5FD-9FBA25510EF7}"/>
                </a:ext>
              </a:extLst>
            </p:cNvPr>
            <p:cNvCxnSpPr>
              <a:cxnSpLocks/>
            </p:cNvCxnSpPr>
            <p:nvPr/>
          </p:nvCxnSpPr>
          <p:spPr>
            <a:xfrm>
              <a:off x="1055292" y="2217313"/>
              <a:ext cx="0" cy="769698"/>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49" name="Conector recto 48">
              <a:extLst>
                <a:ext uri="{FF2B5EF4-FFF2-40B4-BE49-F238E27FC236}">
                  <a16:creationId xmlns:a16="http://schemas.microsoft.com/office/drawing/2014/main" id="{1AB6EBA1-3194-D24A-99CA-119D28ABE890}"/>
                </a:ext>
              </a:extLst>
            </p:cNvPr>
            <p:cNvCxnSpPr>
              <a:cxnSpLocks/>
            </p:cNvCxnSpPr>
            <p:nvPr/>
          </p:nvCxnSpPr>
          <p:spPr>
            <a:xfrm flipH="1">
              <a:off x="1055292" y="2249541"/>
              <a:ext cx="82327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Conector recto 49">
              <a:extLst>
                <a:ext uri="{FF2B5EF4-FFF2-40B4-BE49-F238E27FC236}">
                  <a16:creationId xmlns:a16="http://schemas.microsoft.com/office/drawing/2014/main" id="{8F1B33D0-F0B4-9242-9F99-8792DE601E29}"/>
                </a:ext>
              </a:extLst>
            </p:cNvPr>
            <p:cNvCxnSpPr>
              <a:cxnSpLocks/>
            </p:cNvCxnSpPr>
            <p:nvPr/>
          </p:nvCxnSpPr>
          <p:spPr>
            <a:xfrm flipH="1" flipV="1">
              <a:off x="1055293" y="2987011"/>
              <a:ext cx="880532" cy="172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Elipse 50">
              <a:extLst>
                <a:ext uri="{FF2B5EF4-FFF2-40B4-BE49-F238E27FC236}">
                  <a16:creationId xmlns:a16="http://schemas.microsoft.com/office/drawing/2014/main" id="{077761BE-5EF3-C54D-93EC-16D5B7859BDC}"/>
                </a:ext>
              </a:extLst>
            </p:cNvPr>
            <p:cNvSpPr/>
            <p:nvPr/>
          </p:nvSpPr>
          <p:spPr>
            <a:xfrm>
              <a:off x="1224625" y="2453190"/>
              <a:ext cx="521969" cy="503380"/>
            </a:xfrm>
            <a:prstGeom prst="ellipse">
              <a:avLst/>
            </a:prstGeom>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dirty="0"/>
            </a:p>
          </p:txBody>
        </p:sp>
        <p:cxnSp>
          <p:nvCxnSpPr>
            <p:cNvPr id="52" name="Conector recto 51">
              <a:extLst>
                <a:ext uri="{FF2B5EF4-FFF2-40B4-BE49-F238E27FC236}">
                  <a16:creationId xmlns:a16="http://schemas.microsoft.com/office/drawing/2014/main" id="{96D65C10-1282-EF4F-9140-9B3B81A0CE7D}"/>
                </a:ext>
              </a:extLst>
            </p:cNvPr>
            <p:cNvCxnSpPr/>
            <p:nvPr/>
          </p:nvCxnSpPr>
          <p:spPr>
            <a:xfrm flipH="1">
              <a:off x="227232" y="2249541"/>
              <a:ext cx="828060" cy="6114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Conector recto 52">
              <a:extLst>
                <a:ext uri="{FF2B5EF4-FFF2-40B4-BE49-F238E27FC236}">
                  <a16:creationId xmlns:a16="http://schemas.microsoft.com/office/drawing/2014/main" id="{019C0710-A25C-C94D-B476-B73BF5331045}"/>
                </a:ext>
              </a:extLst>
            </p:cNvPr>
            <p:cNvCxnSpPr/>
            <p:nvPr/>
          </p:nvCxnSpPr>
          <p:spPr>
            <a:xfrm>
              <a:off x="1878570" y="2249541"/>
              <a:ext cx="691301" cy="7851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Conector recto 53">
              <a:extLst>
                <a:ext uri="{FF2B5EF4-FFF2-40B4-BE49-F238E27FC236}">
                  <a16:creationId xmlns:a16="http://schemas.microsoft.com/office/drawing/2014/main" id="{D8C53CB3-0426-0E42-95AE-4C4777E71789}"/>
                </a:ext>
              </a:extLst>
            </p:cNvPr>
            <p:cNvCxnSpPr/>
            <p:nvPr/>
          </p:nvCxnSpPr>
          <p:spPr>
            <a:xfrm flipH="1">
              <a:off x="227231" y="2987011"/>
              <a:ext cx="801090" cy="160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Conector recto 54">
              <a:extLst>
                <a:ext uri="{FF2B5EF4-FFF2-40B4-BE49-F238E27FC236}">
                  <a16:creationId xmlns:a16="http://schemas.microsoft.com/office/drawing/2014/main" id="{B44D70C3-F61B-9449-AB07-7D7C738663E5}"/>
                </a:ext>
              </a:extLst>
            </p:cNvPr>
            <p:cNvCxnSpPr/>
            <p:nvPr/>
          </p:nvCxnSpPr>
          <p:spPr>
            <a:xfrm>
              <a:off x="1935825" y="2987011"/>
              <a:ext cx="603999" cy="33949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grpSp>
      <p:pic>
        <p:nvPicPr>
          <p:cNvPr id="4" name="Imagen 3">
            <a:extLst>
              <a:ext uri="{FF2B5EF4-FFF2-40B4-BE49-F238E27FC236}">
                <a16:creationId xmlns:a16="http://schemas.microsoft.com/office/drawing/2014/main" id="{A679D15E-4FBA-3C4F-AA57-933F490DE66D}"/>
              </a:ext>
            </a:extLst>
          </p:cNvPr>
          <p:cNvPicPr>
            <a:picLocks noChangeAspect="1"/>
          </p:cNvPicPr>
          <p:nvPr/>
        </p:nvPicPr>
        <p:blipFill>
          <a:blip r:embed="rId2"/>
          <a:stretch>
            <a:fillRect/>
          </a:stretch>
        </p:blipFill>
        <p:spPr>
          <a:xfrm>
            <a:off x="699790" y="5638450"/>
            <a:ext cx="766283" cy="766283"/>
          </a:xfrm>
          <a:prstGeom prst="rect">
            <a:avLst/>
          </a:prstGeom>
        </p:spPr>
      </p:pic>
      <p:pic>
        <p:nvPicPr>
          <p:cNvPr id="3" name="Imagen 2">
            <a:extLst>
              <a:ext uri="{FF2B5EF4-FFF2-40B4-BE49-F238E27FC236}">
                <a16:creationId xmlns:a16="http://schemas.microsoft.com/office/drawing/2014/main" id="{1D4CB929-1A14-844D-BE64-CB664C88C3D8}"/>
              </a:ext>
            </a:extLst>
          </p:cNvPr>
          <p:cNvPicPr>
            <a:picLocks noChangeAspect="1"/>
          </p:cNvPicPr>
          <p:nvPr/>
        </p:nvPicPr>
        <p:blipFill>
          <a:blip r:embed="rId3">
            <a:lum contrast="40000"/>
          </a:blip>
          <a:stretch>
            <a:fillRect/>
          </a:stretch>
        </p:blipFill>
        <p:spPr>
          <a:xfrm>
            <a:off x="10006853" y="0"/>
            <a:ext cx="2185147" cy="6858000"/>
          </a:xfrm>
          <a:prstGeom prst="rect">
            <a:avLst/>
          </a:prstGeom>
        </p:spPr>
      </p:pic>
      <p:pic>
        <p:nvPicPr>
          <p:cNvPr id="7" name="Imagen 6">
            <a:extLst>
              <a:ext uri="{FF2B5EF4-FFF2-40B4-BE49-F238E27FC236}">
                <a16:creationId xmlns:a16="http://schemas.microsoft.com/office/drawing/2014/main" id="{C7F61541-A93B-514B-9E3D-61FAD7E51F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5627" y="1492711"/>
            <a:ext cx="625975" cy="648473"/>
          </a:xfrm>
          <a:prstGeom prst="rect">
            <a:avLst/>
          </a:prstGeom>
        </p:spPr>
      </p:pic>
      <p:sp>
        <p:nvSpPr>
          <p:cNvPr id="9" name="object 10">
            <a:extLst>
              <a:ext uri="{FF2B5EF4-FFF2-40B4-BE49-F238E27FC236}">
                <a16:creationId xmlns:a16="http://schemas.microsoft.com/office/drawing/2014/main" id="{273E0D82-842E-0F49-B09C-7541CE4B5BB8}"/>
              </a:ext>
            </a:extLst>
          </p:cNvPr>
          <p:cNvSpPr txBox="1"/>
          <p:nvPr/>
        </p:nvSpPr>
        <p:spPr>
          <a:xfrm>
            <a:off x="1645049" y="1738919"/>
            <a:ext cx="3515591" cy="574581"/>
          </a:xfrm>
          <a:prstGeom prst="rect">
            <a:avLst/>
          </a:prstGeom>
        </p:spPr>
        <p:txBody>
          <a:bodyPr vert="horz" wrap="square" lIns="0" tIns="60960" rIns="0" bIns="0" rtlCol="0">
            <a:spAutoFit/>
          </a:bodyPr>
          <a:lstStyle/>
          <a:p>
            <a:pPr marL="9525" marR="3810">
              <a:lnSpc>
                <a:spcPts val="2025"/>
              </a:lnSpc>
              <a:spcBef>
                <a:spcPts val="480"/>
              </a:spcBef>
            </a:pPr>
            <a:r>
              <a:rPr sz="2025" spc="94" dirty="0">
                <a:solidFill>
                  <a:srgbClr val="4C4C4C"/>
                </a:solidFill>
                <a:latin typeface="Euclid Flex Light" panose="020B0300030000000000" pitchFamily="34" charset="77"/>
                <a:cs typeface="Montserrat-Thin"/>
              </a:rPr>
              <a:t>Paso</a:t>
            </a:r>
            <a:r>
              <a:rPr lang="es-MX" sz="2025" spc="94" dirty="0">
                <a:solidFill>
                  <a:srgbClr val="4C4C4C"/>
                </a:solidFill>
                <a:latin typeface="Euclid Flex Light" panose="020B0300030000000000" pitchFamily="34" charset="77"/>
                <a:cs typeface="Montserrat-Thin"/>
              </a:rPr>
              <a:t> superior</a:t>
            </a:r>
            <a:r>
              <a:rPr sz="2025" spc="83" dirty="0">
                <a:solidFill>
                  <a:srgbClr val="4C4C4C"/>
                </a:solidFill>
                <a:latin typeface="Euclid Flex Light" panose="020B0300030000000000" pitchFamily="34" charset="77"/>
                <a:cs typeface="Montserrat-Thin"/>
              </a:rPr>
              <a:t> </a:t>
            </a:r>
            <a:r>
              <a:rPr lang="es-419" sz="2025" spc="98" dirty="0">
                <a:solidFill>
                  <a:srgbClr val="4C4C4C"/>
                </a:solidFill>
                <a:latin typeface="Euclid Flex Light" panose="020B0300030000000000" pitchFamily="34" charset="77"/>
                <a:cs typeface="Montserrat-Thin"/>
              </a:rPr>
              <a:t>de Fauna Pequeños Vertebrados</a:t>
            </a:r>
            <a:r>
              <a:rPr sz="2025" spc="90" dirty="0">
                <a:solidFill>
                  <a:srgbClr val="4C4C4C"/>
                </a:solidFill>
                <a:latin typeface="Euclid Flex Light" panose="020B0300030000000000" pitchFamily="34" charset="77"/>
                <a:cs typeface="Montserrat-Thin"/>
              </a:rPr>
              <a:t>:</a:t>
            </a:r>
            <a:endParaRPr sz="2025" dirty="0">
              <a:latin typeface="Euclid Flex Light" panose="020B0300030000000000" pitchFamily="34" charset="77"/>
              <a:cs typeface="Montserrat-Thin"/>
            </a:endParaRPr>
          </a:p>
        </p:txBody>
      </p:sp>
      <p:sp>
        <p:nvSpPr>
          <p:cNvPr id="10" name="Rectángulo 9">
            <a:extLst>
              <a:ext uri="{FF2B5EF4-FFF2-40B4-BE49-F238E27FC236}">
                <a16:creationId xmlns:a16="http://schemas.microsoft.com/office/drawing/2014/main" id="{6EE7545B-45FD-E046-A8DB-AB41754AAAF1}"/>
              </a:ext>
            </a:extLst>
          </p:cNvPr>
          <p:cNvSpPr/>
          <p:nvPr/>
        </p:nvSpPr>
        <p:spPr>
          <a:xfrm>
            <a:off x="2108834" y="1277253"/>
            <a:ext cx="1787670" cy="461665"/>
          </a:xfrm>
          <a:prstGeom prst="rect">
            <a:avLst/>
          </a:prstGeom>
          <a:noFill/>
        </p:spPr>
        <p:txBody>
          <a:bodyPr wrap="none" lIns="91440" tIns="45720" rIns="91440" bIns="45720">
            <a:spAutoFit/>
          </a:bodyPr>
          <a:lstStyle/>
          <a:p>
            <a:pPr algn="ctr"/>
            <a:r>
              <a:rPr lang="es-ES" sz="2400" dirty="0">
                <a:ln w="0"/>
                <a:solidFill>
                  <a:schemeClr val="accent4">
                    <a:lumMod val="50000"/>
                  </a:schemeClr>
                </a:solidFill>
                <a:effectLst>
                  <a:outerShdw blurRad="38100" dist="19050" dir="2700000" algn="tl" rotWithShape="0">
                    <a:schemeClr val="dk1">
                      <a:alpha val="40000"/>
                    </a:schemeClr>
                  </a:outerShdw>
                </a:effectLst>
                <a:latin typeface="Euclid Flex" panose="020B0500030000000000" pitchFamily="34" charset="77"/>
              </a:rPr>
              <a:t>TOTAL : </a:t>
            </a:r>
            <a:r>
              <a:rPr lang="es-ES" sz="2400" dirty="0">
                <a:ln w="0"/>
                <a:solidFill>
                  <a:srgbClr val="1C3014"/>
                </a:solidFill>
                <a:effectLst>
                  <a:outerShdw blurRad="38100" dist="19050" dir="2700000" algn="tl" rotWithShape="0">
                    <a:schemeClr val="dk1">
                      <a:alpha val="40000"/>
                    </a:schemeClr>
                  </a:outerShdw>
                </a:effectLst>
                <a:latin typeface="Helvetica" pitchFamily="2" charset="0"/>
              </a:rPr>
              <a:t>41</a:t>
            </a:r>
            <a:r>
              <a:rPr lang="es-ES" sz="2400" dirty="0">
                <a:ln w="0"/>
                <a:solidFill>
                  <a:srgbClr val="1C3014"/>
                </a:solidFill>
                <a:effectLst>
                  <a:outerShdw blurRad="38100" dist="19050" dir="2700000" algn="tl" rotWithShape="0">
                    <a:schemeClr val="dk1">
                      <a:alpha val="40000"/>
                    </a:schemeClr>
                  </a:outerShdw>
                </a:effectLst>
                <a:latin typeface="Euclid Flex" panose="020B0500030000000000" pitchFamily="34" charset="77"/>
              </a:rPr>
              <a:t> </a:t>
            </a:r>
            <a:endParaRPr lang="es-ES" sz="2400" b="0" cap="none" spc="0" dirty="0">
              <a:ln w="0"/>
              <a:solidFill>
                <a:srgbClr val="1C3014"/>
              </a:solidFill>
              <a:effectLst>
                <a:outerShdw blurRad="38100" dist="19050" dir="2700000" algn="tl" rotWithShape="0">
                  <a:schemeClr val="dk1">
                    <a:alpha val="40000"/>
                  </a:schemeClr>
                </a:outerShdw>
              </a:effectLst>
              <a:latin typeface="Euclid Flex" panose="020B0500030000000000" pitchFamily="34" charset="77"/>
            </a:endParaRPr>
          </a:p>
        </p:txBody>
      </p:sp>
      <p:pic>
        <p:nvPicPr>
          <p:cNvPr id="11" name="Imagen 10">
            <a:extLst>
              <a:ext uri="{FF2B5EF4-FFF2-40B4-BE49-F238E27FC236}">
                <a16:creationId xmlns:a16="http://schemas.microsoft.com/office/drawing/2014/main" id="{248EF84D-B64F-BA4D-94F3-EB66B292539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008" y="3047909"/>
            <a:ext cx="860461" cy="860461"/>
          </a:xfrm>
          <a:prstGeom prst="rect">
            <a:avLst/>
          </a:prstGeom>
        </p:spPr>
      </p:pic>
      <p:sp>
        <p:nvSpPr>
          <p:cNvPr id="12" name="object 10">
            <a:extLst>
              <a:ext uri="{FF2B5EF4-FFF2-40B4-BE49-F238E27FC236}">
                <a16:creationId xmlns:a16="http://schemas.microsoft.com/office/drawing/2014/main" id="{43F78DBB-62EC-A747-972C-29A052EB5F0A}"/>
              </a:ext>
            </a:extLst>
          </p:cNvPr>
          <p:cNvSpPr txBox="1"/>
          <p:nvPr/>
        </p:nvSpPr>
        <p:spPr>
          <a:xfrm>
            <a:off x="1659337" y="3319442"/>
            <a:ext cx="3515591" cy="574581"/>
          </a:xfrm>
          <a:prstGeom prst="rect">
            <a:avLst/>
          </a:prstGeom>
        </p:spPr>
        <p:txBody>
          <a:bodyPr vert="horz" wrap="square" lIns="0" tIns="60960" rIns="0" bIns="0" rtlCol="0">
            <a:spAutoFit/>
          </a:bodyPr>
          <a:lstStyle/>
          <a:p>
            <a:pPr marL="9525" marR="3810">
              <a:lnSpc>
                <a:spcPts val="2025"/>
              </a:lnSpc>
              <a:spcBef>
                <a:spcPts val="480"/>
              </a:spcBef>
            </a:pPr>
            <a:r>
              <a:rPr sz="2025" spc="94" dirty="0">
                <a:solidFill>
                  <a:srgbClr val="4C4C4C"/>
                </a:solidFill>
                <a:latin typeface="Euclid Flex Light" panose="020B0300030000000000" pitchFamily="34" charset="77"/>
                <a:cs typeface="Montserrat-Thin"/>
              </a:rPr>
              <a:t>Paso</a:t>
            </a:r>
            <a:r>
              <a:rPr lang="es-MX" sz="2025" spc="94" dirty="0">
                <a:solidFill>
                  <a:srgbClr val="4C4C4C"/>
                </a:solidFill>
                <a:latin typeface="Euclid Flex Light" panose="020B0300030000000000" pitchFamily="34" charset="77"/>
                <a:cs typeface="Montserrat-Thin"/>
              </a:rPr>
              <a:t> superior</a:t>
            </a:r>
            <a:r>
              <a:rPr sz="2025" spc="83" dirty="0">
                <a:solidFill>
                  <a:srgbClr val="4C4C4C"/>
                </a:solidFill>
                <a:latin typeface="Euclid Flex Light" panose="020B0300030000000000" pitchFamily="34" charset="77"/>
                <a:cs typeface="Montserrat-Thin"/>
              </a:rPr>
              <a:t> </a:t>
            </a:r>
            <a:r>
              <a:rPr lang="es-419" sz="2025" spc="98" dirty="0">
                <a:solidFill>
                  <a:srgbClr val="4C4C4C"/>
                </a:solidFill>
                <a:latin typeface="Euclid Flex Light" panose="020B0300030000000000" pitchFamily="34" charset="77"/>
                <a:cs typeface="Montserrat-Thin"/>
              </a:rPr>
              <a:t>de Fauna Grandes  Mamiferos </a:t>
            </a:r>
            <a:r>
              <a:rPr sz="2025" spc="90" dirty="0">
                <a:solidFill>
                  <a:srgbClr val="4C4C4C"/>
                </a:solidFill>
                <a:latin typeface="Euclid Flex Light" panose="020B0300030000000000" pitchFamily="34" charset="77"/>
                <a:cs typeface="Montserrat-Thin"/>
              </a:rPr>
              <a:t>:</a:t>
            </a:r>
            <a:endParaRPr sz="2025" dirty="0">
              <a:latin typeface="Euclid Flex Light" panose="020B0300030000000000" pitchFamily="34" charset="77"/>
              <a:cs typeface="Montserrat-Thin"/>
            </a:endParaRPr>
          </a:p>
        </p:txBody>
      </p:sp>
      <p:sp>
        <p:nvSpPr>
          <p:cNvPr id="14" name="Rectángulo 13">
            <a:extLst>
              <a:ext uri="{FF2B5EF4-FFF2-40B4-BE49-F238E27FC236}">
                <a16:creationId xmlns:a16="http://schemas.microsoft.com/office/drawing/2014/main" id="{0BAE0480-8B2B-DF44-AB96-8A32155B2B32}"/>
              </a:ext>
            </a:extLst>
          </p:cNvPr>
          <p:cNvSpPr/>
          <p:nvPr/>
        </p:nvSpPr>
        <p:spPr>
          <a:xfrm>
            <a:off x="2090887" y="2846196"/>
            <a:ext cx="1710725" cy="461665"/>
          </a:xfrm>
          <a:prstGeom prst="rect">
            <a:avLst/>
          </a:prstGeom>
          <a:noFill/>
        </p:spPr>
        <p:txBody>
          <a:bodyPr wrap="none" lIns="91440" tIns="45720" rIns="91440" bIns="45720">
            <a:spAutoFit/>
          </a:bodyPr>
          <a:lstStyle/>
          <a:p>
            <a:pPr algn="ctr"/>
            <a:r>
              <a:rPr lang="es-ES" sz="2400" dirty="0">
                <a:ln w="0"/>
                <a:solidFill>
                  <a:schemeClr val="accent4">
                    <a:lumMod val="50000"/>
                  </a:schemeClr>
                </a:solidFill>
                <a:effectLst>
                  <a:outerShdw blurRad="38100" dist="19050" dir="2700000" algn="tl" rotWithShape="0">
                    <a:schemeClr val="dk1">
                      <a:alpha val="40000"/>
                    </a:schemeClr>
                  </a:outerShdw>
                </a:effectLst>
                <a:latin typeface="Euclid Flex" panose="020B0500030000000000" pitchFamily="34" charset="77"/>
              </a:rPr>
              <a:t>TOTAL : </a:t>
            </a:r>
            <a:r>
              <a:rPr lang="es-ES" sz="2400" dirty="0">
                <a:ln w="0"/>
                <a:solidFill>
                  <a:srgbClr val="1C3014"/>
                </a:solidFill>
                <a:effectLst>
                  <a:outerShdw blurRad="38100" dist="19050" dir="2700000" algn="tl" rotWithShape="0">
                    <a:schemeClr val="dk1">
                      <a:alpha val="40000"/>
                    </a:schemeClr>
                  </a:outerShdw>
                </a:effectLst>
                <a:latin typeface="Helvetica" pitchFamily="2" charset="0"/>
              </a:rPr>
              <a:t>19</a:t>
            </a:r>
            <a:endParaRPr lang="es-ES" sz="2400" b="0" cap="none" spc="0" dirty="0">
              <a:ln w="0"/>
              <a:solidFill>
                <a:srgbClr val="1C3014"/>
              </a:solidFill>
              <a:effectLst>
                <a:outerShdw blurRad="38100" dist="19050" dir="2700000" algn="tl" rotWithShape="0">
                  <a:schemeClr val="dk1">
                    <a:alpha val="40000"/>
                  </a:schemeClr>
                </a:outerShdw>
              </a:effectLst>
              <a:latin typeface="Helvetica" pitchFamily="2" charset="0"/>
            </a:endParaRPr>
          </a:p>
        </p:txBody>
      </p:sp>
      <p:pic>
        <p:nvPicPr>
          <p:cNvPr id="15" name="Imagen 14">
            <a:extLst>
              <a:ext uri="{FF2B5EF4-FFF2-40B4-BE49-F238E27FC236}">
                <a16:creationId xmlns:a16="http://schemas.microsoft.com/office/drawing/2014/main" id="{DAD0FD76-92C6-5749-B102-C2DCF0E17EB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2395" y="4448888"/>
            <a:ext cx="1189562" cy="1189562"/>
          </a:xfrm>
          <a:prstGeom prst="rect">
            <a:avLst/>
          </a:prstGeom>
        </p:spPr>
      </p:pic>
      <p:sp>
        <p:nvSpPr>
          <p:cNvPr id="16" name="object 10">
            <a:extLst>
              <a:ext uri="{FF2B5EF4-FFF2-40B4-BE49-F238E27FC236}">
                <a16:creationId xmlns:a16="http://schemas.microsoft.com/office/drawing/2014/main" id="{982D3F42-93C3-8E43-8FB6-B2D7ED18E082}"/>
              </a:ext>
            </a:extLst>
          </p:cNvPr>
          <p:cNvSpPr txBox="1"/>
          <p:nvPr/>
        </p:nvSpPr>
        <p:spPr>
          <a:xfrm>
            <a:off x="1673468" y="5009497"/>
            <a:ext cx="3515591" cy="319768"/>
          </a:xfrm>
          <a:prstGeom prst="rect">
            <a:avLst/>
          </a:prstGeom>
        </p:spPr>
        <p:txBody>
          <a:bodyPr vert="horz" wrap="square" lIns="0" tIns="60960" rIns="0" bIns="0" rtlCol="0">
            <a:spAutoFit/>
          </a:bodyPr>
          <a:lstStyle/>
          <a:p>
            <a:pPr marL="9525" marR="3810">
              <a:lnSpc>
                <a:spcPts val="2025"/>
              </a:lnSpc>
              <a:spcBef>
                <a:spcPts val="480"/>
              </a:spcBef>
            </a:pPr>
            <a:r>
              <a:rPr sz="2025" spc="94" dirty="0">
                <a:solidFill>
                  <a:srgbClr val="4C4C4C"/>
                </a:solidFill>
                <a:latin typeface="Euclid Flex Light" panose="020B0300030000000000" pitchFamily="34" charset="77"/>
                <a:cs typeface="Montserrat-Thin"/>
              </a:rPr>
              <a:t>Paso</a:t>
            </a:r>
            <a:r>
              <a:rPr lang="es-MX" sz="2025" spc="94" dirty="0">
                <a:solidFill>
                  <a:srgbClr val="4C4C4C"/>
                </a:solidFill>
                <a:latin typeface="Euclid Flex Light" panose="020B0300030000000000" pitchFamily="34" charset="77"/>
                <a:cs typeface="Montserrat-Thin"/>
              </a:rPr>
              <a:t> superior</a:t>
            </a:r>
            <a:r>
              <a:rPr sz="2025" spc="83" dirty="0">
                <a:solidFill>
                  <a:srgbClr val="4C4C4C"/>
                </a:solidFill>
                <a:latin typeface="Euclid Flex Light" panose="020B0300030000000000" pitchFamily="34" charset="77"/>
                <a:cs typeface="Montserrat-Thin"/>
              </a:rPr>
              <a:t> </a:t>
            </a:r>
            <a:r>
              <a:rPr lang="es-419" sz="2025" spc="98" dirty="0">
                <a:solidFill>
                  <a:srgbClr val="4C4C4C"/>
                </a:solidFill>
                <a:latin typeface="Euclid Flex Light" panose="020B0300030000000000" pitchFamily="34" charset="77"/>
                <a:cs typeface="Montserrat-Thin"/>
              </a:rPr>
              <a:t>Vehicular </a:t>
            </a:r>
            <a:endParaRPr sz="2025" dirty="0">
              <a:latin typeface="Euclid Flex Light" panose="020B0300030000000000" pitchFamily="34" charset="77"/>
              <a:cs typeface="Montserrat-Thin"/>
            </a:endParaRPr>
          </a:p>
        </p:txBody>
      </p:sp>
      <p:sp>
        <p:nvSpPr>
          <p:cNvPr id="17" name="Rectángulo 16">
            <a:extLst>
              <a:ext uri="{FF2B5EF4-FFF2-40B4-BE49-F238E27FC236}">
                <a16:creationId xmlns:a16="http://schemas.microsoft.com/office/drawing/2014/main" id="{D01D5DB4-49A1-3144-AD0B-0AB5B9AA822B}"/>
              </a:ext>
            </a:extLst>
          </p:cNvPr>
          <p:cNvSpPr/>
          <p:nvPr/>
        </p:nvSpPr>
        <p:spPr>
          <a:xfrm>
            <a:off x="2133893" y="4498287"/>
            <a:ext cx="1539204" cy="461665"/>
          </a:xfrm>
          <a:prstGeom prst="rect">
            <a:avLst/>
          </a:prstGeom>
          <a:noFill/>
        </p:spPr>
        <p:txBody>
          <a:bodyPr wrap="none" lIns="91440" tIns="45720" rIns="91440" bIns="45720">
            <a:spAutoFit/>
          </a:bodyPr>
          <a:lstStyle/>
          <a:p>
            <a:pPr algn="ctr"/>
            <a:r>
              <a:rPr lang="es-ES" sz="2400" dirty="0">
                <a:ln w="0"/>
                <a:solidFill>
                  <a:schemeClr val="accent4">
                    <a:lumMod val="50000"/>
                  </a:schemeClr>
                </a:solidFill>
                <a:effectLst>
                  <a:outerShdw blurRad="38100" dist="19050" dir="2700000" algn="tl" rotWithShape="0">
                    <a:schemeClr val="dk1">
                      <a:alpha val="40000"/>
                    </a:schemeClr>
                  </a:outerShdw>
                </a:effectLst>
                <a:latin typeface="Euclid Flex" panose="020B0500030000000000" pitchFamily="34" charset="77"/>
              </a:rPr>
              <a:t>TOTAL : </a:t>
            </a:r>
            <a:r>
              <a:rPr lang="es-ES" sz="2400" dirty="0">
                <a:ln w="0"/>
                <a:solidFill>
                  <a:srgbClr val="1C3014"/>
                </a:solidFill>
                <a:effectLst>
                  <a:outerShdw blurRad="38100" dist="19050" dir="2700000" algn="tl" rotWithShape="0">
                    <a:schemeClr val="dk1">
                      <a:alpha val="40000"/>
                    </a:schemeClr>
                  </a:outerShdw>
                </a:effectLst>
                <a:latin typeface="Helvetica" pitchFamily="2" charset="0"/>
              </a:rPr>
              <a:t>7</a:t>
            </a:r>
            <a:endParaRPr lang="es-ES" sz="2400" b="0" cap="none" spc="0" dirty="0">
              <a:ln w="0"/>
              <a:solidFill>
                <a:srgbClr val="1C3014"/>
              </a:solidFill>
              <a:effectLst>
                <a:outerShdw blurRad="38100" dist="19050" dir="2700000" algn="tl" rotWithShape="0">
                  <a:schemeClr val="dk1">
                    <a:alpha val="40000"/>
                  </a:schemeClr>
                </a:outerShdw>
              </a:effectLst>
              <a:latin typeface="Helvetica" pitchFamily="2" charset="0"/>
            </a:endParaRPr>
          </a:p>
        </p:txBody>
      </p:sp>
      <p:sp>
        <p:nvSpPr>
          <p:cNvPr id="19" name="object 10">
            <a:extLst>
              <a:ext uri="{FF2B5EF4-FFF2-40B4-BE49-F238E27FC236}">
                <a16:creationId xmlns:a16="http://schemas.microsoft.com/office/drawing/2014/main" id="{809CC43C-AD36-1440-B50B-49755B6D8FA4}"/>
              </a:ext>
            </a:extLst>
          </p:cNvPr>
          <p:cNvSpPr txBox="1"/>
          <p:nvPr/>
        </p:nvSpPr>
        <p:spPr>
          <a:xfrm>
            <a:off x="1673468" y="5992192"/>
            <a:ext cx="3515591" cy="319768"/>
          </a:xfrm>
          <a:prstGeom prst="rect">
            <a:avLst/>
          </a:prstGeom>
        </p:spPr>
        <p:txBody>
          <a:bodyPr vert="horz" wrap="square" lIns="0" tIns="60960" rIns="0" bIns="0" rtlCol="0">
            <a:spAutoFit/>
          </a:bodyPr>
          <a:lstStyle/>
          <a:p>
            <a:pPr marL="9525" marR="3810">
              <a:lnSpc>
                <a:spcPts val="2025"/>
              </a:lnSpc>
              <a:spcBef>
                <a:spcPts val="480"/>
              </a:spcBef>
            </a:pPr>
            <a:r>
              <a:rPr sz="2025" spc="94" dirty="0">
                <a:solidFill>
                  <a:srgbClr val="4C4C4C"/>
                </a:solidFill>
                <a:latin typeface="Euclid Flex Light" panose="020B0300030000000000" pitchFamily="34" charset="77"/>
                <a:cs typeface="Montserrat-Thin"/>
              </a:rPr>
              <a:t>Paso</a:t>
            </a:r>
            <a:r>
              <a:rPr lang="es-MX" sz="2025" spc="94" dirty="0">
                <a:solidFill>
                  <a:srgbClr val="4C4C4C"/>
                </a:solidFill>
                <a:latin typeface="Euclid Flex Light" panose="020B0300030000000000" pitchFamily="34" charset="77"/>
                <a:cs typeface="Montserrat-Thin"/>
              </a:rPr>
              <a:t> Inferior</a:t>
            </a:r>
            <a:r>
              <a:rPr sz="2025" spc="83" dirty="0">
                <a:solidFill>
                  <a:srgbClr val="4C4C4C"/>
                </a:solidFill>
                <a:latin typeface="Euclid Flex Light" panose="020B0300030000000000" pitchFamily="34" charset="77"/>
                <a:cs typeface="Montserrat-Thin"/>
              </a:rPr>
              <a:t> </a:t>
            </a:r>
            <a:r>
              <a:rPr lang="es-419" sz="2025" spc="98" dirty="0">
                <a:solidFill>
                  <a:srgbClr val="4C4C4C"/>
                </a:solidFill>
                <a:latin typeface="Euclid Flex Light" panose="020B0300030000000000" pitchFamily="34" charset="77"/>
                <a:cs typeface="Montserrat-Thin"/>
              </a:rPr>
              <a:t>Vehicular </a:t>
            </a:r>
            <a:endParaRPr sz="2025" dirty="0">
              <a:latin typeface="Euclid Flex Light" panose="020B0300030000000000" pitchFamily="34" charset="77"/>
              <a:cs typeface="Montserrat-Thin"/>
            </a:endParaRPr>
          </a:p>
        </p:txBody>
      </p:sp>
      <p:sp>
        <p:nvSpPr>
          <p:cNvPr id="20" name="Rectángulo 19">
            <a:extLst>
              <a:ext uri="{FF2B5EF4-FFF2-40B4-BE49-F238E27FC236}">
                <a16:creationId xmlns:a16="http://schemas.microsoft.com/office/drawing/2014/main" id="{0197F32B-CCE1-5844-9844-FDAFC89338BE}"/>
              </a:ext>
            </a:extLst>
          </p:cNvPr>
          <p:cNvSpPr/>
          <p:nvPr/>
        </p:nvSpPr>
        <p:spPr>
          <a:xfrm>
            <a:off x="2199842" y="5524620"/>
            <a:ext cx="1710725" cy="461665"/>
          </a:xfrm>
          <a:prstGeom prst="rect">
            <a:avLst/>
          </a:prstGeom>
          <a:noFill/>
        </p:spPr>
        <p:txBody>
          <a:bodyPr wrap="none" lIns="91440" tIns="45720" rIns="91440" bIns="45720">
            <a:spAutoFit/>
          </a:bodyPr>
          <a:lstStyle/>
          <a:p>
            <a:pPr algn="ctr"/>
            <a:r>
              <a:rPr lang="es-ES" sz="2400" dirty="0">
                <a:ln w="0"/>
                <a:solidFill>
                  <a:schemeClr val="accent4">
                    <a:lumMod val="50000"/>
                  </a:schemeClr>
                </a:solidFill>
                <a:effectLst>
                  <a:outerShdw blurRad="38100" dist="19050" dir="2700000" algn="tl" rotWithShape="0">
                    <a:schemeClr val="dk1">
                      <a:alpha val="40000"/>
                    </a:schemeClr>
                  </a:outerShdw>
                </a:effectLst>
                <a:latin typeface="Euclid Flex" panose="020B0500030000000000" pitchFamily="34" charset="77"/>
              </a:rPr>
              <a:t>TOTAL : </a:t>
            </a:r>
            <a:r>
              <a:rPr lang="es-ES" sz="2400" dirty="0">
                <a:ln w="0"/>
                <a:solidFill>
                  <a:srgbClr val="1C3014"/>
                </a:solidFill>
                <a:effectLst>
                  <a:outerShdw blurRad="38100" dist="19050" dir="2700000" algn="tl" rotWithShape="0">
                    <a:schemeClr val="dk1">
                      <a:alpha val="40000"/>
                    </a:schemeClr>
                  </a:outerShdw>
                </a:effectLst>
                <a:latin typeface="Helvetica" pitchFamily="2" charset="0"/>
              </a:rPr>
              <a:t>50</a:t>
            </a:r>
            <a:endParaRPr lang="es-ES" sz="2400" b="0" cap="none" spc="0" dirty="0">
              <a:ln w="0"/>
              <a:solidFill>
                <a:srgbClr val="1C3014"/>
              </a:solidFill>
              <a:effectLst>
                <a:outerShdw blurRad="38100" dist="19050" dir="2700000" algn="tl" rotWithShape="0">
                  <a:schemeClr val="dk1">
                    <a:alpha val="40000"/>
                  </a:schemeClr>
                </a:outerShdw>
              </a:effectLst>
              <a:latin typeface="Helvetica" pitchFamily="2" charset="0"/>
            </a:endParaRPr>
          </a:p>
        </p:txBody>
      </p:sp>
      <p:sp>
        <p:nvSpPr>
          <p:cNvPr id="22" name="object 10">
            <a:extLst>
              <a:ext uri="{FF2B5EF4-FFF2-40B4-BE49-F238E27FC236}">
                <a16:creationId xmlns:a16="http://schemas.microsoft.com/office/drawing/2014/main" id="{FD80DAD8-A3F3-214F-8F5A-71F20C24009D}"/>
              </a:ext>
            </a:extLst>
          </p:cNvPr>
          <p:cNvSpPr txBox="1"/>
          <p:nvPr/>
        </p:nvSpPr>
        <p:spPr>
          <a:xfrm>
            <a:off x="6568455" y="1981300"/>
            <a:ext cx="3515591" cy="319768"/>
          </a:xfrm>
          <a:prstGeom prst="rect">
            <a:avLst/>
          </a:prstGeom>
        </p:spPr>
        <p:txBody>
          <a:bodyPr vert="horz" wrap="square" lIns="0" tIns="60960" rIns="0" bIns="0" rtlCol="0">
            <a:spAutoFit/>
          </a:bodyPr>
          <a:lstStyle/>
          <a:p>
            <a:pPr marL="9525" marR="3810">
              <a:lnSpc>
                <a:spcPts val="2025"/>
              </a:lnSpc>
              <a:spcBef>
                <a:spcPts val="480"/>
              </a:spcBef>
            </a:pPr>
            <a:r>
              <a:rPr lang="es-ES" sz="2025" spc="94" dirty="0">
                <a:solidFill>
                  <a:srgbClr val="4C4C4C"/>
                </a:solidFill>
                <a:latin typeface="Euclid Flex Light" panose="020B0300030000000000" pitchFamily="34" charset="77"/>
                <a:cs typeface="Montserrat-Thin"/>
              </a:rPr>
              <a:t>Drenaje Transversal</a:t>
            </a:r>
            <a:endParaRPr sz="2025" dirty="0">
              <a:latin typeface="Euclid Flex Light" panose="020B0300030000000000" pitchFamily="34" charset="77"/>
              <a:cs typeface="Montserrat-Thin"/>
            </a:endParaRPr>
          </a:p>
        </p:txBody>
      </p:sp>
      <p:sp>
        <p:nvSpPr>
          <p:cNvPr id="23" name="Rectángulo 22">
            <a:extLst>
              <a:ext uri="{FF2B5EF4-FFF2-40B4-BE49-F238E27FC236}">
                <a16:creationId xmlns:a16="http://schemas.microsoft.com/office/drawing/2014/main" id="{826F60F4-366F-9845-84ED-93237B61F61F}"/>
              </a:ext>
            </a:extLst>
          </p:cNvPr>
          <p:cNvSpPr/>
          <p:nvPr/>
        </p:nvSpPr>
        <p:spPr>
          <a:xfrm>
            <a:off x="6965445" y="1489551"/>
            <a:ext cx="1935145" cy="461665"/>
          </a:xfrm>
          <a:prstGeom prst="rect">
            <a:avLst/>
          </a:prstGeom>
          <a:noFill/>
        </p:spPr>
        <p:txBody>
          <a:bodyPr wrap="none" lIns="91440" tIns="45720" rIns="91440" bIns="45720">
            <a:spAutoFit/>
          </a:bodyPr>
          <a:lstStyle/>
          <a:p>
            <a:pPr algn="ctr"/>
            <a:r>
              <a:rPr lang="es-ES" sz="2400" dirty="0">
                <a:ln w="0"/>
                <a:solidFill>
                  <a:schemeClr val="accent4">
                    <a:lumMod val="50000"/>
                  </a:schemeClr>
                </a:solidFill>
                <a:effectLst>
                  <a:outerShdw blurRad="38100" dist="19050" dir="2700000" algn="tl" rotWithShape="0">
                    <a:schemeClr val="dk1">
                      <a:alpha val="40000"/>
                    </a:schemeClr>
                  </a:outerShdw>
                </a:effectLst>
                <a:latin typeface="Euclid Flex" panose="020B0500030000000000" pitchFamily="34" charset="77"/>
              </a:rPr>
              <a:t>TOTAL : </a:t>
            </a:r>
            <a:r>
              <a:rPr lang="es-ES" sz="2400" dirty="0">
                <a:ln w="0"/>
                <a:solidFill>
                  <a:srgbClr val="1C3014"/>
                </a:solidFill>
                <a:effectLst>
                  <a:outerShdw blurRad="38100" dist="19050" dir="2700000" algn="tl" rotWithShape="0">
                    <a:schemeClr val="dk1">
                      <a:alpha val="40000"/>
                    </a:schemeClr>
                  </a:outerShdw>
                </a:effectLst>
                <a:latin typeface="Helvetica" pitchFamily="2" charset="0"/>
              </a:rPr>
              <a:t>303</a:t>
            </a:r>
            <a:endParaRPr lang="es-ES" sz="2400" b="0" cap="none" spc="0" dirty="0">
              <a:ln w="0"/>
              <a:solidFill>
                <a:srgbClr val="1C3014"/>
              </a:solidFill>
              <a:effectLst>
                <a:outerShdw blurRad="38100" dist="19050" dir="2700000" algn="tl" rotWithShape="0">
                  <a:schemeClr val="dk1">
                    <a:alpha val="40000"/>
                  </a:schemeClr>
                </a:outerShdw>
              </a:effectLst>
              <a:latin typeface="Helvetica" pitchFamily="2" charset="0"/>
            </a:endParaRPr>
          </a:p>
        </p:txBody>
      </p:sp>
      <p:pic>
        <p:nvPicPr>
          <p:cNvPr id="24" name="Imagen 23">
            <a:extLst>
              <a:ext uri="{FF2B5EF4-FFF2-40B4-BE49-F238E27FC236}">
                <a16:creationId xmlns:a16="http://schemas.microsoft.com/office/drawing/2014/main" id="{73FC1111-9D4C-4449-90C2-46DF7061296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41746" y="3077028"/>
            <a:ext cx="773247" cy="773247"/>
          </a:xfrm>
          <a:prstGeom prst="rect">
            <a:avLst/>
          </a:prstGeom>
        </p:spPr>
      </p:pic>
      <p:sp>
        <p:nvSpPr>
          <p:cNvPr id="25" name="object 10">
            <a:extLst>
              <a:ext uri="{FF2B5EF4-FFF2-40B4-BE49-F238E27FC236}">
                <a16:creationId xmlns:a16="http://schemas.microsoft.com/office/drawing/2014/main" id="{8643C312-A313-3B4B-BD05-233E7847A20E}"/>
              </a:ext>
            </a:extLst>
          </p:cNvPr>
          <p:cNvSpPr txBox="1"/>
          <p:nvPr/>
        </p:nvSpPr>
        <p:spPr>
          <a:xfrm>
            <a:off x="6682788" y="3527114"/>
            <a:ext cx="3515591" cy="319768"/>
          </a:xfrm>
          <a:prstGeom prst="rect">
            <a:avLst/>
          </a:prstGeom>
        </p:spPr>
        <p:txBody>
          <a:bodyPr vert="horz" wrap="square" lIns="0" tIns="60960" rIns="0" bIns="0" rtlCol="0">
            <a:spAutoFit/>
          </a:bodyPr>
          <a:lstStyle/>
          <a:p>
            <a:pPr marL="9525" marR="3810">
              <a:lnSpc>
                <a:spcPts val="2025"/>
              </a:lnSpc>
              <a:spcBef>
                <a:spcPts val="480"/>
              </a:spcBef>
            </a:pPr>
            <a:r>
              <a:rPr lang="es-ES" sz="2025" spc="94" dirty="0">
                <a:solidFill>
                  <a:srgbClr val="4C4C4C"/>
                </a:solidFill>
                <a:latin typeface="Euclid Flex Light" panose="020B0300030000000000" pitchFamily="34" charset="77"/>
                <a:cs typeface="Montserrat-Thin"/>
              </a:rPr>
              <a:t>Obras Inducidas </a:t>
            </a:r>
            <a:endParaRPr sz="2025" dirty="0">
              <a:latin typeface="Euclid Flex Light" panose="020B0300030000000000" pitchFamily="34" charset="77"/>
              <a:cs typeface="Montserrat-Thin"/>
            </a:endParaRPr>
          </a:p>
        </p:txBody>
      </p:sp>
      <p:sp>
        <p:nvSpPr>
          <p:cNvPr id="26" name="Rectángulo 25">
            <a:extLst>
              <a:ext uri="{FF2B5EF4-FFF2-40B4-BE49-F238E27FC236}">
                <a16:creationId xmlns:a16="http://schemas.microsoft.com/office/drawing/2014/main" id="{86CC4FE7-7F61-D047-8001-EFD15218DBBD}"/>
              </a:ext>
            </a:extLst>
          </p:cNvPr>
          <p:cNvSpPr/>
          <p:nvPr/>
        </p:nvSpPr>
        <p:spPr>
          <a:xfrm>
            <a:off x="7006302" y="2909355"/>
            <a:ext cx="1534394" cy="461665"/>
          </a:xfrm>
          <a:prstGeom prst="rect">
            <a:avLst/>
          </a:prstGeom>
          <a:noFill/>
        </p:spPr>
        <p:txBody>
          <a:bodyPr wrap="none" lIns="91440" tIns="45720" rIns="91440" bIns="45720">
            <a:spAutoFit/>
          </a:bodyPr>
          <a:lstStyle/>
          <a:p>
            <a:pPr algn="ctr"/>
            <a:r>
              <a:rPr lang="es-ES" sz="2400" dirty="0">
                <a:ln w="0"/>
                <a:solidFill>
                  <a:schemeClr val="accent4">
                    <a:lumMod val="50000"/>
                  </a:schemeClr>
                </a:solidFill>
                <a:effectLst>
                  <a:outerShdw blurRad="38100" dist="19050" dir="2700000" algn="tl" rotWithShape="0">
                    <a:schemeClr val="dk1">
                      <a:alpha val="40000"/>
                    </a:schemeClr>
                  </a:outerShdw>
                </a:effectLst>
                <a:latin typeface="Euclid Flex" panose="020B0500030000000000" pitchFamily="34" charset="77"/>
              </a:rPr>
              <a:t>TOTAL : </a:t>
            </a:r>
            <a:r>
              <a:rPr lang="es-ES" sz="2400" dirty="0">
                <a:ln w="0"/>
                <a:solidFill>
                  <a:srgbClr val="1C3014"/>
                </a:solidFill>
                <a:effectLst>
                  <a:outerShdw blurRad="38100" dist="19050" dir="2700000" algn="tl" rotWithShape="0">
                    <a:schemeClr val="dk1">
                      <a:alpha val="40000"/>
                    </a:schemeClr>
                  </a:outerShdw>
                </a:effectLst>
                <a:latin typeface="Helvetica" pitchFamily="2" charset="0"/>
              </a:rPr>
              <a:t>5</a:t>
            </a:r>
            <a:endParaRPr lang="es-ES" sz="2400" b="0" cap="none" spc="0" dirty="0">
              <a:ln w="0"/>
              <a:solidFill>
                <a:srgbClr val="1C3014"/>
              </a:solidFill>
              <a:effectLst>
                <a:outerShdw blurRad="38100" dist="19050" dir="2700000" algn="tl" rotWithShape="0">
                  <a:schemeClr val="dk1">
                    <a:alpha val="40000"/>
                  </a:schemeClr>
                </a:outerShdw>
              </a:effectLst>
              <a:latin typeface="Helvetica" pitchFamily="2" charset="0"/>
            </a:endParaRPr>
          </a:p>
        </p:txBody>
      </p:sp>
      <p:pic>
        <p:nvPicPr>
          <p:cNvPr id="28" name="Imagen 27">
            <a:extLst>
              <a:ext uri="{FF2B5EF4-FFF2-40B4-BE49-F238E27FC236}">
                <a16:creationId xmlns:a16="http://schemas.microsoft.com/office/drawing/2014/main" id="{9E2C27A8-7C63-6D48-BCA2-E06A7EDA12B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38741" y="4613348"/>
            <a:ext cx="979259" cy="979259"/>
          </a:xfrm>
          <a:prstGeom prst="rect">
            <a:avLst/>
          </a:prstGeom>
        </p:spPr>
      </p:pic>
      <p:sp>
        <p:nvSpPr>
          <p:cNvPr id="29" name="object 10">
            <a:extLst>
              <a:ext uri="{FF2B5EF4-FFF2-40B4-BE49-F238E27FC236}">
                <a16:creationId xmlns:a16="http://schemas.microsoft.com/office/drawing/2014/main" id="{0D273A70-E61C-084A-9597-7560DBCD0E70}"/>
              </a:ext>
            </a:extLst>
          </p:cNvPr>
          <p:cNvSpPr txBox="1"/>
          <p:nvPr/>
        </p:nvSpPr>
        <p:spPr>
          <a:xfrm>
            <a:off x="6417413" y="4998029"/>
            <a:ext cx="3515591" cy="319768"/>
          </a:xfrm>
          <a:prstGeom prst="rect">
            <a:avLst/>
          </a:prstGeom>
        </p:spPr>
        <p:txBody>
          <a:bodyPr vert="horz" wrap="square" lIns="0" tIns="60960" rIns="0" bIns="0" rtlCol="0">
            <a:spAutoFit/>
          </a:bodyPr>
          <a:lstStyle/>
          <a:p>
            <a:pPr marL="9525" marR="3810">
              <a:lnSpc>
                <a:spcPts val="2025"/>
              </a:lnSpc>
              <a:spcBef>
                <a:spcPts val="480"/>
              </a:spcBef>
            </a:pPr>
            <a:r>
              <a:rPr lang="es-ES" sz="2025" spc="94" dirty="0">
                <a:solidFill>
                  <a:srgbClr val="4C4C4C"/>
                </a:solidFill>
                <a:latin typeface="Euclid Flex Light" panose="020B0300030000000000" pitchFamily="34" charset="77"/>
                <a:cs typeface="Montserrat-Thin"/>
              </a:rPr>
              <a:t>Paso Inferior Peatonal </a:t>
            </a:r>
            <a:endParaRPr sz="2025" dirty="0">
              <a:latin typeface="Euclid Flex Light" panose="020B0300030000000000" pitchFamily="34" charset="77"/>
              <a:cs typeface="Montserrat-Thin"/>
            </a:endParaRPr>
          </a:p>
        </p:txBody>
      </p:sp>
      <p:sp>
        <p:nvSpPr>
          <p:cNvPr id="30" name="Rectángulo 29">
            <a:extLst>
              <a:ext uri="{FF2B5EF4-FFF2-40B4-BE49-F238E27FC236}">
                <a16:creationId xmlns:a16="http://schemas.microsoft.com/office/drawing/2014/main" id="{78E798BB-D418-2A4C-941B-43E8DEF0F999}"/>
              </a:ext>
            </a:extLst>
          </p:cNvPr>
          <p:cNvSpPr/>
          <p:nvPr/>
        </p:nvSpPr>
        <p:spPr>
          <a:xfrm>
            <a:off x="7037175" y="4627306"/>
            <a:ext cx="1539203" cy="461665"/>
          </a:xfrm>
          <a:prstGeom prst="rect">
            <a:avLst/>
          </a:prstGeom>
          <a:noFill/>
        </p:spPr>
        <p:txBody>
          <a:bodyPr wrap="none" lIns="91440" tIns="45720" rIns="91440" bIns="45720">
            <a:spAutoFit/>
          </a:bodyPr>
          <a:lstStyle/>
          <a:p>
            <a:pPr algn="ctr"/>
            <a:r>
              <a:rPr lang="es-ES" sz="2400" dirty="0">
                <a:ln w="0"/>
                <a:solidFill>
                  <a:schemeClr val="accent4">
                    <a:lumMod val="50000"/>
                  </a:schemeClr>
                </a:solidFill>
                <a:effectLst>
                  <a:outerShdw blurRad="38100" dist="19050" dir="2700000" algn="tl" rotWithShape="0">
                    <a:schemeClr val="dk1">
                      <a:alpha val="40000"/>
                    </a:schemeClr>
                  </a:outerShdw>
                </a:effectLst>
                <a:latin typeface="Euclid Flex" panose="020B0500030000000000" pitchFamily="34" charset="77"/>
              </a:rPr>
              <a:t>TOTAL : </a:t>
            </a:r>
            <a:r>
              <a:rPr lang="es-ES" sz="2400" dirty="0">
                <a:ln w="0"/>
                <a:solidFill>
                  <a:srgbClr val="1C3014"/>
                </a:solidFill>
                <a:effectLst>
                  <a:outerShdw blurRad="38100" dist="19050" dir="2700000" algn="tl" rotWithShape="0">
                    <a:schemeClr val="dk1">
                      <a:alpha val="40000"/>
                    </a:schemeClr>
                  </a:outerShdw>
                </a:effectLst>
                <a:latin typeface="Helvetica" pitchFamily="2" charset="0"/>
              </a:rPr>
              <a:t>0</a:t>
            </a:r>
            <a:endParaRPr lang="es-ES" sz="2400" b="0" cap="none" spc="0" dirty="0">
              <a:ln w="0"/>
              <a:solidFill>
                <a:srgbClr val="1C3014"/>
              </a:solidFill>
              <a:effectLst>
                <a:outerShdw blurRad="38100" dist="19050" dir="2700000" algn="tl" rotWithShape="0">
                  <a:schemeClr val="dk1">
                    <a:alpha val="40000"/>
                  </a:schemeClr>
                </a:outerShdw>
              </a:effectLst>
              <a:latin typeface="Helvetica" pitchFamily="2" charset="0"/>
            </a:endParaRPr>
          </a:p>
        </p:txBody>
      </p:sp>
      <p:pic>
        <p:nvPicPr>
          <p:cNvPr id="31" name="Imagen 30">
            <a:extLst>
              <a:ext uri="{FF2B5EF4-FFF2-40B4-BE49-F238E27FC236}">
                <a16:creationId xmlns:a16="http://schemas.microsoft.com/office/drawing/2014/main" id="{7815FEEE-8189-3A49-ACFE-2592AC3A46E5}"/>
              </a:ext>
            </a:extLst>
          </p:cNvPr>
          <p:cNvPicPr>
            <a:picLocks noChangeAspect="1"/>
          </p:cNvPicPr>
          <p:nvPr/>
        </p:nvPicPr>
        <p:blipFill>
          <a:blip r:embed="rId9">
            <a:lum bright="-40000" contrast="-40000"/>
            <a:extLst>
              <a:ext uri="{28A0092B-C50C-407E-A947-70E740481C1C}">
                <a14:useLocalDpi xmlns:a14="http://schemas.microsoft.com/office/drawing/2010/main"/>
              </a:ext>
            </a:extLst>
          </a:blip>
          <a:stretch>
            <a:fillRect/>
          </a:stretch>
        </p:blipFill>
        <p:spPr>
          <a:xfrm>
            <a:off x="8534212" y="232863"/>
            <a:ext cx="2229105" cy="610940"/>
          </a:xfrm>
          <a:prstGeom prst="rect">
            <a:avLst/>
          </a:prstGeom>
        </p:spPr>
      </p:pic>
      <p:sp>
        <p:nvSpPr>
          <p:cNvPr id="37" name="object 3">
            <a:extLst>
              <a:ext uri="{FF2B5EF4-FFF2-40B4-BE49-F238E27FC236}">
                <a16:creationId xmlns:a16="http://schemas.microsoft.com/office/drawing/2014/main" id="{85271B5E-E16F-4A40-9520-3346CDFA9C59}"/>
              </a:ext>
            </a:extLst>
          </p:cNvPr>
          <p:cNvSpPr txBox="1">
            <a:spLocks/>
          </p:cNvSpPr>
          <p:nvPr/>
        </p:nvSpPr>
        <p:spPr>
          <a:xfrm>
            <a:off x="660119" y="274526"/>
            <a:ext cx="3099471" cy="6379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53" dirty="0">
                <a:latin typeface="Montserrat Light" pitchFamily="2" charset="77"/>
              </a:rPr>
              <a:t>OBRAS</a:t>
            </a:r>
          </a:p>
          <a:p>
            <a:pPr marL="9525">
              <a:spcBef>
                <a:spcPts val="75"/>
              </a:spcBef>
            </a:pPr>
            <a:r>
              <a:rPr lang="es-MX" sz="2000" spc="153" dirty="0">
                <a:latin typeface="Montserrat Light" pitchFamily="2" charset="77"/>
              </a:rPr>
              <a:t>COMPLEMENTARÍAS </a:t>
            </a:r>
            <a:endParaRPr lang="es-MX" sz="2000" spc="188" dirty="0">
              <a:latin typeface="Montserrat Light" pitchFamily="2" charset="77"/>
            </a:endParaRPr>
          </a:p>
        </p:txBody>
      </p:sp>
      <p:sp>
        <p:nvSpPr>
          <p:cNvPr id="38" name="Rectángulo 37">
            <a:extLst>
              <a:ext uri="{FF2B5EF4-FFF2-40B4-BE49-F238E27FC236}">
                <a16:creationId xmlns:a16="http://schemas.microsoft.com/office/drawing/2014/main" id="{22F1CED1-0ECE-4646-AD35-7EC2804BB87C}"/>
              </a:ext>
            </a:extLst>
          </p:cNvPr>
          <p:cNvSpPr/>
          <p:nvPr/>
        </p:nvSpPr>
        <p:spPr>
          <a:xfrm>
            <a:off x="3842471" y="780439"/>
            <a:ext cx="3336320" cy="51465"/>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Rectángulo 38">
            <a:extLst>
              <a:ext uri="{FF2B5EF4-FFF2-40B4-BE49-F238E27FC236}">
                <a16:creationId xmlns:a16="http://schemas.microsoft.com/office/drawing/2014/main" id="{12A7BDFC-AB2F-6E40-8511-8F74BB3DAF89}"/>
              </a:ext>
            </a:extLst>
          </p:cNvPr>
          <p:cNvSpPr/>
          <p:nvPr/>
        </p:nvSpPr>
        <p:spPr>
          <a:xfrm>
            <a:off x="454214" y="1151355"/>
            <a:ext cx="4577785" cy="1542812"/>
          </a:xfrm>
          <a:prstGeom prst="rect">
            <a:avLst/>
          </a:prstGeom>
          <a:solidFill>
            <a:srgbClr val="C4C4A3">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0" name="Rectángulo 39">
            <a:extLst>
              <a:ext uri="{FF2B5EF4-FFF2-40B4-BE49-F238E27FC236}">
                <a16:creationId xmlns:a16="http://schemas.microsoft.com/office/drawing/2014/main" id="{C9E3A533-84AE-FC43-BEA6-24EC87AE55C5}"/>
              </a:ext>
            </a:extLst>
          </p:cNvPr>
          <p:cNvSpPr/>
          <p:nvPr/>
        </p:nvSpPr>
        <p:spPr>
          <a:xfrm>
            <a:off x="474308" y="2831683"/>
            <a:ext cx="4577785" cy="1542812"/>
          </a:xfrm>
          <a:prstGeom prst="rect">
            <a:avLst/>
          </a:prstGeom>
          <a:solidFill>
            <a:srgbClr val="C4C4A3">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1" name="Rectángulo 40">
            <a:extLst>
              <a:ext uri="{FF2B5EF4-FFF2-40B4-BE49-F238E27FC236}">
                <a16:creationId xmlns:a16="http://schemas.microsoft.com/office/drawing/2014/main" id="{E3A2AA5D-68A0-B049-ABA2-047BE4D5DEA6}"/>
              </a:ext>
            </a:extLst>
          </p:cNvPr>
          <p:cNvSpPr/>
          <p:nvPr/>
        </p:nvSpPr>
        <p:spPr>
          <a:xfrm>
            <a:off x="454214" y="4443473"/>
            <a:ext cx="4628751" cy="997786"/>
          </a:xfrm>
          <a:prstGeom prst="rect">
            <a:avLst/>
          </a:prstGeom>
          <a:solidFill>
            <a:srgbClr val="C4C4A3">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2" name="Rectángulo 41">
            <a:extLst>
              <a:ext uri="{FF2B5EF4-FFF2-40B4-BE49-F238E27FC236}">
                <a16:creationId xmlns:a16="http://schemas.microsoft.com/office/drawing/2014/main" id="{BFF5D7AB-6E7F-B54B-8BAE-A834626162E1}"/>
              </a:ext>
            </a:extLst>
          </p:cNvPr>
          <p:cNvSpPr/>
          <p:nvPr/>
        </p:nvSpPr>
        <p:spPr>
          <a:xfrm>
            <a:off x="5114879" y="1151355"/>
            <a:ext cx="4577785" cy="1542812"/>
          </a:xfrm>
          <a:prstGeom prst="rect">
            <a:avLst/>
          </a:prstGeom>
          <a:solidFill>
            <a:srgbClr val="C4C4A3">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3" name="Rectángulo 42">
            <a:extLst>
              <a:ext uri="{FF2B5EF4-FFF2-40B4-BE49-F238E27FC236}">
                <a16:creationId xmlns:a16="http://schemas.microsoft.com/office/drawing/2014/main" id="{B0C08188-E53A-7B4C-876F-08BAAEF8E4AE}"/>
              </a:ext>
            </a:extLst>
          </p:cNvPr>
          <p:cNvSpPr/>
          <p:nvPr/>
        </p:nvSpPr>
        <p:spPr>
          <a:xfrm>
            <a:off x="5131429" y="2804276"/>
            <a:ext cx="4577785" cy="1542812"/>
          </a:xfrm>
          <a:prstGeom prst="rect">
            <a:avLst/>
          </a:prstGeom>
          <a:solidFill>
            <a:srgbClr val="C4C4A3">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4" name="Rectángulo 43">
            <a:extLst>
              <a:ext uri="{FF2B5EF4-FFF2-40B4-BE49-F238E27FC236}">
                <a16:creationId xmlns:a16="http://schemas.microsoft.com/office/drawing/2014/main" id="{4ADA6C77-FBAC-B040-B02C-35507D1A6AA5}"/>
              </a:ext>
            </a:extLst>
          </p:cNvPr>
          <p:cNvSpPr/>
          <p:nvPr/>
        </p:nvSpPr>
        <p:spPr>
          <a:xfrm>
            <a:off x="5156815" y="4443473"/>
            <a:ext cx="4577785" cy="1397141"/>
          </a:xfrm>
          <a:prstGeom prst="rect">
            <a:avLst/>
          </a:prstGeom>
          <a:solidFill>
            <a:srgbClr val="C4C4A3">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5" name="Rectángulo 44">
            <a:extLst>
              <a:ext uri="{FF2B5EF4-FFF2-40B4-BE49-F238E27FC236}">
                <a16:creationId xmlns:a16="http://schemas.microsoft.com/office/drawing/2014/main" id="{62CED100-E0BE-DA48-95A4-BF1685568E70}"/>
              </a:ext>
            </a:extLst>
          </p:cNvPr>
          <p:cNvSpPr/>
          <p:nvPr/>
        </p:nvSpPr>
        <p:spPr>
          <a:xfrm>
            <a:off x="454214" y="5555979"/>
            <a:ext cx="4628752" cy="997786"/>
          </a:xfrm>
          <a:prstGeom prst="rect">
            <a:avLst/>
          </a:prstGeom>
          <a:solidFill>
            <a:srgbClr val="C4C4A3">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56" name="Imagen 55">
            <a:extLst>
              <a:ext uri="{FF2B5EF4-FFF2-40B4-BE49-F238E27FC236}">
                <a16:creationId xmlns:a16="http://schemas.microsoft.com/office/drawing/2014/main" id="{15DF963C-2E2C-2148-A3F4-6C4C5F1A0D83}"/>
              </a:ext>
            </a:extLst>
          </p:cNvPr>
          <p:cNvPicPr>
            <a:picLocks noChangeAspect="1"/>
          </p:cNvPicPr>
          <p:nvPr/>
        </p:nvPicPr>
        <p:blipFill>
          <a:blip r:embed="rId10">
            <a:lum bright="70000" contrast="-70000"/>
          </a:blip>
          <a:stretch>
            <a:fillRect/>
          </a:stretch>
        </p:blipFill>
        <p:spPr>
          <a:xfrm>
            <a:off x="10557946" y="870256"/>
            <a:ext cx="1407348" cy="5277556"/>
          </a:xfrm>
          <a:prstGeom prst="rect">
            <a:avLst/>
          </a:prstGeom>
        </p:spPr>
      </p:pic>
      <p:pic>
        <p:nvPicPr>
          <p:cNvPr id="57" name="Imagen 56">
            <a:extLst>
              <a:ext uri="{FF2B5EF4-FFF2-40B4-BE49-F238E27FC236}">
                <a16:creationId xmlns:a16="http://schemas.microsoft.com/office/drawing/2014/main" id="{21741550-2D2B-B24E-A27A-BF3B3F29F5E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120" b="47526" l="8667" r="75200"/>
                    </a14:imgEffect>
                  </a14:imgLayer>
                </a14:imgProps>
              </a:ext>
            </a:extLst>
          </a:blip>
          <a:srcRect l="10141" t="10141" r="24725" b="52488"/>
          <a:stretch/>
        </p:blipFill>
        <p:spPr>
          <a:xfrm>
            <a:off x="7507453" y="112501"/>
            <a:ext cx="834544" cy="851663"/>
          </a:xfrm>
          <a:prstGeom prst="rect">
            <a:avLst/>
          </a:prstGeom>
        </p:spPr>
      </p:pic>
      <p:sp>
        <p:nvSpPr>
          <p:cNvPr id="59" name="object 3">
            <a:extLst>
              <a:ext uri="{FF2B5EF4-FFF2-40B4-BE49-F238E27FC236}">
                <a16:creationId xmlns:a16="http://schemas.microsoft.com/office/drawing/2014/main" id="{7F8B219D-A27E-824C-8463-0E9724609C2C}"/>
              </a:ext>
            </a:extLst>
          </p:cNvPr>
          <p:cNvSpPr txBox="1">
            <a:spLocks/>
          </p:cNvSpPr>
          <p:nvPr/>
        </p:nvSpPr>
        <p:spPr>
          <a:xfrm>
            <a:off x="7186872" y="6123542"/>
            <a:ext cx="3975107" cy="663643"/>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000" b="1" spc="188" dirty="0">
                <a:solidFill>
                  <a:schemeClr val="tx1"/>
                </a:solidFill>
                <a:latin typeface="Montserrat Light" pitchFamily="2" charset="77"/>
              </a:rPr>
              <a:t>FUENTE</a:t>
            </a:r>
            <a:r>
              <a:rPr lang="es-MX" sz="1000" spc="188" dirty="0">
                <a:solidFill>
                  <a:schemeClr val="tx1"/>
                </a:solidFill>
                <a:latin typeface="Montserrat Light" pitchFamily="2" charset="77"/>
              </a:rPr>
              <a:t>: Data obtenida de los </a:t>
            </a:r>
          </a:p>
          <a:p>
            <a:pPr marL="9525">
              <a:spcBef>
                <a:spcPts val="75"/>
              </a:spcBef>
            </a:pPr>
            <a:r>
              <a:rPr lang="es-MX" sz="1000" spc="188" dirty="0">
                <a:solidFill>
                  <a:schemeClr val="tx1"/>
                </a:solidFill>
                <a:latin typeface="Montserrat Light" pitchFamily="2" charset="77"/>
              </a:rPr>
              <a:t>Reportes presentados por las </a:t>
            </a:r>
          </a:p>
          <a:p>
            <a:pPr marL="9525">
              <a:spcBef>
                <a:spcPts val="75"/>
              </a:spcBef>
            </a:pPr>
            <a:r>
              <a:rPr lang="es-MX" sz="1000" spc="188" dirty="0">
                <a:solidFill>
                  <a:schemeClr val="tx1"/>
                </a:solidFill>
                <a:latin typeface="Montserrat Light" pitchFamily="2" charset="77"/>
              </a:rPr>
              <a:t>Áreas el día 6 de octubre 2022</a:t>
            </a:r>
          </a:p>
          <a:p>
            <a:pPr marL="9525">
              <a:spcBef>
                <a:spcPts val="75"/>
              </a:spcBef>
            </a:pPr>
            <a:endParaRPr lang="es-MX" sz="1000" spc="188" dirty="0">
              <a:solidFill>
                <a:schemeClr val="tx1"/>
              </a:solidFill>
              <a:latin typeface="Montserrat Light" pitchFamily="2" charset="77"/>
            </a:endParaRPr>
          </a:p>
        </p:txBody>
      </p:sp>
    </p:spTree>
    <p:extLst>
      <p:ext uri="{BB962C8B-B14F-4D97-AF65-F5344CB8AC3E}">
        <p14:creationId xmlns:p14="http://schemas.microsoft.com/office/powerpoint/2010/main" val="31647207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E427F38-98E9-4445-885B-9E408D359584}"/>
              </a:ext>
            </a:extLst>
          </p:cNvPr>
          <p:cNvPicPr>
            <a:picLocks noChangeAspect="1"/>
          </p:cNvPicPr>
          <p:nvPr/>
        </p:nvPicPr>
        <p:blipFill>
          <a:blip r:embed="rId2"/>
          <a:stretch>
            <a:fillRect/>
          </a:stretch>
        </p:blipFill>
        <p:spPr>
          <a:xfrm>
            <a:off x="10006853" y="0"/>
            <a:ext cx="2185147" cy="6858000"/>
          </a:xfrm>
          <a:prstGeom prst="rect">
            <a:avLst/>
          </a:prstGeom>
        </p:spPr>
      </p:pic>
      <p:pic>
        <p:nvPicPr>
          <p:cNvPr id="14" name="Imagen 13">
            <a:extLst>
              <a:ext uri="{FF2B5EF4-FFF2-40B4-BE49-F238E27FC236}">
                <a16:creationId xmlns:a16="http://schemas.microsoft.com/office/drawing/2014/main" id="{B0F10E98-2E37-3C4E-9B11-C50C01777AAB}"/>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416985" y="5917151"/>
            <a:ext cx="2229105" cy="610940"/>
          </a:xfrm>
          <a:prstGeom prst="rect">
            <a:avLst/>
          </a:prstGeom>
        </p:spPr>
      </p:pic>
      <p:pic>
        <p:nvPicPr>
          <p:cNvPr id="29" name="Imagen 28">
            <a:extLst>
              <a:ext uri="{FF2B5EF4-FFF2-40B4-BE49-F238E27FC236}">
                <a16:creationId xmlns:a16="http://schemas.microsoft.com/office/drawing/2014/main" id="{E0AB181D-5E04-ED4F-8123-4FFB323CDA55}"/>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2745" b="97745" l="2930" r="97852"/>
                    </a14:imgEffect>
                  </a14:imgLayer>
                </a14:imgProps>
              </a:ext>
              <a:ext uri="{28A0092B-C50C-407E-A947-70E740481C1C}">
                <a14:useLocalDpi xmlns:a14="http://schemas.microsoft.com/office/drawing/2010/main"/>
              </a:ext>
            </a:extLst>
          </a:blip>
          <a:stretch>
            <a:fillRect/>
          </a:stretch>
        </p:blipFill>
        <p:spPr>
          <a:xfrm>
            <a:off x="2917448" y="5672559"/>
            <a:ext cx="1045153" cy="1041070"/>
          </a:xfrm>
          <a:prstGeom prst="rect">
            <a:avLst/>
          </a:prstGeom>
        </p:spPr>
      </p:pic>
      <p:pic>
        <p:nvPicPr>
          <p:cNvPr id="30" name="Imagen 29">
            <a:extLst>
              <a:ext uri="{FF2B5EF4-FFF2-40B4-BE49-F238E27FC236}">
                <a16:creationId xmlns:a16="http://schemas.microsoft.com/office/drawing/2014/main" id="{868B1051-42F0-CB40-A0F5-08497BF1DB4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1998679">
            <a:off x="2143114" y="1894154"/>
            <a:ext cx="1390068" cy="1364976"/>
          </a:xfrm>
          <a:prstGeom prst="rect">
            <a:avLst/>
          </a:prstGeom>
        </p:spPr>
      </p:pic>
      <p:sp>
        <p:nvSpPr>
          <p:cNvPr id="31" name="object 32">
            <a:extLst>
              <a:ext uri="{FF2B5EF4-FFF2-40B4-BE49-F238E27FC236}">
                <a16:creationId xmlns:a16="http://schemas.microsoft.com/office/drawing/2014/main" id="{0E3D9A2D-ECBD-B141-AB0C-B71E3105D29C}"/>
              </a:ext>
            </a:extLst>
          </p:cNvPr>
          <p:cNvSpPr txBox="1"/>
          <p:nvPr/>
        </p:nvSpPr>
        <p:spPr>
          <a:xfrm>
            <a:off x="2366466" y="2490021"/>
            <a:ext cx="1444069" cy="318837"/>
          </a:xfrm>
          <a:prstGeom prst="rect">
            <a:avLst/>
          </a:prstGeom>
        </p:spPr>
        <p:txBody>
          <a:bodyPr vert="horz" wrap="square" lIns="0" tIns="10953" rIns="0" bIns="0" rtlCol="0">
            <a:spAutoFit/>
          </a:bodyPr>
          <a:lstStyle/>
          <a:p>
            <a:pPr marL="9525">
              <a:spcBef>
                <a:spcPts val="86"/>
              </a:spcBef>
            </a:pPr>
            <a:r>
              <a:rPr lang="es-419" sz="2000" b="1" spc="-30" dirty="0">
                <a:solidFill>
                  <a:schemeClr val="bg1"/>
                </a:solidFill>
                <a:latin typeface="Montserrat" pitchFamily="2" charset="77"/>
                <a:cs typeface="Montserrat-Medium"/>
              </a:rPr>
              <a:t>10.00</a:t>
            </a:r>
            <a:r>
              <a:rPr sz="2000" b="1" spc="-30" dirty="0">
                <a:solidFill>
                  <a:schemeClr val="bg1"/>
                </a:solidFill>
                <a:latin typeface="Montserrat" pitchFamily="2" charset="77"/>
                <a:cs typeface="Montserrat-ExtraBold"/>
              </a:rPr>
              <a:t>%</a:t>
            </a:r>
            <a:endParaRPr sz="2000" b="1" dirty="0">
              <a:solidFill>
                <a:schemeClr val="bg1"/>
              </a:solidFill>
              <a:latin typeface="Montserrat" pitchFamily="2" charset="77"/>
              <a:cs typeface="Montserrat-ExtraBold"/>
            </a:endParaRPr>
          </a:p>
        </p:txBody>
      </p:sp>
      <p:pic>
        <p:nvPicPr>
          <p:cNvPr id="32" name="Imagen 31">
            <a:extLst>
              <a:ext uri="{FF2B5EF4-FFF2-40B4-BE49-F238E27FC236}">
                <a16:creationId xmlns:a16="http://schemas.microsoft.com/office/drawing/2014/main" id="{C3C4D033-D808-944B-A8BD-EF82A3747E8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90139" y="2316383"/>
            <a:ext cx="875622" cy="875622"/>
          </a:xfrm>
          <a:prstGeom prst="rect">
            <a:avLst/>
          </a:prstGeom>
        </p:spPr>
      </p:pic>
      <p:sp>
        <p:nvSpPr>
          <p:cNvPr id="33" name="object 3">
            <a:extLst>
              <a:ext uri="{FF2B5EF4-FFF2-40B4-BE49-F238E27FC236}">
                <a16:creationId xmlns:a16="http://schemas.microsoft.com/office/drawing/2014/main" id="{FA6DBEA3-CB74-FC44-AFC7-A5E6F6B57CEF}"/>
              </a:ext>
            </a:extLst>
          </p:cNvPr>
          <p:cNvSpPr txBox="1">
            <a:spLocks/>
          </p:cNvSpPr>
          <p:nvPr/>
        </p:nvSpPr>
        <p:spPr>
          <a:xfrm>
            <a:off x="341285" y="1504223"/>
            <a:ext cx="3476212"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000" spc="188" dirty="0">
                <a:latin typeface="Montserrat Light" pitchFamily="2" charset="77"/>
              </a:rPr>
              <a:t>AVANCE  </a:t>
            </a:r>
          </a:p>
        </p:txBody>
      </p:sp>
      <p:sp>
        <p:nvSpPr>
          <p:cNvPr id="34" name="object 3">
            <a:extLst>
              <a:ext uri="{FF2B5EF4-FFF2-40B4-BE49-F238E27FC236}">
                <a16:creationId xmlns:a16="http://schemas.microsoft.com/office/drawing/2014/main" id="{35E086E6-11D4-CC4F-A322-DE845A352916}"/>
              </a:ext>
            </a:extLst>
          </p:cNvPr>
          <p:cNvSpPr txBox="1">
            <a:spLocks/>
          </p:cNvSpPr>
          <p:nvPr/>
        </p:nvSpPr>
        <p:spPr>
          <a:xfrm>
            <a:off x="606960" y="468484"/>
            <a:ext cx="4480488" cy="6379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88" dirty="0">
                <a:latin typeface="Montserrat" pitchFamily="2" charset="77"/>
              </a:rPr>
              <a:t>AVANCE DE </a:t>
            </a:r>
          </a:p>
          <a:p>
            <a:pPr marL="9525">
              <a:spcBef>
                <a:spcPts val="75"/>
              </a:spcBef>
            </a:pPr>
            <a:r>
              <a:rPr lang="es-MX" sz="2000" spc="188" dirty="0">
                <a:latin typeface="Montserrat" pitchFamily="2" charset="77"/>
              </a:rPr>
              <a:t>ESTRUCTURAS </a:t>
            </a:r>
          </a:p>
        </p:txBody>
      </p:sp>
      <p:sp>
        <p:nvSpPr>
          <p:cNvPr id="35" name="Rectángulo 34">
            <a:extLst>
              <a:ext uri="{FF2B5EF4-FFF2-40B4-BE49-F238E27FC236}">
                <a16:creationId xmlns:a16="http://schemas.microsoft.com/office/drawing/2014/main" id="{CF640CCD-C71F-8341-BCA7-CC0397556332}"/>
              </a:ext>
            </a:extLst>
          </p:cNvPr>
          <p:cNvSpPr/>
          <p:nvPr/>
        </p:nvSpPr>
        <p:spPr>
          <a:xfrm>
            <a:off x="2953779" y="948415"/>
            <a:ext cx="6399227" cy="97917"/>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aphicFrame>
        <p:nvGraphicFramePr>
          <p:cNvPr id="38" name="Tabla 37">
            <a:extLst>
              <a:ext uri="{FF2B5EF4-FFF2-40B4-BE49-F238E27FC236}">
                <a16:creationId xmlns:a16="http://schemas.microsoft.com/office/drawing/2014/main" id="{3D93D3A5-1477-7B40-A8B0-C39D76FBBAE0}"/>
              </a:ext>
            </a:extLst>
          </p:cNvPr>
          <p:cNvGraphicFramePr>
            <a:graphicFrameLocks noGrp="1"/>
          </p:cNvGraphicFramePr>
          <p:nvPr>
            <p:extLst>
              <p:ext uri="{D42A27DB-BD31-4B8C-83A1-F6EECF244321}">
                <p14:modId xmlns:p14="http://schemas.microsoft.com/office/powerpoint/2010/main" val="499724711"/>
              </p:ext>
            </p:extLst>
          </p:nvPr>
        </p:nvGraphicFramePr>
        <p:xfrm>
          <a:off x="3919566" y="2140643"/>
          <a:ext cx="5842828" cy="3300616"/>
        </p:xfrm>
        <a:graphic>
          <a:graphicData uri="http://schemas.openxmlformats.org/drawingml/2006/table">
            <a:tbl>
              <a:tblPr/>
              <a:tblGrid>
                <a:gridCol w="2328834">
                  <a:extLst>
                    <a:ext uri="{9D8B030D-6E8A-4147-A177-3AD203B41FA5}">
                      <a16:colId xmlns:a16="http://schemas.microsoft.com/office/drawing/2014/main" val="2366212664"/>
                    </a:ext>
                  </a:extLst>
                </a:gridCol>
                <a:gridCol w="831273">
                  <a:extLst>
                    <a:ext uri="{9D8B030D-6E8A-4147-A177-3AD203B41FA5}">
                      <a16:colId xmlns:a16="http://schemas.microsoft.com/office/drawing/2014/main" val="213940072"/>
                    </a:ext>
                  </a:extLst>
                </a:gridCol>
                <a:gridCol w="1482436">
                  <a:extLst>
                    <a:ext uri="{9D8B030D-6E8A-4147-A177-3AD203B41FA5}">
                      <a16:colId xmlns:a16="http://schemas.microsoft.com/office/drawing/2014/main" val="1245128592"/>
                    </a:ext>
                  </a:extLst>
                </a:gridCol>
                <a:gridCol w="1200285">
                  <a:extLst>
                    <a:ext uri="{9D8B030D-6E8A-4147-A177-3AD203B41FA5}">
                      <a16:colId xmlns:a16="http://schemas.microsoft.com/office/drawing/2014/main" val="2563046602"/>
                    </a:ext>
                  </a:extLst>
                </a:gridCol>
              </a:tblGrid>
              <a:tr h="289252">
                <a:tc>
                  <a:txBody>
                    <a:bodyPr/>
                    <a:lstStyle/>
                    <a:p>
                      <a:pPr algn="ctr" fontAlgn="ctr"/>
                      <a:r>
                        <a:rPr lang="es-MX" sz="1000" b="0" i="0" u="none" strike="noStrike" dirty="0">
                          <a:solidFill>
                            <a:srgbClr val="FFFFFF"/>
                          </a:solidFill>
                          <a:effectLst/>
                          <a:latin typeface="Montserrat Medium" pitchFamily="2" charset="77"/>
                        </a:rPr>
                        <a:t>Ubicación</a:t>
                      </a:r>
                    </a:p>
                  </a:txBody>
                  <a:tcPr marL="8976" marR="8976" marT="897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396559"/>
                    </a:solidFill>
                  </a:tcPr>
                </a:tc>
                <a:tc>
                  <a:txBody>
                    <a:bodyPr/>
                    <a:lstStyle/>
                    <a:p>
                      <a:pPr algn="ctr" fontAlgn="ctr"/>
                      <a:r>
                        <a:rPr lang="es-MX" sz="1000" b="0" i="0" u="none" strike="noStrike" dirty="0">
                          <a:solidFill>
                            <a:srgbClr val="FFFFFF"/>
                          </a:solidFill>
                          <a:effectLst/>
                          <a:latin typeface="Montserrat Medium" pitchFamily="2" charset="77"/>
                        </a:rPr>
                        <a:t>Cantidad.</a:t>
                      </a:r>
                    </a:p>
                  </a:txBody>
                  <a:tcPr marL="8976" marR="8976" marT="897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396559"/>
                    </a:solidFill>
                  </a:tcPr>
                </a:tc>
                <a:tc>
                  <a:txBody>
                    <a:bodyPr/>
                    <a:lstStyle/>
                    <a:p>
                      <a:pPr algn="ctr" fontAlgn="ctr"/>
                      <a:r>
                        <a:rPr lang="es-MX" sz="1000" b="0" i="0" u="none" strike="noStrike" dirty="0">
                          <a:solidFill>
                            <a:srgbClr val="FFFFFF"/>
                          </a:solidFill>
                          <a:effectLst/>
                          <a:latin typeface="Montserrat Medium" pitchFamily="2" charset="77"/>
                        </a:rPr>
                        <a:t>Clasificación</a:t>
                      </a:r>
                    </a:p>
                  </a:txBody>
                  <a:tcPr marL="8976" marR="8976" marT="897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396559"/>
                    </a:solidFill>
                  </a:tcPr>
                </a:tc>
                <a:tc>
                  <a:txBody>
                    <a:bodyPr/>
                    <a:lstStyle/>
                    <a:p>
                      <a:pPr algn="ctr" fontAlgn="ctr"/>
                      <a:r>
                        <a:rPr lang="es-MX" sz="1000" b="0" i="0" u="none" strike="noStrike" dirty="0">
                          <a:solidFill>
                            <a:srgbClr val="FFFFFF"/>
                          </a:solidFill>
                          <a:effectLst/>
                          <a:latin typeface="Montserrat Medium" pitchFamily="2" charset="77"/>
                        </a:rPr>
                        <a:t>Tipo</a:t>
                      </a:r>
                    </a:p>
                  </a:txBody>
                  <a:tcPr marL="8976" marR="8976" marT="8976"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396559"/>
                    </a:solidFill>
                  </a:tcPr>
                </a:tc>
                <a:extLst>
                  <a:ext uri="{0D108BD9-81ED-4DB2-BD59-A6C34878D82A}">
                    <a16:rowId xmlns:a16="http://schemas.microsoft.com/office/drawing/2014/main" val="2655947708"/>
                  </a:ext>
                </a:extLst>
              </a:tr>
              <a:tr h="282352">
                <a:tc>
                  <a:txBody>
                    <a:bodyPr/>
                    <a:lstStyle/>
                    <a:p>
                      <a:pPr algn="l" fontAlgn="b"/>
                      <a:r>
                        <a:rPr lang="es-MX" sz="1200" b="0" i="0" u="none" strike="noStrike" dirty="0">
                          <a:solidFill>
                            <a:srgbClr val="000000"/>
                          </a:solidFill>
                          <a:effectLst/>
                          <a:latin typeface="Montserrat" panose="00000500000000000000" pitchFamily="2" charset="0"/>
                        </a:rPr>
                        <a:t>Bacalar - Menonitas</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dirty="0">
                          <a:solidFill>
                            <a:srgbClr val="000000"/>
                          </a:solidFill>
                          <a:effectLst/>
                          <a:latin typeface="Montserrat" panose="00000500000000000000" pitchFamily="2" charset="0"/>
                        </a:rPr>
                        <a:t>1</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s-MX" sz="1200" b="0" i="0" u="none" strike="noStrike" dirty="0">
                          <a:solidFill>
                            <a:srgbClr val="000000"/>
                          </a:solidFill>
                          <a:effectLst/>
                          <a:latin typeface="Montserrat" panose="00000500000000000000" pitchFamily="2" charset="0"/>
                        </a:rPr>
                        <a:t>Ejidal</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s-MX" sz="1200" b="0" i="0" u="none" strike="noStrike">
                          <a:solidFill>
                            <a:srgbClr val="000000"/>
                          </a:solidFill>
                          <a:effectLst/>
                          <a:latin typeface="Montserrat" panose="00000500000000000000" pitchFamily="2" charset="0"/>
                        </a:rPr>
                        <a:t>Inferior</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8607511"/>
                  </a:ext>
                </a:extLst>
              </a:tr>
              <a:tr h="282352">
                <a:tc>
                  <a:txBody>
                    <a:bodyPr/>
                    <a:lstStyle/>
                    <a:p>
                      <a:pPr algn="l" fontAlgn="b"/>
                      <a:r>
                        <a:rPr lang="es-MX" sz="1200" b="0" i="0" u="none" strike="noStrike">
                          <a:solidFill>
                            <a:srgbClr val="000000"/>
                          </a:solidFill>
                          <a:effectLst/>
                          <a:latin typeface="Montserrat" panose="00000500000000000000" pitchFamily="2" charset="0"/>
                        </a:rPr>
                        <a:t>Carretera a Reforma</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dirty="0">
                          <a:solidFill>
                            <a:srgbClr val="000000"/>
                          </a:solidFill>
                          <a:effectLst/>
                          <a:latin typeface="Montserrat" panose="00000500000000000000" pitchFamily="2" charset="0"/>
                        </a:rPr>
                        <a:t>1</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200" b="0" i="0" u="none" strike="noStrike" dirty="0">
                          <a:solidFill>
                            <a:srgbClr val="000000"/>
                          </a:solidFill>
                          <a:effectLst/>
                          <a:latin typeface="Montserrat" panose="00000500000000000000" pitchFamily="2" charset="0"/>
                        </a:rPr>
                        <a:t>Estatal</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200" b="0" i="0" u="none" strike="noStrike">
                          <a:solidFill>
                            <a:srgbClr val="000000"/>
                          </a:solidFill>
                          <a:effectLst/>
                          <a:latin typeface="Montserrat" panose="00000500000000000000" pitchFamily="2" charset="0"/>
                        </a:rPr>
                        <a:t>Superior</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9843171"/>
                  </a:ext>
                </a:extLst>
              </a:tr>
              <a:tr h="314172">
                <a:tc>
                  <a:txBody>
                    <a:bodyPr/>
                    <a:lstStyle/>
                    <a:p>
                      <a:pPr algn="l" fontAlgn="b"/>
                      <a:r>
                        <a:rPr lang="es-MX" sz="1200" b="0" i="0" u="none" strike="noStrike" dirty="0">
                          <a:solidFill>
                            <a:srgbClr val="000000"/>
                          </a:solidFill>
                          <a:effectLst/>
                          <a:latin typeface="Montserrat" panose="00000500000000000000" pitchFamily="2" charset="0"/>
                        </a:rPr>
                        <a:t>Carretera a Miguel Hidalgo</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dirty="0">
                          <a:solidFill>
                            <a:srgbClr val="000000"/>
                          </a:solidFill>
                          <a:effectLst/>
                          <a:latin typeface="Montserrat" panose="00000500000000000000" pitchFamily="2" charset="0"/>
                        </a:rPr>
                        <a:t>1</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200" b="0" i="0" u="none" strike="noStrike" dirty="0">
                          <a:solidFill>
                            <a:srgbClr val="000000"/>
                          </a:solidFill>
                          <a:effectLst/>
                          <a:latin typeface="Montserrat" panose="00000500000000000000" pitchFamily="2" charset="0"/>
                        </a:rPr>
                        <a:t>Estatal</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200" b="0" i="0" u="none" strike="noStrike" dirty="0">
                          <a:solidFill>
                            <a:srgbClr val="000000"/>
                          </a:solidFill>
                          <a:effectLst/>
                          <a:latin typeface="Montserrat" panose="00000500000000000000" pitchFamily="2" charset="0"/>
                        </a:rPr>
                        <a:t>Superior</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9406810"/>
                  </a:ext>
                </a:extLst>
              </a:tr>
              <a:tr h="314172">
                <a:tc>
                  <a:txBody>
                    <a:bodyPr/>
                    <a:lstStyle/>
                    <a:p>
                      <a:pPr algn="l" fontAlgn="b"/>
                      <a:r>
                        <a:rPr lang="es-MX" sz="1200" b="0" i="0" u="none" strike="noStrike" dirty="0">
                          <a:solidFill>
                            <a:srgbClr val="000000"/>
                          </a:solidFill>
                          <a:effectLst/>
                          <a:latin typeface="Montserrat" panose="00000500000000000000" pitchFamily="2" charset="0"/>
                        </a:rPr>
                        <a:t>Carretera a Chac - Choben</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dirty="0">
                          <a:solidFill>
                            <a:srgbClr val="000000"/>
                          </a:solidFill>
                          <a:effectLst/>
                          <a:latin typeface="Montserrat" panose="00000500000000000000" pitchFamily="2" charset="0"/>
                        </a:rPr>
                        <a:t>1</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200" b="0" i="0" u="none" strike="noStrike" dirty="0">
                          <a:solidFill>
                            <a:srgbClr val="000000"/>
                          </a:solidFill>
                          <a:effectLst/>
                          <a:latin typeface="Montserrat" panose="00000500000000000000" pitchFamily="2" charset="0"/>
                        </a:rPr>
                        <a:t>Estatal</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200" b="0" i="0" u="none" strike="noStrike" dirty="0">
                          <a:solidFill>
                            <a:srgbClr val="000000"/>
                          </a:solidFill>
                          <a:effectLst/>
                          <a:latin typeface="Montserrat" panose="00000500000000000000" pitchFamily="2" charset="0"/>
                        </a:rPr>
                        <a:t>Superior</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4444328"/>
                  </a:ext>
                </a:extLst>
              </a:tr>
              <a:tr h="282352">
                <a:tc>
                  <a:txBody>
                    <a:bodyPr/>
                    <a:lstStyle/>
                    <a:p>
                      <a:pPr algn="l" fontAlgn="b"/>
                      <a:r>
                        <a:rPr lang="es-MX" sz="1200" b="0" i="0" u="none" strike="noStrike" dirty="0">
                          <a:solidFill>
                            <a:srgbClr val="000000"/>
                          </a:solidFill>
                          <a:effectLst/>
                          <a:latin typeface="Montserrat" panose="00000500000000000000" pitchFamily="2" charset="0"/>
                        </a:rPr>
                        <a:t>Carretera a Nobec</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a:solidFill>
                            <a:srgbClr val="000000"/>
                          </a:solidFill>
                          <a:effectLst/>
                          <a:latin typeface="Montserrat" panose="00000500000000000000" pitchFamily="2" charset="0"/>
                        </a:rPr>
                        <a:t>1</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200" b="0" i="0" u="none" strike="noStrike" dirty="0">
                          <a:solidFill>
                            <a:srgbClr val="000000"/>
                          </a:solidFill>
                          <a:effectLst/>
                          <a:latin typeface="Montserrat" panose="00000500000000000000" pitchFamily="2" charset="0"/>
                        </a:rPr>
                        <a:t>Estatal</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200" b="0" i="0" u="none" strike="noStrike" dirty="0">
                          <a:solidFill>
                            <a:srgbClr val="000000"/>
                          </a:solidFill>
                          <a:effectLst/>
                          <a:latin typeface="Montserrat" panose="00000500000000000000" pitchFamily="2" charset="0"/>
                        </a:rPr>
                        <a:t>Superior</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897876"/>
                  </a:ext>
                </a:extLst>
              </a:tr>
              <a:tr h="314172">
                <a:tc>
                  <a:txBody>
                    <a:bodyPr/>
                    <a:lstStyle/>
                    <a:p>
                      <a:pPr algn="l" fontAlgn="b"/>
                      <a:r>
                        <a:rPr lang="es-MX" sz="1200" b="0" i="0" u="none" strike="noStrike" dirty="0">
                          <a:solidFill>
                            <a:srgbClr val="000000"/>
                          </a:solidFill>
                          <a:effectLst/>
                          <a:latin typeface="Montserrat" panose="00000500000000000000" pitchFamily="2" charset="0"/>
                        </a:rPr>
                        <a:t>Carretera a Reforma Agraria</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a:solidFill>
                            <a:srgbClr val="000000"/>
                          </a:solidFill>
                          <a:effectLst/>
                          <a:latin typeface="Montserrat" panose="00000500000000000000" pitchFamily="2" charset="0"/>
                        </a:rPr>
                        <a:t>1</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200" b="0" i="0" u="none" strike="noStrike" dirty="0">
                          <a:solidFill>
                            <a:srgbClr val="000000"/>
                          </a:solidFill>
                          <a:effectLst/>
                          <a:latin typeface="Montserrat" panose="00000500000000000000" pitchFamily="2" charset="0"/>
                        </a:rPr>
                        <a:t>Estatal</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200" b="0" i="0" u="none" strike="noStrike" dirty="0">
                          <a:solidFill>
                            <a:srgbClr val="000000"/>
                          </a:solidFill>
                          <a:effectLst/>
                          <a:latin typeface="Montserrat" panose="00000500000000000000" pitchFamily="2" charset="0"/>
                        </a:rPr>
                        <a:t>Superior</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4629956"/>
                  </a:ext>
                </a:extLst>
              </a:tr>
              <a:tr h="282352">
                <a:tc>
                  <a:txBody>
                    <a:bodyPr/>
                    <a:lstStyle/>
                    <a:p>
                      <a:pPr algn="l" fontAlgn="b"/>
                      <a:r>
                        <a:rPr lang="es-MX" sz="1200" b="0" i="0" u="none" strike="noStrike" dirty="0">
                          <a:solidFill>
                            <a:srgbClr val="000000"/>
                          </a:solidFill>
                          <a:effectLst/>
                          <a:latin typeface="Montserrat" panose="00000500000000000000" pitchFamily="2" charset="0"/>
                        </a:rPr>
                        <a:t>Carretera a X - Hazil</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a:solidFill>
                            <a:srgbClr val="000000"/>
                          </a:solidFill>
                          <a:effectLst/>
                          <a:latin typeface="Montserrat" panose="00000500000000000000" pitchFamily="2" charset="0"/>
                        </a:rPr>
                        <a:t>1</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200" b="0" i="0" u="none" strike="noStrike" dirty="0">
                          <a:solidFill>
                            <a:srgbClr val="000000"/>
                          </a:solidFill>
                          <a:effectLst/>
                          <a:latin typeface="Montserrat" panose="00000500000000000000" pitchFamily="2" charset="0"/>
                        </a:rPr>
                        <a:t>Estatal</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200" b="0" i="0" u="none" strike="noStrike" dirty="0">
                          <a:solidFill>
                            <a:srgbClr val="000000"/>
                          </a:solidFill>
                          <a:effectLst/>
                          <a:latin typeface="Montserrat" panose="00000500000000000000" pitchFamily="2" charset="0"/>
                        </a:rPr>
                        <a:t>Superior</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1204946"/>
                  </a:ext>
                </a:extLst>
              </a:tr>
              <a:tr h="282352">
                <a:tc>
                  <a:txBody>
                    <a:bodyPr/>
                    <a:lstStyle/>
                    <a:p>
                      <a:pPr algn="l" fontAlgn="b"/>
                      <a:r>
                        <a:rPr lang="es-MX" sz="1200" b="0" i="0" u="none" strike="noStrike" dirty="0">
                          <a:solidFill>
                            <a:srgbClr val="000000"/>
                          </a:solidFill>
                          <a:effectLst/>
                          <a:latin typeface="Montserrat" panose="00000500000000000000" pitchFamily="2" charset="0"/>
                        </a:rPr>
                        <a:t>Carretera a Ocoom</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a:solidFill>
                            <a:srgbClr val="000000"/>
                          </a:solidFill>
                          <a:effectLst/>
                          <a:latin typeface="Montserrat" panose="00000500000000000000" pitchFamily="2" charset="0"/>
                        </a:rPr>
                        <a:t>1</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200" b="0" i="0" u="none" strike="noStrike" dirty="0">
                          <a:solidFill>
                            <a:srgbClr val="000000"/>
                          </a:solidFill>
                          <a:effectLst/>
                          <a:latin typeface="Montserrat" panose="00000500000000000000" pitchFamily="2" charset="0"/>
                        </a:rPr>
                        <a:t>Estatal</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200" b="0" i="0" u="none" strike="noStrike" dirty="0">
                          <a:solidFill>
                            <a:srgbClr val="000000"/>
                          </a:solidFill>
                          <a:effectLst/>
                          <a:latin typeface="Montserrat" panose="00000500000000000000" pitchFamily="2" charset="0"/>
                        </a:rPr>
                        <a:t>Superior</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9880843"/>
                  </a:ext>
                </a:extLst>
              </a:tr>
              <a:tr h="282352">
                <a:tc>
                  <a:txBody>
                    <a:bodyPr/>
                    <a:lstStyle/>
                    <a:p>
                      <a:pPr algn="l" fontAlgn="b"/>
                      <a:r>
                        <a:rPr lang="es-MX" sz="1200" b="0" i="0" u="none" strike="noStrike" dirty="0">
                          <a:solidFill>
                            <a:srgbClr val="000000"/>
                          </a:solidFill>
                          <a:effectLst/>
                          <a:latin typeface="Montserrat" panose="00000500000000000000" pitchFamily="2" charset="0"/>
                        </a:rPr>
                        <a:t>Carretera a Chumpón</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a:solidFill>
                            <a:srgbClr val="000000"/>
                          </a:solidFill>
                          <a:effectLst/>
                          <a:latin typeface="Montserrat" panose="00000500000000000000" pitchFamily="2" charset="0"/>
                        </a:rPr>
                        <a:t>1</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200" b="0" i="0" u="none" strike="noStrike" dirty="0">
                          <a:solidFill>
                            <a:srgbClr val="000000"/>
                          </a:solidFill>
                          <a:effectLst/>
                          <a:latin typeface="Montserrat" panose="00000500000000000000" pitchFamily="2" charset="0"/>
                        </a:rPr>
                        <a:t>Estatal</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200" b="0" i="0" u="none" strike="noStrike" dirty="0">
                          <a:solidFill>
                            <a:srgbClr val="000000"/>
                          </a:solidFill>
                          <a:effectLst/>
                          <a:latin typeface="Montserrat" panose="00000500000000000000" pitchFamily="2" charset="0"/>
                        </a:rPr>
                        <a:t>Superior</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0957530"/>
                  </a:ext>
                </a:extLst>
              </a:tr>
              <a:tr h="314172">
                <a:tc>
                  <a:txBody>
                    <a:bodyPr/>
                    <a:lstStyle/>
                    <a:p>
                      <a:pPr algn="l" fontAlgn="b"/>
                      <a:r>
                        <a:rPr lang="es-ES" sz="1200" b="0" i="0" u="none" strike="noStrike" dirty="0">
                          <a:solidFill>
                            <a:srgbClr val="000000"/>
                          </a:solidFill>
                          <a:effectLst/>
                          <a:latin typeface="Montserrat" panose="00000500000000000000" pitchFamily="2" charset="0"/>
                        </a:rPr>
                        <a:t>Camino de Acceso al Aeropuerto</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dirty="0">
                          <a:solidFill>
                            <a:srgbClr val="000000"/>
                          </a:solidFill>
                          <a:effectLst/>
                          <a:latin typeface="Montserrat" panose="00000500000000000000" pitchFamily="2" charset="0"/>
                        </a:rPr>
                        <a:t>1</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200" b="0" i="0" u="none" strike="noStrike" dirty="0">
                          <a:solidFill>
                            <a:srgbClr val="000000"/>
                          </a:solidFill>
                          <a:effectLst/>
                          <a:latin typeface="Montserrat" panose="00000500000000000000" pitchFamily="2" charset="0"/>
                        </a:rPr>
                        <a:t>Por definir</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200" b="0" i="0" u="none" strike="noStrike" dirty="0">
                          <a:solidFill>
                            <a:srgbClr val="000000"/>
                          </a:solidFill>
                          <a:effectLst/>
                          <a:latin typeface="Montserrat" panose="00000500000000000000" pitchFamily="2" charset="0"/>
                        </a:rPr>
                        <a:t>P</a:t>
                      </a:r>
                      <a:r>
                        <a:rPr lang="es-MX" sz="1200" b="0" i="0" u="none" strike="noStrike" dirty="0" err="1">
                          <a:solidFill>
                            <a:srgbClr val="000000"/>
                          </a:solidFill>
                          <a:effectLst/>
                          <a:latin typeface="Montserrat" panose="00000500000000000000" pitchFamily="2" charset="0"/>
                        </a:rPr>
                        <a:t>or</a:t>
                      </a:r>
                      <a:r>
                        <a:rPr lang="es-MX" sz="1200" b="0" i="0" u="none" strike="noStrike" dirty="0">
                          <a:solidFill>
                            <a:srgbClr val="000000"/>
                          </a:solidFill>
                          <a:effectLst/>
                          <a:latin typeface="Montserrat" panose="00000500000000000000" pitchFamily="2" charset="0"/>
                        </a:rPr>
                        <a:t> definir</a:t>
                      </a:r>
                    </a:p>
                  </a:txBody>
                  <a:tcPr marL="8976" marR="8976" marT="897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6961937"/>
                  </a:ext>
                </a:extLst>
              </a:tr>
            </a:tbl>
          </a:graphicData>
        </a:graphic>
      </p:graphicFrame>
      <p:sp>
        <p:nvSpPr>
          <p:cNvPr id="40" name="Rectángulo 39">
            <a:extLst>
              <a:ext uri="{FF2B5EF4-FFF2-40B4-BE49-F238E27FC236}">
                <a16:creationId xmlns:a16="http://schemas.microsoft.com/office/drawing/2014/main" id="{B520A5A2-BC7D-D44A-89C6-5391B74710CD}"/>
              </a:ext>
            </a:extLst>
          </p:cNvPr>
          <p:cNvSpPr/>
          <p:nvPr/>
        </p:nvSpPr>
        <p:spPr>
          <a:xfrm>
            <a:off x="592706" y="3432871"/>
            <a:ext cx="2973371" cy="2008388"/>
          </a:xfrm>
          <a:prstGeom prst="rect">
            <a:avLst/>
          </a:prstGeom>
          <a:solidFill>
            <a:srgbClr val="C4C4A3">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1" name="CuadroTexto 40">
            <a:extLst>
              <a:ext uri="{FF2B5EF4-FFF2-40B4-BE49-F238E27FC236}">
                <a16:creationId xmlns:a16="http://schemas.microsoft.com/office/drawing/2014/main" id="{DCEE7DC9-18D5-5A40-8886-70CCB013895C}"/>
              </a:ext>
            </a:extLst>
          </p:cNvPr>
          <p:cNvSpPr txBox="1"/>
          <p:nvPr/>
        </p:nvSpPr>
        <p:spPr>
          <a:xfrm>
            <a:off x="840865" y="3647452"/>
            <a:ext cx="2992702" cy="1569660"/>
          </a:xfrm>
          <a:prstGeom prst="rect">
            <a:avLst/>
          </a:prstGeom>
          <a:noFill/>
          <a:ln>
            <a:noFill/>
          </a:ln>
        </p:spPr>
        <p:txBody>
          <a:bodyPr wrap="square" rtlCol="0">
            <a:spAutoFit/>
          </a:bodyPr>
          <a:lstStyle/>
          <a:p>
            <a:pPr algn="just">
              <a:defRPr/>
            </a:pPr>
            <a:r>
              <a:rPr lang="es-MX" sz="1200" dirty="0">
                <a:latin typeface="Montserrat Light" pitchFamily="2" charset="77"/>
              </a:rPr>
              <a:t>De acuerdo a la configuración</a:t>
            </a:r>
          </a:p>
          <a:p>
            <a:pPr algn="just">
              <a:defRPr/>
            </a:pPr>
            <a:r>
              <a:rPr lang="es-MX" sz="1200" dirty="0">
                <a:latin typeface="Montserrat Light" pitchFamily="2" charset="77"/>
              </a:rPr>
              <a:t>del nuevo trazo del tramo 6 </a:t>
            </a:r>
          </a:p>
          <a:p>
            <a:pPr algn="just">
              <a:defRPr/>
            </a:pPr>
            <a:r>
              <a:rPr lang="es-MX" sz="1200" dirty="0">
                <a:latin typeface="Montserrat Light" pitchFamily="2" charset="77"/>
              </a:rPr>
              <a:t>y resultado de los recorridos</a:t>
            </a:r>
          </a:p>
          <a:p>
            <a:pPr algn="just">
              <a:defRPr/>
            </a:pPr>
            <a:r>
              <a:rPr lang="es-MX" sz="1200" dirty="0">
                <a:latin typeface="Montserrat Light" pitchFamily="2" charset="77"/>
              </a:rPr>
              <a:t>terrestres, fotogrametría, </a:t>
            </a:r>
          </a:p>
          <a:p>
            <a:pPr algn="just">
              <a:defRPr/>
            </a:pPr>
            <a:r>
              <a:rPr lang="es-MX" sz="1200" dirty="0">
                <a:latin typeface="Montserrat Light" pitchFamily="2" charset="77"/>
              </a:rPr>
              <a:t>se encuentran considerados</a:t>
            </a:r>
          </a:p>
          <a:p>
            <a:pPr algn="just">
              <a:defRPr/>
            </a:pPr>
            <a:r>
              <a:rPr lang="es-MX" sz="1200" dirty="0">
                <a:latin typeface="Montserrat Light" pitchFamily="2" charset="77"/>
              </a:rPr>
              <a:t>los siguientes cruces e</a:t>
            </a:r>
          </a:p>
          <a:p>
            <a:pPr algn="just">
              <a:defRPr/>
            </a:pPr>
            <a:r>
              <a:rPr lang="es-MX" sz="1200" dirty="0">
                <a:latin typeface="Montserrat Light" pitchFamily="2" charset="77"/>
              </a:rPr>
              <a:t>intersecciones con la</a:t>
            </a:r>
          </a:p>
          <a:p>
            <a:pPr algn="just">
              <a:defRPr/>
            </a:pPr>
            <a:r>
              <a:rPr lang="es-MX" sz="1200" dirty="0">
                <a:latin typeface="Montserrat Light" pitchFamily="2" charset="77"/>
              </a:rPr>
              <a:t>carretera y caminos: </a:t>
            </a:r>
          </a:p>
        </p:txBody>
      </p:sp>
      <p:sp>
        <p:nvSpPr>
          <p:cNvPr id="42" name="Rectángulo 41">
            <a:extLst>
              <a:ext uri="{FF2B5EF4-FFF2-40B4-BE49-F238E27FC236}">
                <a16:creationId xmlns:a16="http://schemas.microsoft.com/office/drawing/2014/main" id="{401171C3-3696-544C-8BE8-CAFFF20D4269}"/>
              </a:ext>
            </a:extLst>
          </p:cNvPr>
          <p:cNvSpPr/>
          <p:nvPr/>
        </p:nvSpPr>
        <p:spPr>
          <a:xfrm>
            <a:off x="577996" y="1298405"/>
            <a:ext cx="2988081" cy="2059835"/>
          </a:xfrm>
          <a:prstGeom prst="rect">
            <a:avLst/>
          </a:prstGeom>
          <a:solidFill>
            <a:srgbClr val="C4C4A3">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6" name="Imagen 5">
            <a:extLst>
              <a:ext uri="{FF2B5EF4-FFF2-40B4-BE49-F238E27FC236}">
                <a16:creationId xmlns:a16="http://schemas.microsoft.com/office/drawing/2014/main" id="{26DC85E6-753F-224E-96F5-9D6FB0BD8E3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54062" y="1318186"/>
            <a:ext cx="610751" cy="610751"/>
          </a:xfrm>
          <a:prstGeom prst="rect">
            <a:avLst/>
          </a:prstGeom>
        </p:spPr>
      </p:pic>
      <p:sp>
        <p:nvSpPr>
          <p:cNvPr id="43" name="object 3">
            <a:extLst>
              <a:ext uri="{FF2B5EF4-FFF2-40B4-BE49-F238E27FC236}">
                <a16:creationId xmlns:a16="http://schemas.microsoft.com/office/drawing/2014/main" id="{422F1DF4-BFEE-3C4D-B21B-4CF47D4262FF}"/>
              </a:ext>
            </a:extLst>
          </p:cNvPr>
          <p:cNvSpPr txBox="1">
            <a:spLocks/>
          </p:cNvSpPr>
          <p:nvPr/>
        </p:nvSpPr>
        <p:spPr>
          <a:xfrm>
            <a:off x="5604004" y="1446666"/>
            <a:ext cx="3476212" cy="45332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spc="188" dirty="0">
                <a:latin typeface="Montserrat Light" pitchFamily="2" charset="77"/>
              </a:rPr>
              <a:t>CAMINOS </a:t>
            </a:r>
          </a:p>
          <a:p>
            <a:pPr marL="9525" algn="ctr">
              <a:spcBef>
                <a:spcPts val="75"/>
              </a:spcBef>
            </a:pPr>
            <a:r>
              <a:rPr lang="es-MX" sz="1400" spc="188" dirty="0">
                <a:latin typeface="Montserrat Light" pitchFamily="2" charset="77"/>
              </a:rPr>
              <a:t>PAVIMENTADOS   </a:t>
            </a:r>
          </a:p>
        </p:txBody>
      </p:sp>
      <p:pic>
        <p:nvPicPr>
          <p:cNvPr id="20" name="Imagen 19">
            <a:extLst>
              <a:ext uri="{FF2B5EF4-FFF2-40B4-BE49-F238E27FC236}">
                <a16:creationId xmlns:a16="http://schemas.microsoft.com/office/drawing/2014/main" id="{32BC33B4-2AAE-9C4B-B2F0-58D85C1E197F}"/>
              </a:ext>
            </a:extLst>
          </p:cNvPr>
          <p:cNvPicPr>
            <a:picLocks noChangeAspect="1"/>
          </p:cNvPicPr>
          <p:nvPr/>
        </p:nvPicPr>
        <p:blipFill>
          <a:blip r:embed="rId9">
            <a:lum bright="70000" contrast="-70000"/>
          </a:blip>
          <a:stretch>
            <a:fillRect/>
          </a:stretch>
        </p:blipFill>
        <p:spPr>
          <a:xfrm>
            <a:off x="10557946" y="870256"/>
            <a:ext cx="1407348" cy="5277556"/>
          </a:xfrm>
          <a:prstGeom prst="rect">
            <a:avLst/>
          </a:prstGeom>
        </p:spPr>
      </p:pic>
    </p:spTree>
    <p:extLst>
      <p:ext uri="{BB962C8B-B14F-4D97-AF65-F5344CB8AC3E}">
        <p14:creationId xmlns:p14="http://schemas.microsoft.com/office/powerpoint/2010/main" val="20671219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E427F38-98E9-4445-885B-9E408D359584}"/>
              </a:ext>
            </a:extLst>
          </p:cNvPr>
          <p:cNvPicPr>
            <a:picLocks noChangeAspect="1"/>
          </p:cNvPicPr>
          <p:nvPr/>
        </p:nvPicPr>
        <p:blipFill>
          <a:blip r:embed="rId2"/>
          <a:stretch>
            <a:fillRect/>
          </a:stretch>
        </p:blipFill>
        <p:spPr>
          <a:xfrm>
            <a:off x="10006853" y="0"/>
            <a:ext cx="2185147" cy="6858000"/>
          </a:xfrm>
          <a:prstGeom prst="rect">
            <a:avLst/>
          </a:prstGeom>
        </p:spPr>
      </p:pic>
      <p:pic>
        <p:nvPicPr>
          <p:cNvPr id="14" name="Imagen 13">
            <a:extLst>
              <a:ext uri="{FF2B5EF4-FFF2-40B4-BE49-F238E27FC236}">
                <a16:creationId xmlns:a16="http://schemas.microsoft.com/office/drawing/2014/main" id="{B0F10E98-2E37-3C4E-9B11-C50C01777AAB}"/>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416985" y="5917151"/>
            <a:ext cx="2229105" cy="610940"/>
          </a:xfrm>
          <a:prstGeom prst="rect">
            <a:avLst/>
          </a:prstGeom>
        </p:spPr>
      </p:pic>
      <p:sp>
        <p:nvSpPr>
          <p:cNvPr id="34" name="object 3">
            <a:extLst>
              <a:ext uri="{FF2B5EF4-FFF2-40B4-BE49-F238E27FC236}">
                <a16:creationId xmlns:a16="http://schemas.microsoft.com/office/drawing/2014/main" id="{35E086E6-11D4-CC4F-A322-DE845A352916}"/>
              </a:ext>
            </a:extLst>
          </p:cNvPr>
          <p:cNvSpPr txBox="1">
            <a:spLocks/>
          </p:cNvSpPr>
          <p:nvPr/>
        </p:nvSpPr>
        <p:spPr>
          <a:xfrm>
            <a:off x="606960" y="468484"/>
            <a:ext cx="4480488" cy="6379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88" dirty="0">
                <a:latin typeface="Montserrat" pitchFamily="2" charset="77"/>
              </a:rPr>
              <a:t>AVANCE DE </a:t>
            </a:r>
          </a:p>
          <a:p>
            <a:pPr marL="9525">
              <a:spcBef>
                <a:spcPts val="75"/>
              </a:spcBef>
            </a:pPr>
            <a:r>
              <a:rPr lang="es-MX" sz="2000" spc="188" dirty="0">
                <a:latin typeface="Montserrat" pitchFamily="2" charset="77"/>
              </a:rPr>
              <a:t>ESTRUCTURAS </a:t>
            </a:r>
          </a:p>
        </p:txBody>
      </p:sp>
      <p:sp>
        <p:nvSpPr>
          <p:cNvPr id="35" name="Rectángulo 34">
            <a:extLst>
              <a:ext uri="{FF2B5EF4-FFF2-40B4-BE49-F238E27FC236}">
                <a16:creationId xmlns:a16="http://schemas.microsoft.com/office/drawing/2014/main" id="{CF640CCD-C71F-8341-BCA7-CC0397556332}"/>
              </a:ext>
            </a:extLst>
          </p:cNvPr>
          <p:cNvSpPr/>
          <p:nvPr/>
        </p:nvSpPr>
        <p:spPr>
          <a:xfrm>
            <a:off x="2953779" y="948415"/>
            <a:ext cx="6399227" cy="97917"/>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aphicFrame>
        <p:nvGraphicFramePr>
          <p:cNvPr id="20" name="Tabla 7">
            <a:extLst>
              <a:ext uri="{FF2B5EF4-FFF2-40B4-BE49-F238E27FC236}">
                <a16:creationId xmlns:a16="http://schemas.microsoft.com/office/drawing/2014/main" id="{194E6C2F-A4DD-2549-9115-1840A6CA6390}"/>
              </a:ext>
            </a:extLst>
          </p:cNvPr>
          <p:cNvGraphicFramePr>
            <a:graphicFrameLocks noGrp="1"/>
          </p:cNvGraphicFramePr>
          <p:nvPr>
            <p:extLst>
              <p:ext uri="{D42A27DB-BD31-4B8C-83A1-F6EECF244321}">
                <p14:modId xmlns:p14="http://schemas.microsoft.com/office/powerpoint/2010/main" val="763666464"/>
              </p:ext>
            </p:extLst>
          </p:nvPr>
        </p:nvGraphicFramePr>
        <p:xfrm>
          <a:off x="489540" y="2495600"/>
          <a:ext cx="4855815" cy="2716349"/>
        </p:xfrm>
        <a:graphic>
          <a:graphicData uri="http://schemas.openxmlformats.org/drawingml/2006/table">
            <a:tbl>
              <a:tblPr firstRow="1" bandRow="1"/>
              <a:tblGrid>
                <a:gridCol w="778596">
                  <a:extLst>
                    <a:ext uri="{9D8B030D-6E8A-4147-A177-3AD203B41FA5}">
                      <a16:colId xmlns:a16="http://schemas.microsoft.com/office/drawing/2014/main" val="3777571219"/>
                    </a:ext>
                  </a:extLst>
                </a:gridCol>
                <a:gridCol w="1524716">
                  <a:extLst>
                    <a:ext uri="{9D8B030D-6E8A-4147-A177-3AD203B41FA5}">
                      <a16:colId xmlns:a16="http://schemas.microsoft.com/office/drawing/2014/main" val="417221001"/>
                    </a:ext>
                  </a:extLst>
                </a:gridCol>
                <a:gridCol w="1293974">
                  <a:extLst>
                    <a:ext uri="{9D8B030D-6E8A-4147-A177-3AD203B41FA5}">
                      <a16:colId xmlns:a16="http://schemas.microsoft.com/office/drawing/2014/main" val="3519993317"/>
                    </a:ext>
                  </a:extLst>
                </a:gridCol>
                <a:gridCol w="1258529">
                  <a:extLst>
                    <a:ext uri="{9D8B030D-6E8A-4147-A177-3AD203B41FA5}">
                      <a16:colId xmlns:a16="http://schemas.microsoft.com/office/drawing/2014/main" val="3723332602"/>
                    </a:ext>
                  </a:extLst>
                </a:gridCol>
              </a:tblGrid>
              <a:tr h="653981">
                <a:tc>
                  <a:txBody>
                    <a:bodyPr/>
                    <a:lstStyle/>
                    <a:p>
                      <a:pPr algn="ctr"/>
                      <a:r>
                        <a:rPr lang="es-ES" sz="1000" b="0" i="0" dirty="0">
                          <a:solidFill>
                            <a:schemeClr val="bg1"/>
                          </a:solidFill>
                          <a:latin typeface="Montserrat Medium" pitchFamily="2" charset="77"/>
                        </a:rPr>
                        <a:t>FRENTE </a:t>
                      </a:r>
                      <a:endParaRPr lang="es-MX" sz="1000" b="0" i="0" dirty="0">
                        <a:solidFill>
                          <a:schemeClr val="bg1"/>
                        </a:solidFill>
                        <a:latin typeface="Montserrat Medium" pitchFamily="2" charset="77"/>
                      </a:endParaRPr>
                    </a:p>
                  </a:txBody>
                  <a:tcPr anchor="ctr">
                    <a:solidFill>
                      <a:srgbClr val="396559"/>
                    </a:solidFill>
                  </a:tcPr>
                </a:tc>
                <a:tc>
                  <a:txBody>
                    <a:bodyPr/>
                    <a:lstStyle/>
                    <a:p>
                      <a:pPr algn="ctr"/>
                      <a:r>
                        <a:rPr lang="es-ES" sz="1000" b="0" i="0" dirty="0">
                          <a:solidFill>
                            <a:schemeClr val="bg1"/>
                          </a:solidFill>
                          <a:latin typeface="Montserrat Medium" pitchFamily="2" charset="77"/>
                        </a:rPr>
                        <a:t>CARRETERA </a:t>
                      </a:r>
                    </a:p>
                  </a:txBody>
                  <a:tcPr anchor="ctr">
                    <a:solidFill>
                      <a:srgbClr val="396559"/>
                    </a:solidFill>
                  </a:tcPr>
                </a:tc>
                <a:tc>
                  <a:txBody>
                    <a:bodyPr/>
                    <a:lstStyle/>
                    <a:p>
                      <a:pPr algn="ctr"/>
                      <a:r>
                        <a:rPr lang="es-ES" sz="1000" b="0" i="0" dirty="0">
                          <a:solidFill>
                            <a:schemeClr val="bg1"/>
                          </a:solidFill>
                          <a:latin typeface="Montserrat Medium" pitchFamily="2" charset="77"/>
                        </a:rPr>
                        <a:t>PAVIMENTADOS </a:t>
                      </a:r>
                    </a:p>
                  </a:txBody>
                  <a:tcPr anchor="ctr">
                    <a:solidFill>
                      <a:srgbClr val="396559"/>
                    </a:solidFill>
                  </a:tcPr>
                </a:tc>
                <a:tc>
                  <a:txBody>
                    <a:bodyPr/>
                    <a:lstStyle/>
                    <a:p>
                      <a:pPr algn="ctr"/>
                      <a:r>
                        <a:rPr lang="es-ES" sz="1000" b="0" i="0" dirty="0">
                          <a:solidFill>
                            <a:schemeClr val="bg1"/>
                          </a:solidFill>
                          <a:latin typeface="Montserrat Medium" pitchFamily="2" charset="77"/>
                        </a:rPr>
                        <a:t>TERRACERIAS </a:t>
                      </a:r>
                    </a:p>
                  </a:txBody>
                  <a:tcPr anchor="ctr">
                    <a:solidFill>
                      <a:srgbClr val="396559"/>
                    </a:solidFill>
                  </a:tcPr>
                </a:tc>
                <a:extLst>
                  <a:ext uri="{0D108BD9-81ED-4DB2-BD59-A6C34878D82A}">
                    <a16:rowId xmlns:a16="http://schemas.microsoft.com/office/drawing/2014/main" val="2752160934"/>
                  </a:ext>
                </a:extLst>
              </a:tr>
              <a:tr h="257796">
                <a:tc>
                  <a:txBody>
                    <a:bodyPr/>
                    <a:lstStyle/>
                    <a:p>
                      <a:pPr algn="ctr"/>
                      <a:r>
                        <a:rPr lang="es-ES" sz="1050" dirty="0">
                          <a:latin typeface="Montserrat" panose="00000500000000000000" pitchFamily="50" charset="0"/>
                        </a:rPr>
                        <a:t>1</a:t>
                      </a:r>
                      <a:endParaRPr lang="es-MX" sz="1050" dirty="0">
                        <a:latin typeface="Montserrat" panose="00000500000000000000" pitchFamily="50" charset="0"/>
                      </a:endParaRPr>
                    </a:p>
                  </a:txBody>
                  <a:tcPr anchor="ctr"/>
                </a:tc>
                <a:tc>
                  <a:txBody>
                    <a:bodyPr/>
                    <a:lstStyle/>
                    <a:p>
                      <a:pPr algn="ctr"/>
                      <a:r>
                        <a:rPr lang="es-MX" sz="1050" dirty="0">
                          <a:latin typeface="Montserrat" panose="00000500000000000000" pitchFamily="50" charset="0"/>
                        </a:rPr>
                        <a:t>0</a:t>
                      </a:r>
                    </a:p>
                  </a:txBody>
                  <a:tcPr anchor="ctr"/>
                </a:tc>
                <a:tc>
                  <a:txBody>
                    <a:bodyPr/>
                    <a:lstStyle/>
                    <a:p>
                      <a:pPr algn="ctr"/>
                      <a:r>
                        <a:rPr lang="es-MX" sz="1050" dirty="0">
                          <a:latin typeface="Montserrat" panose="00000500000000000000" pitchFamily="50" charset="0"/>
                        </a:rPr>
                        <a:t>1</a:t>
                      </a:r>
                    </a:p>
                  </a:txBody>
                  <a:tcPr anchor="ctr"/>
                </a:tc>
                <a:tc>
                  <a:txBody>
                    <a:bodyPr/>
                    <a:lstStyle/>
                    <a:p>
                      <a:pPr algn="ctr"/>
                      <a:r>
                        <a:rPr lang="es-MX" sz="1050" dirty="0">
                          <a:latin typeface="Montserrat" panose="00000500000000000000" pitchFamily="50" charset="0"/>
                        </a:rPr>
                        <a:t>5</a:t>
                      </a:r>
                    </a:p>
                  </a:txBody>
                  <a:tcPr anchor="ctr"/>
                </a:tc>
                <a:extLst>
                  <a:ext uri="{0D108BD9-81ED-4DB2-BD59-A6C34878D82A}">
                    <a16:rowId xmlns:a16="http://schemas.microsoft.com/office/drawing/2014/main" val="2939886874"/>
                  </a:ext>
                </a:extLst>
              </a:tr>
              <a:tr h="257796">
                <a:tc>
                  <a:txBody>
                    <a:bodyPr/>
                    <a:lstStyle/>
                    <a:p>
                      <a:pPr algn="ctr"/>
                      <a:r>
                        <a:rPr lang="es-ES" sz="1050" dirty="0">
                          <a:latin typeface="Montserrat" panose="00000500000000000000" pitchFamily="50" charset="0"/>
                        </a:rPr>
                        <a:t>2</a:t>
                      </a:r>
                      <a:endParaRPr lang="es-MX" sz="1050" dirty="0">
                        <a:latin typeface="Montserrat" panose="00000500000000000000" pitchFamily="50" charset="0"/>
                      </a:endParaRPr>
                    </a:p>
                  </a:txBody>
                  <a:tcPr anchor="ctr"/>
                </a:tc>
                <a:tc>
                  <a:txBody>
                    <a:bodyPr/>
                    <a:lstStyle/>
                    <a:p>
                      <a:pPr algn="ctr"/>
                      <a:r>
                        <a:rPr lang="es-MX" sz="1050" dirty="0">
                          <a:latin typeface="Montserrat" panose="00000500000000000000" pitchFamily="50" charset="0"/>
                        </a:rPr>
                        <a:t>0</a:t>
                      </a:r>
                    </a:p>
                  </a:txBody>
                  <a:tcPr anchor="ctr"/>
                </a:tc>
                <a:tc>
                  <a:txBody>
                    <a:bodyPr/>
                    <a:lstStyle/>
                    <a:p>
                      <a:pPr algn="ctr"/>
                      <a:r>
                        <a:rPr lang="es-MX" sz="1050" dirty="0">
                          <a:latin typeface="Montserrat" panose="00000500000000000000" pitchFamily="50" charset="0"/>
                        </a:rPr>
                        <a:t>1</a:t>
                      </a:r>
                    </a:p>
                  </a:txBody>
                  <a:tcPr anchor="ctr"/>
                </a:tc>
                <a:tc>
                  <a:txBody>
                    <a:bodyPr/>
                    <a:lstStyle/>
                    <a:p>
                      <a:pPr marL="0" algn="ctr" defTabSz="914377" rtl="0" eaLnBrk="1" latinLnBrk="0" hangingPunct="1"/>
                      <a:r>
                        <a:rPr lang="es-ES" sz="1050" kern="1200" dirty="0">
                          <a:solidFill>
                            <a:schemeClr val="tx1"/>
                          </a:solidFill>
                          <a:latin typeface="Montserrat" panose="00000500000000000000" pitchFamily="50" charset="0"/>
                          <a:ea typeface="+mn-ea"/>
                          <a:cs typeface="+mn-cs"/>
                        </a:rPr>
                        <a:t>1</a:t>
                      </a:r>
                      <a:endParaRPr lang="es-MX" sz="1050" kern="1200" dirty="0">
                        <a:solidFill>
                          <a:schemeClr val="tx1"/>
                        </a:solidFill>
                        <a:latin typeface="Montserrat" panose="00000500000000000000" pitchFamily="50" charset="0"/>
                        <a:ea typeface="+mn-ea"/>
                        <a:cs typeface="+mn-cs"/>
                      </a:endParaRPr>
                    </a:p>
                  </a:txBody>
                  <a:tcPr anchor="ctr"/>
                </a:tc>
                <a:extLst>
                  <a:ext uri="{0D108BD9-81ED-4DB2-BD59-A6C34878D82A}">
                    <a16:rowId xmlns:a16="http://schemas.microsoft.com/office/drawing/2014/main" val="4093506916"/>
                  </a:ext>
                </a:extLst>
              </a:tr>
              <a:tr h="257796">
                <a:tc>
                  <a:txBody>
                    <a:bodyPr/>
                    <a:lstStyle/>
                    <a:p>
                      <a:pPr algn="ctr"/>
                      <a:r>
                        <a:rPr lang="es-ES" sz="1050" dirty="0">
                          <a:latin typeface="Montserrat" panose="00000500000000000000" pitchFamily="50" charset="0"/>
                        </a:rPr>
                        <a:t>3</a:t>
                      </a:r>
                      <a:endParaRPr lang="es-MX" sz="1050" dirty="0">
                        <a:latin typeface="Montserrat" panose="00000500000000000000" pitchFamily="50" charset="0"/>
                      </a:endParaRPr>
                    </a:p>
                  </a:txBody>
                  <a:tcPr anchor="ctr"/>
                </a:tc>
                <a:tc>
                  <a:txBody>
                    <a:bodyPr/>
                    <a:lstStyle/>
                    <a:p>
                      <a:pPr algn="ctr"/>
                      <a:r>
                        <a:rPr lang="es-MX" sz="1050" dirty="0">
                          <a:latin typeface="Montserrat" panose="00000500000000000000" pitchFamily="50" charset="0"/>
                        </a:rPr>
                        <a:t>2</a:t>
                      </a:r>
                    </a:p>
                  </a:txBody>
                  <a:tcPr anchor="ctr"/>
                </a:tc>
                <a:tc>
                  <a:txBody>
                    <a:bodyPr/>
                    <a:lstStyle/>
                    <a:p>
                      <a:pPr algn="ctr"/>
                      <a:r>
                        <a:rPr lang="es-MX" sz="1050" dirty="0">
                          <a:latin typeface="Montserrat" panose="00000500000000000000" pitchFamily="50" charset="0"/>
                        </a:rPr>
                        <a:t>0</a:t>
                      </a:r>
                    </a:p>
                  </a:txBody>
                  <a:tcPr anchor="ctr"/>
                </a:tc>
                <a:tc>
                  <a:txBody>
                    <a:bodyPr/>
                    <a:lstStyle/>
                    <a:p>
                      <a:pPr marL="0" algn="ctr" defTabSz="914377" rtl="0" eaLnBrk="1" latinLnBrk="0" hangingPunct="1"/>
                      <a:r>
                        <a:rPr lang="es-MX" sz="1050" kern="1200" dirty="0">
                          <a:solidFill>
                            <a:schemeClr val="tx1"/>
                          </a:solidFill>
                          <a:latin typeface="Montserrat" panose="00000500000000000000" pitchFamily="50" charset="0"/>
                          <a:ea typeface="+mn-ea"/>
                          <a:cs typeface="+mn-cs"/>
                        </a:rPr>
                        <a:t>3</a:t>
                      </a:r>
                    </a:p>
                  </a:txBody>
                  <a:tcPr anchor="ctr"/>
                </a:tc>
                <a:extLst>
                  <a:ext uri="{0D108BD9-81ED-4DB2-BD59-A6C34878D82A}">
                    <a16:rowId xmlns:a16="http://schemas.microsoft.com/office/drawing/2014/main" val="3487727928"/>
                  </a:ext>
                </a:extLst>
              </a:tr>
              <a:tr h="257796">
                <a:tc>
                  <a:txBody>
                    <a:bodyPr/>
                    <a:lstStyle/>
                    <a:p>
                      <a:pPr algn="ctr"/>
                      <a:r>
                        <a:rPr lang="es-ES" sz="1050" dirty="0">
                          <a:latin typeface="Montserrat" panose="00000500000000000000" pitchFamily="50" charset="0"/>
                        </a:rPr>
                        <a:t>4</a:t>
                      </a:r>
                      <a:endParaRPr lang="es-MX" sz="1050" dirty="0">
                        <a:latin typeface="Montserrat" panose="00000500000000000000" pitchFamily="50" charset="0"/>
                      </a:endParaRPr>
                    </a:p>
                  </a:txBody>
                  <a:tcPr anchor="ctr"/>
                </a:tc>
                <a:tc>
                  <a:txBody>
                    <a:bodyPr/>
                    <a:lstStyle/>
                    <a:p>
                      <a:pPr algn="ctr"/>
                      <a:r>
                        <a:rPr lang="es-MX" sz="1050" dirty="0">
                          <a:latin typeface="Montserrat" panose="00000500000000000000" pitchFamily="50" charset="0"/>
                        </a:rPr>
                        <a:t>0</a:t>
                      </a:r>
                    </a:p>
                  </a:txBody>
                  <a:tcPr anchor="ctr"/>
                </a:tc>
                <a:tc>
                  <a:txBody>
                    <a:bodyPr/>
                    <a:lstStyle/>
                    <a:p>
                      <a:pPr algn="ctr"/>
                      <a:r>
                        <a:rPr lang="es-MX" sz="1050" dirty="0">
                          <a:latin typeface="Montserrat" panose="00000500000000000000" pitchFamily="50" charset="0"/>
                        </a:rPr>
                        <a:t>2</a:t>
                      </a:r>
                    </a:p>
                  </a:txBody>
                  <a:tcPr anchor="ctr"/>
                </a:tc>
                <a:tc>
                  <a:txBody>
                    <a:bodyPr/>
                    <a:lstStyle/>
                    <a:p>
                      <a:pPr algn="ctr"/>
                      <a:r>
                        <a:rPr lang="es-MX" sz="1050" dirty="0">
                          <a:latin typeface="Montserrat" panose="00000500000000000000" pitchFamily="50" charset="0"/>
                        </a:rPr>
                        <a:t>6</a:t>
                      </a:r>
                    </a:p>
                  </a:txBody>
                  <a:tcPr anchor="ctr"/>
                </a:tc>
                <a:extLst>
                  <a:ext uri="{0D108BD9-81ED-4DB2-BD59-A6C34878D82A}">
                    <a16:rowId xmlns:a16="http://schemas.microsoft.com/office/drawing/2014/main" val="2336142930"/>
                  </a:ext>
                </a:extLst>
              </a:tr>
              <a:tr h="257796">
                <a:tc>
                  <a:txBody>
                    <a:bodyPr/>
                    <a:lstStyle/>
                    <a:p>
                      <a:pPr algn="ctr"/>
                      <a:r>
                        <a:rPr lang="es-ES" sz="1050" dirty="0">
                          <a:latin typeface="Montserrat" panose="00000500000000000000" pitchFamily="50" charset="0"/>
                        </a:rPr>
                        <a:t>5</a:t>
                      </a:r>
                      <a:endParaRPr lang="es-MX" sz="1050" dirty="0">
                        <a:latin typeface="Montserrat" panose="00000500000000000000" pitchFamily="50" charset="0"/>
                      </a:endParaRPr>
                    </a:p>
                  </a:txBody>
                  <a:tcPr anchor="ctr"/>
                </a:tc>
                <a:tc>
                  <a:txBody>
                    <a:bodyPr/>
                    <a:lstStyle/>
                    <a:p>
                      <a:pPr algn="ctr"/>
                      <a:r>
                        <a:rPr lang="es-MX" sz="1050" dirty="0">
                          <a:latin typeface="Montserrat" panose="00000500000000000000" pitchFamily="50" charset="0"/>
                        </a:rPr>
                        <a:t>1</a:t>
                      </a:r>
                    </a:p>
                  </a:txBody>
                  <a:tcPr anchor="ctr"/>
                </a:tc>
                <a:tc>
                  <a:txBody>
                    <a:bodyPr/>
                    <a:lstStyle/>
                    <a:p>
                      <a:pPr algn="ctr"/>
                      <a:r>
                        <a:rPr lang="es-MX" sz="1050" dirty="0">
                          <a:latin typeface="Montserrat" panose="00000500000000000000" pitchFamily="50" charset="0"/>
                        </a:rPr>
                        <a:t>3</a:t>
                      </a:r>
                    </a:p>
                  </a:txBody>
                  <a:tcPr anchor="ctr"/>
                </a:tc>
                <a:tc>
                  <a:txBody>
                    <a:bodyPr/>
                    <a:lstStyle/>
                    <a:p>
                      <a:pPr algn="ctr"/>
                      <a:r>
                        <a:rPr lang="es-MX" sz="1050" dirty="0">
                          <a:latin typeface="Montserrat" panose="00000500000000000000" pitchFamily="50" charset="0"/>
                        </a:rPr>
                        <a:t>3</a:t>
                      </a:r>
                    </a:p>
                  </a:txBody>
                  <a:tcPr anchor="ctr"/>
                </a:tc>
                <a:extLst>
                  <a:ext uri="{0D108BD9-81ED-4DB2-BD59-A6C34878D82A}">
                    <a16:rowId xmlns:a16="http://schemas.microsoft.com/office/drawing/2014/main" val="268972640"/>
                  </a:ext>
                </a:extLst>
              </a:tr>
              <a:tr h="257796">
                <a:tc>
                  <a:txBody>
                    <a:bodyPr/>
                    <a:lstStyle/>
                    <a:p>
                      <a:pPr algn="ctr"/>
                      <a:r>
                        <a:rPr lang="es-ES" sz="1050" dirty="0">
                          <a:latin typeface="Montserrat" panose="00000500000000000000" pitchFamily="50" charset="0"/>
                        </a:rPr>
                        <a:t>6</a:t>
                      </a:r>
                      <a:endParaRPr lang="es-MX" sz="1050" dirty="0">
                        <a:latin typeface="Montserrat" panose="00000500000000000000" pitchFamily="50" charset="0"/>
                      </a:endParaRPr>
                    </a:p>
                  </a:txBody>
                  <a:tcPr anchor="ctr"/>
                </a:tc>
                <a:tc>
                  <a:txBody>
                    <a:bodyPr/>
                    <a:lstStyle/>
                    <a:p>
                      <a:pPr algn="ctr"/>
                      <a:r>
                        <a:rPr lang="es-MX" sz="1050" b="0" dirty="0">
                          <a:latin typeface="Montserrat" panose="00000500000000000000" pitchFamily="50" charset="0"/>
                        </a:rPr>
                        <a:t>0</a:t>
                      </a:r>
                    </a:p>
                  </a:txBody>
                  <a:tcPr anchor="ctr"/>
                </a:tc>
                <a:tc>
                  <a:txBody>
                    <a:bodyPr/>
                    <a:lstStyle/>
                    <a:p>
                      <a:pPr algn="ctr"/>
                      <a:r>
                        <a:rPr lang="es-MX" sz="1050" dirty="0">
                          <a:latin typeface="Montserrat" panose="00000500000000000000" pitchFamily="50" charset="0"/>
                        </a:rPr>
                        <a:t>2</a:t>
                      </a:r>
                    </a:p>
                  </a:txBody>
                  <a:tcPr anchor="ctr"/>
                </a:tc>
                <a:tc>
                  <a:txBody>
                    <a:bodyPr/>
                    <a:lstStyle/>
                    <a:p>
                      <a:pPr algn="ctr"/>
                      <a:r>
                        <a:rPr lang="es-MX" sz="1050" dirty="0">
                          <a:latin typeface="Montserrat" panose="00000500000000000000" pitchFamily="50" charset="0"/>
                        </a:rPr>
                        <a:t>13</a:t>
                      </a:r>
                    </a:p>
                  </a:txBody>
                  <a:tcPr anchor="ctr"/>
                </a:tc>
                <a:extLst>
                  <a:ext uri="{0D108BD9-81ED-4DB2-BD59-A6C34878D82A}">
                    <a16:rowId xmlns:a16="http://schemas.microsoft.com/office/drawing/2014/main" val="1735874385"/>
                  </a:ext>
                </a:extLst>
              </a:tr>
              <a:tr h="257796">
                <a:tc>
                  <a:txBody>
                    <a:bodyPr/>
                    <a:lstStyle/>
                    <a:p>
                      <a:pPr algn="ctr"/>
                      <a:r>
                        <a:rPr lang="es-ES" sz="1050" dirty="0">
                          <a:latin typeface="Montserrat" panose="00000500000000000000" pitchFamily="50" charset="0"/>
                        </a:rPr>
                        <a:t>7</a:t>
                      </a:r>
                      <a:endParaRPr lang="es-MX" sz="1050" dirty="0">
                        <a:latin typeface="Montserrat" panose="00000500000000000000" pitchFamily="50" charset="0"/>
                      </a:endParaRPr>
                    </a:p>
                  </a:txBody>
                  <a:tcPr anchor="ctr"/>
                </a:tc>
                <a:tc>
                  <a:txBody>
                    <a:bodyPr/>
                    <a:lstStyle/>
                    <a:p>
                      <a:pPr algn="ctr"/>
                      <a:r>
                        <a:rPr lang="es-ES" sz="1050" b="0" dirty="0">
                          <a:solidFill>
                            <a:schemeClr val="tx1"/>
                          </a:solidFill>
                          <a:latin typeface="Montserrat" panose="00000500000000000000" pitchFamily="50" charset="0"/>
                        </a:rPr>
                        <a:t>4</a:t>
                      </a:r>
                      <a:endParaRPr lang="es-MX" sz="1050" b="0" dirty="0">
                        <a:solidFill>
                          <a:schemeClr val="tx1"/>
                        </a:solidFill>
                        <a:latin typeface="Montserrat" panose="00000500000000000000" pitchFamily="50" charset="0"/>
                      </a:endParaRPr>
                    </a:p>
                  </a:txBody>
                  <a:tcPr anchor="ctr"/>
                </a:tc>
                <a:tc>
                  <a:txBody>
                    <a:bodyPr/>
                    <a:lstStyle/>
                    <a:p>
                      <a:pPr algn="ctr"/>
                      <a:r>
                        <a:rPr lang="es-MX" sz="1050" dirty="0">
                          <a:latin typeface="Montserrat" panose="00000500000000000000" pitchFamily="50" charset="0"/>
                        </a:rPr>
                        <a:t>0</a:t>
                      </a:r>
                    </a:p>
                  </a:txBody>
                  <a:tcPr anchor="ctr"/>
                </a:tc>
                <a:tc>
                  <a:txBody>
                    <a:bodyPr/>
                    <a:lstStyle/>
                    <a:p>
                      <a:pPr algn="ctr"/>
                      <a:r>
                        <a:rPr lang="es-MX" sz="1050" dirty="0">
                          <a:latin typeface="Montserrat" panose="00000500000000000000" pitchFamily="50" charset="0"/>
                        </a:rPr>
                        <a:t>10</a:t>
                      </a:r>
                    </a:p>
                  </a:txBody>
                  <a:tcPr anchor="ctr"/>
                </a:tc>
                <a:extLst>
                  <a:ext uri="{0D108BD9-81ED-4DB2-BD59-A6C34878D82A}">
                    <a16:rowId xmlns:a16="http://schemas.microsoft.com/office/drawing/2014/main" val="3809658721"/>
                  </a:ext>
                </a:extLst>
              </a:tr>
              <a:tr h="257796">
                <a:tc>
                  <a:txBody>
                    <a:bodyPr/>
                    <a:lstStyle/>
                    <a:p>
                      <a:pPr algn="ctr"/>
                      <a:r>
                        <a:rPr lang="es-ES" sz="900" b="1" dirty="0">
                          <a:solidFill>
                            <a:srgbClr val="396559"/>
                          </a:solidFill>
                          <a:latin typeface="Montserrat" panose="00000500000000000000" pitchFamily="50" charset="0"/>
                        </a:rPr>
                        <a:t>Total</a:t>
                      </a:r>
                      <a:endParaRPr lang="es-MX" sz="900" b="1" dirty="0">
                        <a:solidFill>
                          <a:srgbClr val="396559"/>
                        </a:solidFill>
                        <a:latin typeface="Montserrat" panose="00000500000000000000" pitchFamily="50" charset="0"/>
                      </a:endParaRPr>
                    </a:p>
                  </a:txBody>
                  <a:tcPr anchor="ctr">
                    <a:solidFill>
                      <a:srgbClr val="E0CC9F"/>
                    </a:solidFill>
                  </a:tcPr>
                </a:tc>
                <a:tc>
                  <a:txBody>
                    <a:bodyPr/>
                    <a:lstStyle/>
                    <a:p>
                      <a:pPr algn="ctr"/>
                      <a:r>
                        <a:rPr lang="es-ES" sz="1050" b="1" dirty="0">
                          <a:solidFill>
                            <a:srgbClr val="396559"/>
                          </a:solidFill>
                          <a:latin typeface="Montserrat" panose="00000500000000000000" pitchFamily="50" charset="0"/>
                        </a:rPr>
                        <a:t>7</a:t>
                      </a:r>
                      <a:endParaRPr lang="es-MX" sz="1050" b="1" dirty="0">
                        <a:solidFill>
                          <a:srgbClr val="396559"/>
                        </a:solidFill>
                        <a:latin typeface="Montserrat" panose="00000500000000000000" pitchFamily="50" charset="0"/>
                      </a:endParaRPr>
                    </a:p>
                  </a:txBody>
                  <a:tcPr anchor="ctr">
                    <a:solidFill>
                      <a:srgbClr val="E0CC9F"/>
                    </a:solidFill>
                  </a:tcPr>
                </a:tc>
                <a:tc>
                  <a:txBody>
                    <a:bodyPr/>
                    <a:lstStyle/>
                    <a:p>
                      <a:pPr algn="ctr"/>
                      <a:r>
                        <a:rPr lang="es-MX" sz="1050" b="1" dirty="0">
                          <a:solidFill>
                            <a:srgbClr val="396559"/>
                          </a:solidFill>
                          <a:latin typeface="Montserrat" panose="00000500000000000000" pitchFamily="50" charset="0"/>
                        </a:rPr>
                        <a:t>9</a:t>
                      </a:r>
                    </a:p>
                  </a:txBody>
                  <a:tcPr anchor="ctr">
                    <a:solidFill>
                      <a:srgbClr val="E0CC9F"/>
                    </a:solidFill>
                  </a:tcPr>
                </a:tc>
                <a:tc>
                  <a:txBody>
                    <a:bodyPr/>
                    <a:lstStyle/>
                    <a:p>
                      <a:pPr marL="0" algn="ctr" defTabSz="914377" rtl="0" eaLnBrk="1" latinLnBrk="0" hangingPunct="1"/>
                      <a:r>
                        <a:rPr lang="es-MX" sz="1050" b="1" kern="1200" dirty="0">
                          <a:solidFill>
                            <a:srgbClr val="396559"/>
                          </a:solidFill>
                          <a:latin typeface="Montserrat" panose="00000500000000000000" pitchFamily="50" charset="0"/>
                          <a:ea typeface="+mn-ea"/>
                          <a:cs typeface="+mn-cs"/>
                        </a:rPr>
                        <a:t>41</a:t>
                      </a:r>
                    </a:p>
                  </a:txBody>
                  <a:tcPr anchor="ctr">
                    <a:solidFill>
                      <a:srgbClr val="E0CC9F"/>
                    </a:solidFill>
                  </a:tcPr>
                </a:tc>
                <a:extLst>
                  <a:ext uri="{0D108BD9-81ED-4DB2-BD59-A6C34878D82A}">
                    <a16:rowId xmlns:a16="http://schemas.microsoft.com/office/drawing/2014/main" val="1614640999"/>
                  </a:ext>
                </a:extLst>
              </a:tr>
            </a:tbl>
          </a:graphicData>
        </a:graphic>
      </p:graphicFrame>
      <p:graphicFrame>
        <p:nvGraphicFramePr>
          <p:cNvPr id="21" name="Tabla 20">
            <a:extLst>
              <a:ext uri="{FF2B5EF4-FFF2-40B4-BE49-F238E27FC236}">
                <a16:creationId xmlns:a16="http://schemas.microsoft.com/office/drawing/2014/main" id="{B73C44AB-7C2B-AF45-807B-1BBB555B79F2}"/>
              </a:ext>
            </a:extLst>
          </p:cNvPr>
          <p:cNvGraphicFramePr>
            <a:graphicFrameLocks noGrp="1"/>
          </p:cNvGraphicFramePr>
          <p:nvPr>
            <p:extLst>
              <p:ext uri="{D42A27DB-BD31-4B8C-83A1-F6EECF244321}">
                <p14:modId xmlns:p14="http://schemas.microsoft.com/office/powerpoint/2010/main" val="2993732443"/>
              </p:ext>
            </p:extLst>
          </p:nvPr>
        </p:nvGraphicFramePr>
        <p:xfrm>
          <a:off x="5472162" y="2460402"/>
          <a:ext cx="4336473" cy="2751548"/>
        </p:xfrm>
        <a:graphic>
          <a:graphicData uri="http://schemas.openxmlformats.org/drawingml/2006/table">
            <a:tbl>
              <a:tblPr/>
              <a:tblGrid>
                <a:gridCol w="1870747">
                  <a:extLst>
                    <a:ext uri="{9D8B030D-6E8A-4147-A177-3AD203B41FA5}">
                      <a16:colId xmlns:a16="http://schemas.microsoft.com/office/drawing/2014/main" val="3163995781"/>
                    </a:ext>
                  </a:extLst>
                </a:gridCol>
                <a:gridCol w="623843">
                  <a:extLst>
                    <a:ext uri="{9D8B030D-6E8A-4147-A177-3AD203B41FA5}">
                      <a16:colId xmlns:a16="http://schemas.microsoft.com/office/drawing/2014/main" val="2931285977"/>
                    </a:ext>
                  </a:extLst>
                </a:gridCol>
                <a:gridCol w="1113308">
                  <a:extLst>
                    <a:ext uri="{9D8B030D-6E8A-4147-A177-3AD203B41FA5}">
                      <a16:colId xmlns:a16="http://schemas.microsoft.com/office/drawing/2014/main" val="2326805024"/>
                    </a:ext>
                  </a:extLst>
                </a:gridCol>
                <a:gridCol w="728575">
                  <a:extLst>
                    <a:ext uri="{9D8B030D-6E8A-4147-A177-3AD203B41FA5}">
                      <a16:colId xmlns:a16="http://schemas.microsoft.com/office/drawing/2014/main" val="2248839251"/>
                    </a:ext>
                  </a:extLst>
                </a:gridCol>
              </a:tblGrid>
              <a:tr h="316872">
                <a:tc>
                  <a:txBody>
                    <a:bodyPr/>
                    <a:lstStyle/>
                    <a:p>
                      <a:pPr algn="ctr" fontAlgn="ctr"/>
                      <a:r>
                        <a:rPr lang="es-MX" sz="1000" b="0" i="0" u="none" strike="noStrike" dirty="0">
                          <a:solidFill>
                            <a:schemeClr val="bg1"/>
                          </a:solidFill>
                          <a:effectLst/>
                          <a:latin typeface="Montserrat Medium" pitchFamily="2" charset="77"/>
                        </a:rPr>
                        <a:t>Ubicación</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396559"/>
                    </a:solidFill>
                  </a:tcPr>
                </a:tc>
                <a:tc>
                  <a:txBody>
                    <a:bodyPr/>
                    <a:lstStyle/>
                    <a:p>
                      <a:pPr algn="ctr" fontAlgn="ctr"/>
                      <a:r>
                        <a:rPr lang="es-MX" sz="1000" b="0" i="0" u="none" strike="noStrike" dirty="0">
                          <a:solidFill>
                            <a:schemeClr val="bg1"/>
                          </a:solidFill>
                          <a:effectLst/>
                          <a:latin typeface="Montserrat Medium" pitchFamily="2" charset="77"/>
                        </a:rPr>
                        <a:t>Cantidad</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396559"/>
                    </a:solidFill>
                  </a:tcPr>
                </a:tc>
                <a:tc>
                  <a:txBody>
                    <a:bodyPr/>
                    <a:lstStyle/>
                    <a:p>
                      <a:pPr algn="ctr" fontAlgn="ctr"/>
                      <a:r>
                        <a:rPr lang="es-MX" sz="1000" b="0" i="0" u="none" strike="noStrike" dirty="0">
                          <a:solidFill>
                            <a:schemeClr val="bg1"/>
                          </a:solidFill>
                          <a:effectLst/>
                          <a:latin typeface="Montserrat Medium" pitchFamily="2" charset="77"/>
                        </a:rPr>
                        <a:t>Clasificación</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396559"/>
                    </a:solidFill>
                  </a:tcPr>
                </a:tc>
                <a:tc>
                  <a:txBody>
                    <a:bodyPr/>
                    <a:lstStyle/>
                    <a:p>
                      <a:pPr algn="ctr" fontAlgn="ctr"/>
                      <a:r>
                        <a:rPr lang="es-MX" sz="1000" b="0" i="0" u="none" strike="noStrike" dirty="0">
                          <a:solidFill>
                            <a:schemeClr val="bg1"/>
                          </a:solidFill>
                          <a:effectLst/>
                          <a:latin typeface="Montserrat Medium" pitchFamily="2" charset="77"/>
                        </a:rPr>
                        <a:t>Tipo</a:t>
                      </a:r>
                    </a:p>
                  </a:txBody>
                  <a:tcPr marL="7620" marR="7620" marT="762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396559"/>
                    </a:solidFill>
                  </a:tcPr>
                </a:tc>
                <a:extLst>
                  <a:ext uri="{0D108BD9-81ED-4DB2-BD59-A6C34878D82A}">
                    <a16:rowId xmlns:a16="http://schemas.microsoft.com/office/drawing/2014/main" val="2852947166"/>
                  </a:ext>
                </a:extLst>
              </a:tr>
              <a:tr h="207746">
                <a:tc>
                  <a:txBody>
                    <a:bodyPr/>
                    <a:lstStyle/>
                    <a:p>
                      <a:pPr algn="ctr" fontAlgn="b"/>
                      <a:r>
                        <a:rPr lang="es-MX" sz="1000" b="1" i="0" u="none" strike="noStrike" dirty="0">
                          <a:solidFill>
                            <a:srgbClr val="000000"/>
                          </a:solidFill>
                          <a:effectLst/>
                          <a:latin typeface="Montserrat" panose="00000500000000000000" pitchFamily="2" charset="0"/>
                        </a:rPr>
                        <a:t>Chetumal Belice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0CC9F"/>
                    </a:solidFill>
                  </a:tcPr>
                </a:tc>
                <a:tc>
                  <a:txBody>
                    <a:bodyPr/>
                    <a:lstStyle/>
                    <a:p>
                      <a:pPr algn="ctr" fontAlgn="b"/>
                      <a:r>
                        <a:rPr lang="es-MX" sz="1000" b="0" i="0" u="none" strike="noStrike" dirty="0">
                          <a:solidFill>
                            <a:srgbClr val="000000"/>
                          </a:solidFill>
                          <a:effectLst/>
                          <a:latin typeface="Montserrat" panose="00000500000000000000" pitchFamily="2"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s-MX" sz="1000" b="0" i="0" u="none" strike="noStrike" dirty="0">
                          <a:solidFill>
                            <a:srgbClr val="000000"/>
                          </a:solidFill>
                          <a:effectLst/>
                          <a:latin typeface="Montserrat" panose="00000500000000000000" pitchFamily="2" charset="0"/>
                        </a:rPr>
                        <a:t>Federal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s-MX" sz="1000" b="0" i="0" u="none" strike="noStrike" dirty="0">
                          <a:solidFill>
                            <a:srgbClr val="000000"/>
                          </a:solidFill>
                          <a:effectLst/>
                          <a:latin typeface="Montserrat" panose="00000500000000000000" pitchFamily="2" charset="0"/>
                        </a:rPr>
                        <a:t>Superior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6609608"/>
                  </a:ext>
                </a:extLst>
              </a:tr>
              <a:tr h="554214">
                <a:tc>
                  <a:txBody>
                    <a:bodyPr/>
                    <a:lstStyle/>
                    <a:p>
                      <a:pPr algn="ctr" fontAlgn="b"/>
                      <a:r>
                        <a:rPr lang="es-MX" sz="1000" b="1" i="0" u="none" strike="noStrike" dirty="0">
                          <a:solidFill>
                            <a:srgbClr val="000000"/>
                          </a:solidFill>
                          <a:effectLst/>
                          <a:latin typeface="Montserrat" panose="00000500000000000000" pitchFamily="2" charset="0"/>
                        </a:rPr>
                        <a:t>Carretera 186 </a:t>
                      </a:r>
                      <a:r>
                        <a:rPr lang="es-MX" sz="1000" b="1" i="0" u="none" strike="noStrike" dirty="0" err="1">
                          <a:solidFill>
                            <a:srgbClr val="000000"/>
                          </a:solidFill>
                          <a:effectLst/>
                          <a:latin typeface="Montserrat" panose="00000500000000000000" pitchFamily="2" charset="0"/>
                        </a:rPr>
                        <a:t>Escarcega</a:t>
                      </a:r>
                      <a:r>
                        <a:rPr lang="es-MX" sz="1000" b="1" i="0" u="none" strike="noStrike" dirty="0">
                          <a:solidFill>
                            <a:srgbClr val="000000"/>
                          </a:solidFill>
                          <a:effectLst/>
                          <a:latin typeface="Montserrat" panose="00000500000000000000" pitchFamily="2" charset="0"/>
                        </a:rPr>
                        <a:t> - Chetumal</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CC9F"/>
                    </a:solidFill>
                  </a:tcPr>
                </a:tc>
                <a:tc>
                  <a:txBody>
                    <a:bodyPr/>
                    <a:lstStyle/>
                    <a:p>
                      <a:pPr algn="ctr" fontAlgn="b"/>
                      <a:r>
                        <a:rPr lang="es-MX" sz="1000" b="0" i="0" u="none" strike="noStrike" dirty="0">
                          <a:solidFill>
                            <a:srgbClr val="000000"/>
                          </a:solidFill>
                          <a:effectLst/>
                          <a:latin typeface="Montserrat" panose="00000500000000000000" pitchFamily="2"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000" b="0" i="0" u="none" strike="noStrike" dirty="0">
                          <a:solidFill>
                            <a:srgbClr val="000000"/>
                          </a:solidFill>
                          <a:effectLst/>
                          <a:latin typeface="Montserrat" panose="00000500000000000000" pitchFamily="2" charset="0"/>
                        </a:rPr>
                        <a:t>Federal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000" b="0" i="0" u="none" strike="noStrike" dirty="0">
                          <a:solidFill>
                            <a:srgbClr val="000000"/>
                          </a:solidFill>
                          <a:effectLst/>
                          <a:latin typeface="Montserrat" panose="00000500000000000000" pitchFamily="2" charset="0"/>
                        </a:rPr>
                        <a:t>Superior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8959445"/>
                  </a:ext>
                </a:extLst>
              </a:tr>
              <a:tr h="554214">
                <a:tc>
                  <a:txBody>
                    <a:bodyPr/>
                    <a:lstStyle/>
                    <a:p>
                      <a:pPr algn="ctr" fontAlgn="b"/>
                      <a:r>
                        <a:rPr lang="es-MX" sz="1000" b="1" i="0" u="none" strike="noStrike" dirty="0">
                          <a:solidFill>
                            <a:srgbClr val="000000"/>
                          </a:solidFill>
                          <a:effectLst/>
                          <a:latin typeface="Montserrat" panose="00000500000000000000" pitchFamily="2" charset="0"/>
                        </a:rPr>
                        <a:t>Carretera 307 Chetumal - Cancún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CC9F"/>
                    </a:solidFill>
                  </a:tcPr>
                </a:tc>
                <a:tc>
                  <a:txBody>
                    <a:bodyPr/>
                    <a:lstStyle/>
                    <a:p>
                      <a:pPr algn="ctr" fontAlgn="b"/>
                      <a:r>
                        <a:rPr lang="es-MX" sz="1000" b="0" i="0" u="none" strike="noStrike" dirty="0">
                          <a:solidFill>
                            <a:srgbClr val="000000"/>
                          </a:solidFill>
                          <a:effectLst/>
                          <a:latin typeface="Montserrat" panose="00000500000000000000" pitchFamily="2"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000" b="0" i="0" u="none" strike="noStrike" dirty="0">
                          <a:solidFill>
                            <a:srgbClr val="000000"/>
                          </a:solidFill>
                          <a:effectLst/>
                          <a:latin typeface="Montserrat" panose="00000500000000000000" pitchFamily="2" charset="0"/>
                        </a:rPr>
                        <a:t>Federal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000" b="0" i="0" u="none" strike="noStrike" dirty="0">
                          <a:solidFill>
                            <a:srgbClr val="000000"/>
                          </a:solidFill>
                          <a:effectLst/>
                          <a:latin typeface="Montserrat" panose="00000500000000000000" pitchFamily="2" charset="0"/>
                        </a:rPr>
                        <a:t>Superior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6748896"/>
                  </a:ext>
                </a:extLst>
              </a:tr>
              <a:tr h="372834">
                <a:tc>
                  <a:txBody>
                    <a:bodyPr/>
                    <a:lstStyle/>
                    <a:p>
                      <a:pPr algn="ctr" fontAlgn="b"/>
                      <a:r>
                        <a:rPr lang="es-MX" sz="1000" b="1" i="0" u="none" strike="noStrike" dirty="0">
                          <a:solidFill>
                            <a:srgbClr val="000000"/>
                          </a:solidFill>
                          <a:effectLst/>
                          <a:latin typeface="Montserrat" panose="00000500000000000000" pitchFamily="2" charset="0"/>
                        </a:rPr>
                        <a:t>Vía corta a Merida Carr 293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CC9F"/>
                    </a:solidFill>
                  </a:tcPr>
                </a:tc>
                <a:tc>
                  <a:txBody>
                    <a:bodyPr/>
                    <a:lstStyle/>
                    <a:p>
                      <a:pPr algn="ctr" fontAlgn="b"/>
                      <a:r>
                        <a:rPr lang="es-MX" sz="1000" b="0" i="0" u="none" strike="noStrike" dirty="0">
                          <a:solidFill>
                            <a:srgbClr val="000000"/>
                          </a:solidFill>
                          <a:effectLst/>
                          <a:latin typeface="Montserrat" panose="00000500000000000000" pitchFamily="2"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000" b="0" i="0" u="none" strike="noStrike" dirty="0">
                          <a:solidFill>
                            <a:srgbClr val="000000"/>
                          </a:solidFill>
                          <a:effectLst/>
                          <a:latin typeface="Montserrat" panose="00000500000000000000" pitchFamily="2" charset="0"/>
                        </a:rPr>
                        <a:t>Federal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000" b="0" i="0" u="none" strike="noStrike" dirty="0">
                          <a:solidFill>
                            <a:srgbClr val="000000"/>
                          </a:solidFill>
                          <a:effectLst/>
                          <a:latin typeface="Montserrat" panose="00000500000000000000" pitchFamily="2" charset="0"/>
                        </a:rPr>
                        <a:t>Superior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8576195"/>
                  </a:ext>
                </a:extLst>
              </a:tr>
              <a:tr h="372834">
                <a:tc>
                  <a:txBody>
                    <a:bodyPr/>
                    <a:lstStyle/>
                    <a:p>
                      <a:pPr algn="ctr" fontAlgn="b"/>
                      <a:r>
                        <a:rPr lang="es-MX" sz="1000" b="1" i="0" u="none" strike="noStrike" dirty="0">
                          <a:solidFill>
                            <a:srgbClr val="000000"/>
                          </a:solidFill>
                          <a:effectLst/>
                          <a:latin typeface="Montserrat" panose="00000500000000000000" pitchFamily="2" charset="0"/>
                        </a:rPr>
                        <a:t>Carretera 184 FCP - Merida</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CC9F"/>
                    </a:solidFill>
                  </a:tcPr>
                </a:tc>
                <a:tc>
                  <a:txBody>
                    <a:bodyPr/>
                    <a:lstStyle/>
                    <a:p>
                      <a:pPr algn="ctr" fontAlgn="b"/>
                      <a:r>
                        <a:rPr lang="es-MX" sz="1000" b="0" i="0" u="none" strike="noStrike" dirty="0">
                          <a:solidFill>
                            <a:srgbClr val="000000"/>
                          </a:solidFill>
                          <a:effectLst/>
                          <a:latin typeface="Montserrat" panose="00000500000000000000" pitchFamily="2"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000" b="0" i="0" u="none" strike="noStrike" dirty="0">
                          <a:solidFill>
                            <a:srgbClr val="000000"/>
                          </a:solidFill>
                          <a:effectLst/>
                          <a:latin typeface="Montserrat" panose="00000500000000000000" pitchFamily="2" charset="0"/>
                        </a:rPr>
                        <a:t>Federal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000" b="0" i="0" u="none" strike="noStrike" dirty="0">
                          <a:solidFill>
                            <a:srgbClr val="000000"/>
                          </a:solidFill>
                          <a:effectLst/>
                          <a:latin typeface="Montserrat" panose="00000500000000000000" pitchFamily="2" charset="0"/>
                        </a:rPr>
                        <a:t>Inferior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9826581"/>
                  </a:ext>
                </a:extLst>
              </a:tr>
              <a:tr h="372834">
                <a:tc>
                  <a:txBody>
                    <a:bodyPr/>
                    <a:lstStyle/>
                    <a:p>
                      <a:pPr algn="ctr" fontAlgn="b"/>
                      <a:r>
                        <a:rPr lang="es-MX" sz="1000" b="1" i="0" u="none" strike="noStrike" dirty="0">
                          <a:solidFill>
                            <a:srgbClr val="000000"/>
                          </a:solidFill>
                          <a:effectLst/>
                          <a:latin typeface="Montserrat" panose="00000500000000000000" pitchFamily="2" charset="0"/>
                        </a:rPr>
                        <a:t>Carretera 295 a Valladolid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CC9F"/>
                    </a:solidFill>
                  </a:tcPr>
                </a:tc>
                <a:tc>
                  <a:txBody>
                    <a:bodyPr/>
                    <a:lstStyle/>
                    <a:p>
                      <a:pPr algn="ctr" fontAlgn="b"/>
                      <a:r>
                        <a:rPr lang="es-MX" sz="1000" b="0" i="0" u="none" strike="noStrike" dirty="0">
                          <a:solidFill>
                            <a:srgbClr val="000000"/>
                          </a:solidFill>
                          <a:effectLst/>
                          <a:latin typeface="Montserrat" panose="00000500000000000000" pitchFamily="2"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000" b="0" i="0" u="none" strike="noStrike" dirty="0">
                          <a:solidFill>
                            <a:srgbClr val="000000"/>
                          </a:solidFill>
                          <a:effectLst/>
                          <a:latin typeface="Montserrat" panose="00000500000000000000" pitchFamily="2" charset="0"/>
                        </a:rPr>
                        <a:t>Federal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000" b="0" i="0" u="none" strike="noStrike" dirty="0">
                          <a:solidFill>
                            <a:srgbClr val="000000"/>
                          </a:solidFill>
                          <a:effectLst/>
                          <a:latin typeface="Montserrat" panose="00000500000000000000" pitchFamily="2" charset="0"/>
                        </a:rPr>
                        <a:t>Superior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3440504"/>
                  </a:ext>
                </a:extLst>
              </a:tr>
            </a:tbl>
          </a:graphicData>
        </a:graphic>
      </p:graphicFrame>
      <p:pic>
        <p:nvPicPr>
          <p:cNvPr id="4" name="Imagen 3">
            <a:extLst>
              <a:ext uri="{FF2B5EF4-FFF2-40B4-BE49-F238E27FC236}">
                <a16:creationId xmlns:a16="http://schemas.microsoft.com/office/drawing/2014/main" id="{80BA0753-CB99-624E-B5E7-56088E1F7DF6}"/>
              </a:ext>
            </a:extLst>
          </p:cNvPr>
          <p:cNvPicPr>
            <a:picLocks noChangeAspect="1"/>
          </p:cNvPicPr>
          <p:nvPr/>
        </p:nvPicPr>
        <p:blipFill>
          <a:blip r:embed="rId4" cstate="email">
            <a:biLevel thresh="75000"/>
            <a:extLst>
              <a:ext uri="{BEBA8EAE-BF5A-486C-A8C5-ECC9F3942E4B}">
                <a14:imgProps xmlns:a14="http://schemas.microsoft.com/office/drawing/2010/main">
                  <a14:imgLayer r:embed="rId5">
                    <a14:imgEffect>
                      <a14:backgroundRemoval t="9677" b="99194" l="9735" r="100000"/>
                    </a14:imgEffect>
                    <a14:imgEffect>
                      <a14:sharpenSoften amount="50000"/>
                    </a14:imgEffect>
                  </a14:imgLayer>
                </a14:imgProps>
              </a:ext>
              <a:ext uri="{28A0092B-C50C-407E-A947-70E740481C1C}">
                <a14:useLocalDpi xmlns:a14="http://schemas.microsoft.com/office/drawing/2010/main"/>
              </a:ext>
            </a:extLst>
          </a:blip>
          <a:stretch>
            <a:fillRect/>
          </a:stretch>
        </p:blipFill>
        <p:spPr>
          <a:xfrm>
            <a:off x="1873912" y="1618318"/>
            <a:ext cx="767383" cy="842084"/>
          </a:xfrm>
          <a:prstGeom prst="rect">
            <a:avLst/>
          </a:prstGeom>
        </p:spPr>
      </p:pic>
      <p:sp>
        <p:nvSpPr>
          <p:cNvPr id="24" name="object 3">
            <a:extLst>
              <a:ext uri="{FF2B5EF4-FFF2-40B4-BE49-F238E27FC236}">
                <a16:creationId xmlns:a16="http://schemas.microsoft.com/office/drawing/2014/main" id="{4FF3A789-1B00-0F4F-91C5-2D81CD97CA81}"/>
              </a:ext>
            </a:extLst>
          </p:cNvPr>
          <p:cNvSpPr txBox="1">
            <a:spLocks/>
          </p:cNvSpPr>
          <p:nvPr/>
        </p:nvSpPr>
        <p:spPr>
          <a:xfrm>
            <a:off x="1531537" y="1928666"/>
            <a:ext cx="3476212"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spc="188" dirty="0">
                <a:latin typeface="Montserrat Light" pitchFamily="2" charset="77"/>
              </a:rPr>
              <a:t>CRUCES </a:t>
            </a:r>
          </a:p>
        </p:txBody>
      </p:sp>
      <p:sp>
        <p:nvSpPr>
          <p:cNvPr id="26" name="object 3">
            <a:extLst>
              <a:ext uri="{FF2B5EF4-FFF2-40B4-BE49-F238E27FC236}">
                <a16:creationId xmlns:a16="http://schemas.microsoft.com/office/drawing/2014/main" id="{B2F9E589-63FA-0249-B0BF-672BDFEC7B09}"/>
              </a:ext>
            </a:extLst>
          </p:cNvPr>
          <p:cNvSpPr txBox="1">
            <a:spLocks/>
          </p:cNvSpPr>
          <p:nvPr/>
        </p:nvSpPr>
        <p:spPr>
          <a:xfrm>
            <a:off x="6332423" y="1955731"/>
            <a:ext cx="3476212"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spc="188" dirty="0">
                <a:latin typeface="Montserrat Light" pitchFamily="2" charset="77"/>
              </a:rPr>
              <a:t>CRUCES UBICACIÓN </a:t>
            </a:r>
          </a:p>
        </p:txBody>
      </p:sp>
      <p:pic>
        <p:nvPicPr>
          <p:cNvPr id="28" name="Imagen 27">
            <a:extLst>
              <a:ext uri="{FF2B5EF4-FFF2-40B4-BE49-F238E27FC236}">
                <a16:creationId xmlns:a16="http://schemas.microsoft.com/office/drawing/2014/main" id="{27574FA8-9804-8B48-AB76-25C4849F636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332423" y="1863264"/>
            <a:ext cx="446480" cy="445751"/>
          </a:xfrm>
          <a:prstGeom prst="rect">
            <a:avLst/>
          </a:prstGeom>
        </p:spPr>
      </p:pic>
      <p:pic>
        <p:nvPicPr>
          <p:cNvPr id="15" name="Imagen 14">
            <a:extLst>
              <a:ext uri="{FF2B5EF4-FFF2-40B4-BE49-F238E27FC236}">
                <a16:creationId xmlns:a16="http://schemas.microsoft.com/office/drawing/2014/main" id="{97BB41DF-2193-0A4F-9E3D-8A7027B16EDB}"/>
              </a:ext>
            </a:extLst>
          </p:cNvPr>
          <p:cNvPicPr>
            <a:picLocks noChangeAspect="1"/>
          </p:cNvPicPr>
          <p:nvPr/>
        </p:nvPicPr>
        <p:blipFill>
          <a:blip r:embed="rId7">
            <a:lum bright="70000" contrast="-70000"/>
          </a:blip>
          <a:stretch>
            <a:fillRect/>
          </a:stretch>
        </p:blipFill>
        <p:spPr>
          <a:xfrm>
            <a:off x="10557946" y="870256"/>
            <a:ext cx="1407348" cy="5277556"/>
          </a:xfrm>
          <a:prstGeom prst="rect">
            <a:avLst/>
          </a:prstGeom>
        </p:spPr>
      </p:pic>
      <p:pic>
        <p:nvPicPr>
          <p:cNvPr id="16" name="Imagen 15">
            <a:extLst>
              <a:ext uri="{FF2B5EF4-FFF2-40B4-BE49-F238E27FC236}">
                <a16:creationId xmlns:a16="http://schemas.microsoft.com/office/drawing/2014/main" id="{1352B7D1-7C34-C741-B195-A954853D05B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120" b="47526" l="8667" r="75200"/>
                    </a14:imgEffect>
                  </a14:imgLayer>
                </a14:imgProps>
              </a:ext>
            </a:extLst>
          </a:blip>
          <a:srcRect l="10141" t="10141" r="24725" b="52488"/>
          <a:stretch/>
        </p:blipFill>
        <p:spPr>
          <a:xfrm>
            <a:off x="2823181" y="5614997"/>
            <a:ext cx="959307" cy="978986"/>
          </a:xfrm>
          <a:prstGeom prst="rect">
            <a:avLst/>
          </a:prstGeom>
        </p:spPr>
      </p:pic>
    </p:spTree>
    <p:extLst>
      <p:ext uri="{BB962C8B-B14F-4D97-AF65-F5344CB8AC3E}">
        <p14:creationId xmlns:p14="http://schemas.microsoft.com/office/powerpoint/2010/main" val="36581214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E427F38-98E9-4445-885B-9E408D359584}"/>
              </a:ext>
            </a:extLst>
          </p:cNvPr>
          <p:cNvPicPr>
            <a:picLocks noChangeAspect="1"/>
          </p:cNvPicPr>
          <p:nvPr/>
        </p:nvPicPr>
        <p:blipFill>
          <a:blip r:embed="rId2"/>
          <a:stretch>
            <a:fillRect/>
          </a:stretch>
        </p:blipFill>
        <p:spPr>
          <a:xfrm>
            <a:off x="10006853" y="0"/>
            <a:ext cx="2185147" cy="6858000"/>
          </a:xfrm>
          <a:prstGeom prst="rect">
            <a:avLst/>
          </a:prstGeom>
        </p:spPr>
      </p:pic>
      <p:pic>
        <p:nvPicPr>
          <p:cNvPr id="14" name="Imagen 13">
            <a:extLst>
              <a:ext uri="{FF2B5EF4-FFF2-40B4-BE49-F238E27FC236}">
                <a16:creationId xmlns:a16="http://schemas.microsoft.com/office/drawing/2014/main" id="{B0F10E98-2E37-3C4E-9B11-C50C01777AAB}"/>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6136646" y="495539"/>
            <a:ext cx="2229105" cy="610940"/>
          </a:xfrm>
          <a:prstGeom prst="rect">
            <a:avLst/>
          </a:prstGeom>
        </p:spPr>
      </p:pic>
      <p:sp>
        <p:nvSpPr>
          <p:cNvPr id="34" name="object 3">
            <a:extLst>
              <a:ext uri="{FF2B5EF4-FFF2-40B4-BE49-F238E27FC236}">
                <a16:creationId xmlns:a16="http://schemas.microsoft.com/office/drawing/2014/main" id="{35E086E6-11D4-CC4F-A322-DE845A352916}"/>
              </a:ext>
            </a:extLst>
          </p:cNvPr>
          <p:cNvSpPr txBox="1">
            <a:spLocks/>
          </p:cNvSpPr>
          <p:nvPr/>
        </p:nvSpPr>
        <p:spPr>
          <a:xfrm>
            <a:off x="606960" y="468484"/>
            <a:ext cx="4480488" cy="6379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88" dirty="0">
                <a:latin typeface="Montserrat" pitchFamily="2" charset="77"/>
              </a:rPr>
              <a:t>AVANCE DE </a:t>
            </a:r>
          </a:p>
          <a:p>
            <a:pPr marL="9525">
              <a:spcBef>
                <a:spcPts val="75"/>
              </a:spcBef>
            </a:pPr>
            <a:r>
              <a:rPr lang="es-MX" sz="2000" spc="188" dirty="0">
                <a:latin typeface="Montserrat" pitchFamily="2" charset="77"/>
              </a:rPr>
              <a:t>ESTRUCTURAS </a:t>
            </a:r>
          </a:p>
        </p:txBody>
      </p:sp>
      <p:sp>
        <p:nvSpPr>
          <p:cNvPr id="35" name="Rectángulo 34">
            <a:extLst>
              <a:ext uri="{FF2B5EF4-FFF2-40B4-BE49-F238E27FC236}">
                <a16:creationId xmlns:a16="http://schemas.microsoft.com/office/drawing/2014/main" id="{CF640CCD-C71F-8341-BCA7-CC0397556332}"/>
              </a:ext>
            </a:extLst>
          </p:cNvPr>
          <p:cNvSpPr/>
          <p:nvPr/>
        </p:nvSpPr>
        <p:spPr>
          <a:xfrm flipV="1">
            <a:off x="2953779" y="1072458"/>
            <a:ext cx="2991451" cy="45719"/>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CuadroTexto 14">
            <a:extLst>
              <a:ext uri="{FF2B5EF4-FFF2-40B4-BE49-F238E27FC236}">
                <a16:creationId xmlns:a16="http://schemas.microsoft.com/office/drawing/2014/main" id="{09D99810-23F2-8044-952D-C73F3B54484E}"/>
              </a:ext>
            </a:extLst>
          </p:cNvPr>
          <p:cNvSpPr txBox="1"/>
          <p:nvPr/>
        </p:nvSpPr>
        <p:spPr>
          <a:xfrm>
            <a:off x="5670883" y="5571193"/>
            <a:ext cx="2163645" cy="646331"/>
          </a:xfrm>
          <a:prstGeom prst="rect">
            <a:avLst/>
          </a:prstGeom>
          <a:noFill/>
        </p:spPr>
        <p:txBody>
          <a:bodyPr wrap="square" rtlCol="0">
            <a:spAutoFit/>
          </a:bodyPr>
          <a:lstStyle/>
          <a:p>
            <a:pPr algn="just"/>
            <a:r>
              <a:rPr lang="es-MX" sz="1200" dirty="0">
                <a:latin typeface="Montserrat" panose="00000500000000000000" pitchFamily="50" charset="0"/>
              </a:rPr>
              <a:t>Se considera la construcción de </a:t>
            </a:r>
            <a:r>
              <a:rPr lang="es-MX" sz="1200" b="1" dirty="0">
                <a:latin typeface="Montserrat" panose="00000500000000000000" pitchFamily="50" charset="0"/>
              </a:rPr>
              <a:t>57 cruces </a:t>
            </a:r>
            <a:r>
              <a:rPr lang="es-MX" sz="1200" dirty="0">
                <a:latin typeface="Montserrat" panose="00000500000000000000" pitchFamily="50" charset="0"/>
              </a:rPr>
              <a:t>con la vía.</a:t>
            </a:r>
          </a:p>
        </p:txBody>
      </p:sp>
      <p:pic>
        <p:nvPicPr>
          <p:cNvPr id="16" name="Imagen 15">
            <a:extLst>
              <a:ext uri="{FF2B5EF4-FFF2-40B4-BE49-F238E27FC236}">
                <a16:creationId xmlns:a16="http://schemas.microsoft.com/office/drawing/2014/main" id="{6B4BE621-51E2-9B46-B9EC-5FE05059CE2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354841"/>
            <a:ext cx="4658057" cy="5503159"/>
          </a:xfrm>
          <a:prstGeom prst="rect">
            <a:avLst/>
          </a:prstGeom>
        </p:spPr>
      </p:pic>
      <p:sp>
        <p:nvSpPr>
          <p:cNvPr id="17" name="Rectángulo 16">
            <a:extLst>
              <a:ext uri="{FF2B5EF4-FFF2-40B4-BE49-F238E27FC236}">
                <a16:creationId xmlns:a16="http://schemas.microsoft.com/office/drawing/2014/main" id="{97BFF880-F96D-7040-8B08-F4344DFD87E6}"/>
              </a:ext>
            </a:extLst>
          </p:cNvPr>
          <p:cNvSpPr/>
          <p:nvPr/>
        </p:nvSpPr>
        <p:spPr>
          <a:xfrm>
            <a:off x="5093682" y="3257053"/>
            <a:ext cx="3318243" cy="2059835"/>
          </a:xfrm>
          <a:prstGeom prst="rect">
            <a:avLst/>
          </a:prstGeom>
          <a:solidFill>
            <a:srgbClr val="C4C4A3">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8" name="Imagen 17">
            <a:extLst>
              <a:ext uri="{FF2B5EF4-FFF2-40B4-BE49-F238E27FC236}">
                <a16:creationId xmlns:a16="http://schemas.microsoft.com/office/drawing/2014/main" id="{F76056CB-A824-6446-9524-8682CCF00FCD}"/>
              </a:ext>
            </a:extLst>
          </p:cNvPr>
          <p:cNvPicPr>
            <a:picLocks noChangeAspect="1"/>
          </p:cNvPicPr>
          <p:nvPr/>
        </p:nvPicPr>
        <p:blipFill>
          <a:blip r:embed="rId5">
            <a:biLevel thresh="75000"/>
            <a:extLst>
              <a:ext uri="{BEBA8EAE-BF5A-486C-A8C5-ECC9F3942E4B}">
                <a14:imgProps xmlns:a14="http://schemas.microsoft.com/office/drawing/2010/main">
                  <a14:imgLayer>
                    <a14:imgEffect>
                      <a14:backgroundRemoval t="9677" b="99194" l="9735" r="100000"/>
                    </a14:imgEffect>
                    <a14:imgEffect>
                      <a14:sharpenSoften amount="50000"/>
                    </a14:imgEffect>
                  </a14:imgLayer>
                </a14:imgProps>
              </a:ext>
            </a:extLst>
          </a:blip>
          <a:stretch>
            <a:fillRect/>
          </a:stretch>
        </p:blipFill>
        <p:spPr>
          <a:xfrm>
            <a:off x="8631992" y="5239780"/>
            <a:ext cx="1193024" cy="1309159"/>
          </a:xfrm>
          <a:prstGeom prst="rect">
            <a:avLst/>
          </a:prstGeom>
        </p:spPr>
      </p:pic>
      <p:sp>
        <p:nvSpPr>
          <p:cNvPr id="22" name="Marcador de texto 2">
            <a:extLst>
              <a:ext uri="{FF2B5EF4-FFF2-40B4-BE49-F238E27FC236}">
                <a16:creationId xmlns:a16="http://schemas.microsoft.com/office/drawing/2014/main" id="{684A160A-0575-AD41-A828-0AA4D11BE214}"/>
              </a:ext>
            </a:extLst>
          </p:cNvPr>
          <p:cNvSpPr txBox="1">
            <a:spLocks/>
          </p:cNvSpPr>
          <p:nvPr/>
        </p:nvSpPr>
        <p:spPr>
          <a:xfrm>
            <a:off x="5093682" y="3257053"/>
            <a:ext cx="5131344" cy="1692000"/>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lnSpc>
                <a:spcPct val="100000"/>
              </a:lnSpc>
              <a:spcAft>
                <a:spcPts val="0"/>
              </a:spcAft>
              <a:defRPr/>
            </a:pPr>
            <a:r>
              <a:rPr lang="es-MX" sz="1250" dirty="0">
                <a:solidFill>
                  <a:schemeClr val="tx1"/>
                </a:solidFill>
                <a:latin typeface="Montserrat Light" pitchFamily="2" charset="77"/>
              </a:rPr>
              <a:t>Tipos de estructuras a considerar:</a:t>
            </a:r>
          </a:p>
          <a:p>
            <a:pPr algn="just" fontAlgn="auto">
              <a:lnSpc>
                <a:spcPct val="100000"/>
              </a:lnSpc>
              <a:spcAft>
                <a:spcPts val="0"/>
              </a:spcAft>
              <a:defRPr/>
            </a:pPr>
            <a:endParaRPr lang="es-MX" sz="1250" dirty="0">
              <a:solidFill>
                <a:schemeClr val="tx1"/>
              </a:solidFill>
              <a:latin typeface="Montserrat Light" pitchFamily="2" charset="77"/>
            </a:endParaRPr>
          </a:p>
          <a:p>
            <a:pPr marL="285750" indent="-285750" algn="just" fontAlgn="auto">
              <a:lnSpc>
                <a:spcPct val="100000"/>
              </a:lnSpc>
              <a:spcBef>
                <a:spcPts val="600"/>
              </a:spcBef>
              <a:spcAft>
                <a:spcPts val="0"/>
              </a:spcAft>
              <a:buFont typeface="Arial" panose="020B0604020202020204" pitchFamily="34" charset="0"/>
              <a:buChar char="•"/>
              <a:defRPr/>
            </a:pPr>
            <a:r>
              <a:rPr lang="es-MX" sz="1250" dirty="0">
                <a:solidFill>
                  <a:schemeClr val="tx1"/>
                </a:solidFill>
                <a:latin typeface="Montserrat Light" pitchFamily="2" charset="77"/>
              </a:rPr>
              <a:t>57 Pasos Vehiculares</a:t>
            </a:r>
          </a:p>
          <a:p>
            <a:pPr marL="285750" indent="-285750" algn="just" fontAlgn="auto">
              <a:lnSpc>
                <a:spcPct val="100000"/>
              </a:lnSpc>
              <a:spcBef>
                <a:spcPts val="600"/>
              </a:spcBef>
              <a:spcAft>
                <a:spcPts val="0"/>
              </a:spcAft>
              <a:buFont typeface="Arial" panose="020B0604020202020204" pitchFamily="34" charset="0"/>
              <a:buChar char="•"/>
              <a:defRPr/>
            </a:pPr>
            <a:r>
              <a:rPr lang="es-MX" sz="1250" dirty="0">
                <a:solidFill>
                  <a:schemeClr val="tx1"/>
                </a:solidFill>
                <a:latin typeface="Montserrat Light" pitchFamily="2" charset="77"/>
              </a:rPr>
              <a:t>Puentes Peatonales (por definir)</a:t>
            </a:r>
          </a:p>
          <a:p>
            <a:pPr marL="285750" indent="-285750" algn="just" fontAlgn="auto">
              <a:lnSpc>
                <a:spcPct val="100000"/>
              </a:lnSpc>
              <a:spcBef>
                <a:spcPts val="600"/>
              </a:spcBef>
              <a:spcAft>
                <a:spcPts val="0"/>
              </a:spcAft>
              <a:buFont typeface="Arial" panose="020B0604020202020204" pitchFamily="34" charset="0"/>
              <a:buChar char="•"/>
              <a:defRPr/>
            </a:pPr>
            <a:r>
              <a:rPr lang="es-MX" sz="1250" dirty="0">
                <a:solidFill>
                  <a:schemeClr val="tx1"/>
                </a:solidFill>
                <a:latin typeface="Montserrat Light" pitchFamily="2" charset="77"/>
              </a:rPr>
              <a:t>303 Obras de drenaje transversal.</a:t>
            </a:r>
          </a:p>
          <a:p>
            <a:pPr marL="285750" indent="-285750" algn="just" fontAlgn="auto">
              <a:lnSpc>
                <a:spcPct val="100000"/>
              </a:lnSpc>
              <a:spcBef>
                <a:spcPts val="600"/>
              </a:spcBef>
              <a:spcAft>
                <a:spcPts val="0"/>
              </a:spcAft>
              <a:buFont typeface="Arial" panose="020B0604020202020204" pitchFamily="34" charset="0"/>
              <a:buChar char="•"/>
              <a:defRPr/>
            </a:pPr>
            <a:r>
              <a:rPr lang="es-MX" sz="1250" dirty="0">
                <a:solidFill>
                  <a:schemeClr val="tx1"/>
                </a:solidFill>
                <a:latin typeface="Montserrat Light" pitchFamily="2" charset="77"/>
              </a:rPr>
              <a:t>138 Pasos fauna</a:t>
            </a:r>
          </a:p>
        </p:txBody>
      </p:sp>
      <p:pic>
        <p:nvPicPr>
          <p:cNvPr id="23" name="Imagen 22">
            <a:extLst>
              <a:ext uri="{FF2B5EF4-FFF2-40B4-BE49-F238E27FC236}">
                <a16:creationId xmlns:a16="http://schemas.microsoft.com/office/drawing/2014/main" id="{14356ACD-6542-2649-A6F8-13D24AB2494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81307" y="3547780"/>
            <a:ext cx="1189562" cy="1189562"/>
          </a:xfrm>
          <a:prstGeom prst="rect">
            <a:avLst/>
          </a:prstGeom>
        </p:spPr>
      </p:pic>
      <p:sp>
        <p:nvSpPr>
          <p:cNvPr id="25" name="Rectángulo 24">
            <a:extLst>
              <a:ext uri="{FF2B5EF4-FFF2-40B4-BE49-F238E27FC236}">
                <a16:creationId xmlns:a16="http://schemas.microsoft.com/office/drawing/2014/main" id="{9E63124B-7CEF-6C4D-A0C9-D131C64AFCA7}"/>
              </a:ext>
            </a:extLst>
          </p:cNvPr>
          <p:cNvSpPr/>
          <p:nvPr/>
        </p:nvSpPr>
        <p:spPr>
          <a:xfrm>
            <a:off x="5093681" y="5401001"/>
            <a:ext cx="3318243" cy="1047632"/>
          </a:xfrm>
          <a:prstGeom prst="rect">
            <a:avLst/>
          </a:prstGeom>
          <a:solidFill>
            <a:srgbClr val="C4C4A3">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1" name="object 3">
            <a:extLst>
              <a:ext uri="{FF2B5EF4-FFF2-40B4-BE49-F238E27FC236}">
                <a16:creationId xmlns:a16="http://schemas.microsoft.com/office/drawing/2014/main" id="{079FA6CA-12BE-874E-BE5B-F41C51D405D0}"/>
              </a:ext>
            </a:extLst>
          </p:cNvPr>
          <p:cNvSpPr txBox="1">
            <a:spLocks/>
          </p:cNvSpPr>
          <p:nvPr/>
        </p:nvSpPr>
        <p:spPr>
          <a:xfrm>
            <a:off x="157423" y="4110294"/>
            <a:ext cx="5300873"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b="1" spc="188" dirty="0">
                <a:solidFill>
                  <a:schemeClr val="bg1"/>
                </a:solidFill>
                <a:latin typeface="Montserrat ExtraBold" pitchFamily="2" charset="77"/>
              </a:rPr>
              <a:t>TRAMO 6</a:t>
            </a:r>
          </a:p>
        </p:txBody>
      </p:sp>
      <p:sp>
        <p:nvSpPr>
          <p:cNvPr id="32" name="object 3">
            <a:extLst>
              <a:ext uri="{FF2B5EF4-FFF2-40B4-BE49-F238E27FC236}">
                <a16:creationId xmlns:a16="http://schemas.microsoft.com/office/drawing/2014/main" id="{9D07E690-8231-2E42-BFBC-37D924DE4B65}"/>
              </a:ext>
            </a:extLst>
          </p:cNvPr>
          <p:cNvSpPr txBox="1">
            <a:spLocks/>
          </p:cNvSpPr>
          <p:nvPr/>
        </p:nvSpPr>
        <p:spPr>
          <a:xfrm>
            <a:off x="303342" y="1681772"/>
            <a:ext cx="5300873" cy="68159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bg1"/>
                </a:solidFill>
                <a:latin typeface="Montserrat ExtraBold" pitchFamily="2" charset="77"/>
              </a:rPr>
              <a:t>UBICACIÓN </a:t>
            </a:r>
          </a:p>
          <a:p>
            <a:pPr marL="9525">
              <a:spcBef>
                <a:spcPts val="75"/>
              </a:spcBef>
            </a:pPr>
            <a:r>
              <a:rPr lang="es-MX" sz="1400" b="1" spc="188" dirty="0">
                <a:solidFill>
                  <a:schemeClr val="bg1"/>
                </a:solidFill>
                <a:latin typeface="Montserrat ExtraBold" pitchFamily="2" charset="77"/>
              </a:rPr>
              <a:t>DE PASOS </a:t>
            </a:r>
          </a:p>
          <a:p>
            <a:pPr marL="9525">
              <a:spcBef>
                <a:spcPts val="75"/>
              </a:spcBef>
            </a:pPr>
            <a:r>
              <a:rPr lang="es-MX" sz="1400" b="1" spc="188" dirty="0">
                <a:solidFill>
                  <a:schemeClr val="bg1"/>
                </a:solidFill>
                <a:latin typeface="Montserrat ExtraBold" pitchFamily="2" charset="77"/>
              </a:rPr>
              <a:t>VEHICULARES</a:t>
            </a:r>
          </a:p>
        </p:txBody>
      </p:sp>
      <p:pic>
        <p:nvPicPr>
          <p:cNvPr id="19" name="Imagen 18">
            <a:extLst>
              <a:ext uri="{FF2B5EF4-FFF2-40B4-BE49-F238E27FC236}">
                <a16:creationId xmlns:a16="http://schemas.microsoft.com/office/drawing/2014/main" id="{BB2B7004-6F77-194D-8D42-5702BAA0583E}"/>
              </a:ext>
            </a:extLst>
          </p:cNvPr>
          <p:cNvPicPr>
            <a:picLocks noChangeAspect="1"/>
          </p:cNvPicPr>
          <p:nvPr/>
        </p:nvPicPr>
        <p:blipFill>
          <a:blip r:embed="rId7">
            <a:lum bright="70000" contrast="-70000"/>
          </a:blip>
          <a:stretch>
            <a:fillRect/>
          </a:stretch>
        </p:blipFill>
        <p:spPr>
          <a:xfrm>
            <a:off x="10557946" y="870256"/>
            <a:ext cx="1407348" cy="5277556"/>
          </a:xfrm>
          <a:prstGeom prst="rect">
            <a:avLst/>
          </a:prstGeom>
        </p:spPr>
      </p:pic>
      <p:pic>
        <p:nvPicPr>
          <p:cNvPr id="20" name="Imagen 19">
            <a:extLst>
              <a:ext uri="{FF2B5EF4-FFF2-40B4-BE49-F238E27FC236}">
                <a16:creationId xmlns:a16="http://schemas.microsoft.com/office/drawing/2014/main" id="{FA86AA04-FB3F-B146-AEF6-84014A355D0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120" b="47526" l="8667" r="75200"/>
                    </a14:imgEffect>
                  </a14:imgLayer>
                </a14:imgProps>
              </a:ext>
            </a:extLst>
          </a:blip>
          <a:srcRect l="10141" t="10141" r="24725" b="52488"/>
          <a:stretch/>
        </p:blipFill>
        <p:spPr>
          <a:xfrm>
            <a:off x="8717839" y="311516"/>
            <a:ext cx="959307" cy="978986"/>
          </a:xfrm>
          <a:prstGeom prst="rect">
            <a:avLst/>
          </a:prstGeom>
        </p:spPr>
      </p:pic>
    </p:spTree>
    <p:extLst>
      <p:ext uri="{BB962C8B-B14F-4D97-AF65-F5344CB8AC3E}">
        <p14:creationId xmlns:p14="http://schemas.microsoft.com/office/powerpoint/2010/main" val="15957987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E427F38-98E9-4445-885B-9E408D359584}"/>
              </a:ext>
            </a:extLst>
          </p:cNvPr>
          <p:cNvPicPr>
            <a:picLocks noChangeAspect="1"/>
          </p:cNvPicPr>
          <p:nvPr/>
        </p:nvPicPr>
        <p:blipFill>
          <a:blip r:embed="rId2"/>
          <a:stretch>
            <a:fillRect/>
          </a:stretch>
        </p:blipFill>
        <p:spPr>
          <a:xfrm>
            <a:off x="10006853" y="0"/>
            <a:ext cx="2185147" cy="6858000"/>
          </a:xfrm>
          <a:prstGeom prst="rect">
            <a:avLst/>
          </a:prstGeom>
        </p:spPr>
      </p:pic>
      <p:pic>
        <p:nvPicPr>
          <p:cNvPr id="14" name="Imagen 13">
            <a:extLst>
              <a:ext uri="{FF2B5EF4-FFF2-40B4-BE49-F238E27FC236}">
                <a16:creationId xmlns:a16="http://schemas.microsoft.com/office/drawing/2014/main" id="{B0F10E98-2E37-3C4E-9B11-C50C01777AAB}"/>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6136646" y="495539"/>
            <a:ext cx="2229105" cy="610940"/>
          </a:xfrm>
          <a:prstGeom prst="rect">
            <a:avLst/>
          </a:prstGeom>
        </p:spPr>
      </p:pic>
      <p:sp>
        <p:nvSpPr>
          <p:cNvPr id="34" name="object 3">
            <a:extLst>
              <a:ext uri="{FF2B5EF4-FFF2-40B4-BE49-F238E27FC236}">
                <a16:creationId xmlns:a16="http://schemas.microsoft.com/office/drawing/2014/main" id="{35E086E6-11D4-CC4F-A322-DE845A352916}"/>
              </a:ext>
            </a:extLst>
          </p:cNvPr>
          <p:cNvSpPr txBox="1">
            <a:spLocks/>
          </p:cNvSpPr>
          <p:nvPr/>
        </p:nvSpPr>
        <p:spPr>
          <a:xfrm>
            <a:off x="356524" y="270507"/>
            <a:ext cx="4480488" cy="94577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88" dirty="0">
                <a:latin typeface="Montserrat" pitchFamily="2" charset="77"/>
              </a:rPr>
              <a:t>PROPUESTA DE ESTRUCTURAS </a:t>
            </a:r>
          </a:p>
          <a:p>
            <a:pPr marL="9525">
              <a:spcBef>
                <a:spcPts val="75"/>
              </a:spcBef>
            </a:pPr>
            <a:r>
              <a:rPr lang="es-MX" sz="2000" spc="188" dirty="0">
                <a:latin typeface="Montserrat" pitchFamily="2" charset="77"/>
              </a:rPr>
              <a:t>PARA PASOS VEHÍCULARES </a:t>
            </a:r>
          </a:p>
        </p:txBody>
      </p:sp>
      <p:sp>
        <p:nvSpPr>
          <p:cNvPr id="35" name="Rectángulo 34">
            <a:extLst>
              <a:ext uri="{FF2B5EF4-FFF2-40B4-BE49-F238E27FC236}">
                <a16:creationId xmlns:a16="http://schemas.microsoft.com/office/drawing/2014/main" id="{CF640CCD-C71F-8341-BCA7-CC0397556332}"/>
              </a:ext>
            </a:extLst>
          </p:cNvPr>
          <p:cNvSpPr/>
          <p:nvPr/>
        </p:nvSpPr>
        <p:spPr>
          <a:xfrm flipV="1">
            <a:off x="4509942" y="1072458"/>
            <a:ext cx="1616247" cy="45719"/>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a:extLst>
              <a:ext uri="{FF2B5EF4-FFF2-40B4-BE49-F238E27FC236}">
                <a16:creationId xmlns:a16="http://schemas.microsoft.com/office/drawing/2014/main" id="{C1299994-E3F6-BD47-BE43-42AB609CE98C}"/>
              </a:ext>
            </a:extLst>
          </p:cNvPr>
          <p:cNvPicPr>
            <a:picLocks noChangeAspect="1"/>
          </p:cNvPicPr>
          <p:nvPr/>
        </p:nvPicPr>
        <p:blipFill>
          <a:blip r:embed="rId4"/>
          <a:stretch>
            <a:fillRect/>
          </a:stretch>
        </p:blipFill>
        <p:spPr>
          <a:xfrm>
            <a:off x="466280" y="4419418"/>
            <a:ext cx="2933700" cy="2126260"/>
          </a:xfrm>
          <a:prstGeom prst="rect">
            <a:avLst/>
          </a:prstGeom>
        </p:spPr>
      </p:pic>
      <p:pic>
        <p:nvPicPr>
          <p:cNvPr id="24" name="Imagen 23">
            <a:extLst>
              <a:ext uri="{FF2B5EF4-FFF2-40B4-BE49-F238E27FC236}">
                <a16:creationId xmlns:a16="http://schemas.microsoft.com/office/drawing/2014/main" id="{60C030DC-F35E-964B-BD7E-EB2CA3DBD38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61944" y="2108595"/>
            <a:ext cx="6236179" cy="4448781"/>
          </a:xfrm>
          <a:prstGeom prst="rect">
            <a:avLst/>
          </a:prstGeom>
        </p:spPr>
      </p:pic>
      <p:cxnSp>
        <p:nvCxnSpPr>
          <p:cNvPr id="26" name="Conector recto de flecha 25">
            <a:extLst>
              <a:ext uri="{FF2B5EF4-FFF2-40B4-BE49-F238E27FC236}">
                <a16:creationId xmlns:a16="http://schemas.microsoft.com/office/drawing/2014/main" id="{DBFEF8BF-A6AC-934A-A470-04D95D574A73}"/>
              </a:ext>
            </a:extLst>
          </p:cNvPr>
          <p:cNvCxnSpPr>
            <a:cxnSpLocks/>
          </p:cNvCxnSpPr>
          <p:nvPr/>
        </p:nvCxnSpPr>
        <p:spPr>
          <a:xfrm>
            <a:off x="5847073" y="3618806"/>
            <a:ext cx="563370" cy="114259"/>
          </a:xfrm>
          <a:prstGeom prst="straightConnector1">
            <a:avLst/>
          </a:prstGeom>
          <a:ln>
            <a:solidFill>
              <a:srgbClr val="AD2B35"/>
            </a:solidFill>
            <a:tailEnd type="triangle"/>
          </a:ln>
        </p:spPr>
        <p:style>
          <a:lnRef idx="3">
            <a:schemeClr val="dk1"/>
          </a:lnRef>
          <a:fillRef idx="0">
            <a:schemeClr val="dk1"/>
          </a:fillRef>
          <a:effectRef idx="2">
            <a:schemeClr val="dk1"/>
          </a:effectRef>
          <a:fontRef idx="minor">
            <a:schemeClr val="tx1"/>
          </a:fontRef>
        </p:style>
      </p:cxnSp>
      <p:cxnSp>
        <p:nvCxnSpPr>
          <p:cNvPr id="30" name="Conector recto 29">
            <a:extLst>
              <a:ext uri="{FF2B5EF4-FFF2-40B4-BE49-F238E27FC236}">
                <a16:creationId xmlns:a16="http://schemas.microsoft.com/office/drawing/2014/main" id="{7F652C18-92D9-FD49-ACA0-F24384C1FBB3}"/>
              </a:ext>
            </a:extLst>
          </p:cNvPr>
          <p:cNvCxnSpPr>
            <a:cxnSpLocks/>
          </p:cNvCxnSpPr>
          <p:nvPr/>
        </p:nvCxnSpPr>
        <p:spPr>
          <a:xfrm>
            <a:off x="5594660" y="3618806"/>
            <a:ext cx="252413" cy="0"/>
          </a:xfrm>
          <a:prstGeom prst="line">
            <a:avLst/>
          </a:prstGeom>
          <a:ln>
            <a:solidFill>
              <a:srgbClr val="AD2B35"/>
            </a:solidFill>
          </a:ln>
        </p:spPr>
        <p:style>
          <a:lnRef idx="3">
            <a:schemeClr val="dk1"/>
          </a:lnRef>
          <a:fillRef idx="0">
            <a:schemeClr val="dk1"/>
          </a:fillRef>
          <a:effectRef idx="2">
            <a:schemeClr val="dk1"/>
          </a:effectRef>
          <a:fontRef idx="minor">
            <a:schemeClr val="tx1"/>
          </a:fontRef>
        </p:style>
      </p:cxnSp>
      <p:cxnSp>
        <p:nvCxnSpPr>
          <p:cNvPr id="31" name="Conector recto de flecha 30">
            <a:extLst>
              <a:ext uri="{FF2B5EF4-FFF2-40B4-BE49-F238E27FC236}">
                <a16:creationId xmlns:a16="http://schemas.microsoft.com/office/drawing/2014/main" id="{CE9D12AE-3CD1-9A4C-A395-417EBD8C1018}"/>
              </a:ext>
            </a:extLst>
          </p:cNvPr>
          <p:cNvCxnSpPr>
            <a:cxnSpLocks/>
          </p:cNvCxnSpPr>
          <p:nvPr/>
        </p:nvCxnSpPr>
        <p:spPr>
          <a:xfrm>
            <a:off x="6938023" y="2679118"/>
            <a:ext cx="563370" cy="114259"/>
          </a:xfrm>
          <a:prstGeom prst="straightConnector1">
            <a:avLst/>
          </a:prstGeom>
          <a:ln>
            <a:solidFill>
              <a:srgbClr val="AD2B35"/>
            </a:solidFill>
            <a:tailEnd type="triangle"/>
          </a:ln>
        </p:spPr>
        <p:style>
          <a:lnRef idx="3">
            <a:schemeClr val="dk1"/>
          </a:lnRef>
          <a:fillRef idx="0">
            <a:schemeClr val="dk1"/>
          </a:fillRef>
          <a:effectRef idx="2">
            <a:schemeClr val="dk1"/>
          </a:effectRef>
          <a:fontRef idx="minor">
            <a:schemeClr val="tx1"/>
          </a:fontRef>
        </p:style>
      </p:cxnSp>
      <p:cxnSp>
        <p:nvCxnSpPr>
          <p:cNvPr id="33" name="Conector recto 32">
            <a:extLst>
              <a:ext uri="{FF2B5EF4-FFF2-40B4-BE49-F238E27FC236}">
                <a16:creationId xmlns:a16="http://schemas.microsoft.com/office/drawing/2014/main" id="{20DE525A-D0D6-6245-84E9-C36A4C2B1D55}"/>
              </a:ext>
            </a:extLst>
          </p:cNvPr>
          <p:cNvCxnSpPr>
            <a:cxnSpLocks/>
          </p:cNvCxnSpPr>
          <p:nvPr/>
        </p:nvCxnSpPr>
        <p:spPr>
          <a:xfrm>
            <a:off x="6685610" y="2679118"/>
            <a:ext cx="252413" cy="0"/>
          </a:xfrm>
          <a:prstGeom prst="line">
            <a:avLst/>
          </a:prstGeom>
          <a:ln>
            <a:solidFill>
              <a:srgbClr val="AD2B35"/>
            </a:solidFill>
          </a:ln>
        </p:spPr>
        <p:style>
          <a:lnRef idx="3">
            <a:schemeClr val="dk1"/>
          </a:lnRef>
          <a:fillRef idx="0">
            <a:schemeClr val="dk1"/>
          </a:fillRef>
          <a:effectRef idx="2">
            <a:schemeClr val="dk1"/>
          </a:effectRef>
          <a:fontRef idx="minor">
            <a:schemeClr val="tx1"/>
          </a:fontRef>
        </p:style>
      </p:cxnSp>
      <p:sp>
        <p:nvSpPr>
          <p:cNvPr id="36" name="Elipse 35">
            <a:extLst>
              <a:ext uri="{FF2B5EF4-FFF2-40B4-BE49-F238E27FC236}">
                <a16:creationId xmlns:a16="http://schemas.microsoft.com/office/drawing/2014/main" id="{62867207-05A3-E847-89EA-E1B458E344A5}"/>
              </a:ext>
            </a:extLst>
          </p:cNvPr>
          <p:cNvSpPr/>
          <p:nvPr/>
        </p:nvSpPr>
        <p:spPr>
          <a:xfrm>
            <a:off x="6099486" y="3165799"/>
            <a:ext cx="922789" cy="906011"/>
          </a:xfrm>
          <a:prstGeom prst="ellipse">
            <a:avLst/>
          </a:prstGeom>
          <a:solidFill>
            <a:srgbClr val="AD2B35">
              <a:alpha val="40000"/>
            </a:srgbClr>
          </a:solidFill>
          <a:ln>
            <a:solidFill>
              <a:srgbClr val="AD2B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Marcador de texto 2">
            <a:extLst>
              <a:ext uri="{FF2B5EF4-FFF2-40B4-BE49-F238E27FC236}">
                <a16:creationId xmlns:a16="http://schemas.microsoft.com/office/drawing/2014/main" id="{1FABE5AF-0F71-3849-87F4-34E67BB07E54}"/>
              </a:ext>
            </a:extLst>
          </p:cNvPr>
          <p:cNvSpPr txBox="1">
            <a:spLocks/>
          </p:cNvSpPr>
          <p:nvPr/>
        </p:nvSpPr>
        <p:spPr>
          <a:xfrm>
            <a:off x="4442389" y="1585465"/>
            <a:ext cx="4275287" cy="850313"/>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rgbClr val="404040"/>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lnSpc>
                <a:spcPct val="100000"/>
              </a:lnSpc>
              <a:spcAft>
                <a:spcPts val="0"/>
              </a:spcAft>
              <a:defRPr/>
            </a:pPr>
            <a:r>
              <a:rPr lang="es-MX" sz="1400" dirty="0">
                <a:solidFill>
                  <a:schemeClr val="tx1"/>
                </a:solidFill>
                <a:latin typeface="Montserrat Light" pitchFamily="2" charset="77"/>
              </a:rPr>
              <a:t>Paso vehicular ubicado en la estación de Bacalar KM 6460+311.60</a:t>
            </a:r>
          </a:p>
        </p:txBody>
      </p:sp>
      <p:sp>
        <p:nvSpPr>
          <p:cNvPr id="38" name="Título 1">
            <a:extLst>
              <a:ext uri="{FF2B5EF4-FFF2-40B4-BE49-F238E27FC236}">
                <a16:creationId xmlns:a16="http://schemas.microsoft.com/office/drawing/2014/main" id="{E82340A3-8C2B-A946-AED4-99C2C8CDC444}"/>
              </a:ext>
            </a:extLst>
          </p:cNvPr>
          <p:cNvSpPr txBox="1">
            <a:spLocks/>
          </p:cNvSpPr>
          <p:nvPr/>
        </p:nvSpPr>
        <p:spPr>
          <a:xfrm>
            <a:off x="356524" y="1585363"/>
            <a:ext cx="3153212" cy="349392"/>
          </a:xfrm>
          <a:prstGeom prst="rect">
            <a:avLst/>
          </a:prstGeom>
        </p:spPr>
        <p:txBody>
          <a:bodyPr anchor="b">
            <a:noAutofit/>
          </a:bodyPr>
          <a:lstStyle>
            <a:lvl1pPr algn="ctr" defTabSz="914377" rtl="0" eaLnBrk="1" latinLnBrk="0" hangingPunct="1">
              <a:lnSpc>
                <a:spcPct val="90000"/>
              </a:lnSpc>
              <a:spcBef>
                <a:spcPct val="0"/>
              </a:spcBef>
              <a:buNone/>
              <a:defRPr sz="4400" b="1" i="0" kern="1200">
                <a:solidFill>
                  <a:srgbClr val="6E152E"/>
                </a:solidFill>
                <a:latin typeface="Montserrat SemiBold" pitchFamily="2" charset="77"/>
                <a:ea typeface="+mj-ea"/>
                <a:cs typeface="+mj-cs"/>
              </a:defRPr>
            </a:lvl1pPr>
          </a:lstStyle>
          <a:p>
            <a:r>
              <a:rPr lang="es-MX" sz="1400" b="0" dirty="0">
                <a:solidFill>
                  <a:schemeClr val="tx1"/>
                </a:solidFill>
                <a:effectLst>
                  <a:outerShdw blurRad="38100" dist="38100" dir="2700000" algn="tl">
                    <a:srgbClr val="000000">
                      <a:alpha val="43137"/>
                    </a:srgbClr>
                  </a:outerShdw>
                </a:effectLst>
                <a:latin typeface="Montserrat Light" pitchFamily="2" charset="77"/>
              </a:rPr>
              <a:t>TIPOLOGÍA DE ESTRUCTURAS</a:t>
            </a:r>
          </a:p>
        </p:txBody>
      </p:sp>
      <p:pic>
        <p:nvPicPr>
          <p:cNvPr id="20" name="Imagen 19">
            <a:extLst>
              <a:ext uri="{FF2B5EF4-FFF2-40B4-BE49-F238E27FC236}">
                <a16:creationId xmlns:a16="http://schemas.microsoft.com/office/drawing/2014/main" id="{833925C0-8341-1349-9514-796C393CF27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0463" y="2136276"/>
            <a:ext cx="2969517" cy="1579783"/>
          </a:xfrm>
          <a:prstGeom prst="rect">
            <a:avLst/>
          </a:prstGeom>
        </p:spPr>
      </p:pic>
      <p:sp>
        <p:nvSpPr>
          <p:cNvPr id="21" name="object 3">
            <a:extLst>
              <a:ext uri="{FF2B5EF4-FFF2-40B4-BE49-F238E27FC236}">
                <a16:creationId xmlns:a16="http://schemas.microsoft.com/office/drawing/2014/main" id="{E145977B-C170-694E-A407-CDB09EAFD632}"/>
              </a:ext>
            </a:extLst>
          </p:cNvPr>
          <p:cNvSpPr txBox="1">
            <a:spLocks/>
          </p:cNvSpPr>
          <p:nvPr/>
        </p:nvSpPr>
        <p:spPr>
          <a:xfrm>
            <a:off x="5161144" y="4739064"/>
            <a:ext cx="5300873"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b="1" spc="188" dirty="0">
                <a:solidFill>
                  <a:schemeClr val="bg1"/>
                </a:solidFill>
                <a:latin typeface="Montserrat ExtraBold" pitchFamily="2" charset="77"/>
              </a:rPr>
              <a:t>BACALAR KM 6460+311.60</a:t>
            </a:r>
          </a:p>
        </p:txBody>
      </p:sp>
      <p:sp>
        <p:nvSpPr>
          <p:cNvPr id="22" name="object 3">
            <a:extLst>
              <a:ext uri="{FF2B5EF4-FFF2-40B4-BE49-F238E27FC236}">
                <a16:creationId xmlns:a16="http://schemas.microsoft.com/office/drawing/2014/main" id="{BB5EBC80-175D-CA40-B8C8-544574FBDE3B}"/>
              </a:ext>
            </a:extLst>
          </p:cNvPr>
          <p:cNvSpPr txBox="1">
            <a:spLocks/>
          </p:cNvSpPr>
          <p:nvPr/>
        </p:nvSpPr>
        <p:spPr>
          <a:xfrm>
            <a:off x="2186575" y="2257759"/>
            <a:ext cx="5300873"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b="1" spc="188" dirty="0">
                <a:solidFill>
                  <a:schemeClr val="bg1"/>
                </a:solidFill>
                <a:latin typeface="Montserrat ExtraBold" pitchFamily="2" charset="77"/>
              </a:rPr>
              <a:t>PASO VEHICULAR</a:t>
            </a:r>
          </a:p>
        </p:txBody>
      </p:sp>
      <p:sp>
        <p:nvSpPr>
          <p:cNvPr id="23" name="Título 1">
            <a:extLst>
              <a:ext uri="{FF2B5EF4-FFF2-40B4-BE49-F238E27FC236}">
                <a16:creationId xmlns:a16="http://schemas.microsoft.com/office/drawing/2014/main" id="{1A6C1B78-4B71-3F41-94FD-D60570EB7292}"/>
              </a:ext>
            </a:extLst>
          </p:cNvPr>
          <p:cNvSpPr txBox="1">
            <a:spLocks/>
          </p:cNvSpPr>
          <p:nvPr/>
        </p:nvSpPr>
        <p:spPr>
          <a:xfrm>
            <a:off x="-217644" y="2046251"/>
            <a:ext cx="3926354" cy="356479"/>
          </a:xfrm>
          <a:prstGeom prst="rect">
            <a:avLst/>
          </a:prstGeom>
        </p:spPr>
        <p:txBody>
          <a:bodyPr anchor="b">
            <a:noAutofit/>
          </a:bodyPr>
          <a:lstStyle>
            <a:lvl1pPr algn="ctr" defTabSz="914377" rtl="0" eaLnBrk="1" latinLnBrk="0" hangingPunct="1">
              <a:lnSpc>
                <a:spcPct val="90000"/>
              </a:lnSpc>
              <a:spcBef>
                <a:spcPct val="0"/>
              </a:spcBef>
              <a:buNone/>
              <a:defRPr sz="4400" b="1" i="0" kern="1200">
                <a:solidFill>
                  <a:srgbClr val="6E152E"/>
                </a:solidFill>
                <a:latin typeface="Montserrat SemiBold" pitchFamily="2" charset="77"/>
                <a:ea typeface="+mj-ea"/>
                <a:cs typeface="+mj-cs"/>
              </a:defRPr>
            </a:lvl1pPr>
          </a:lstStyle>
          <a:p>
            <a:r>
              <a:rPr lang="es-MX" sz="1100" dirty="0">
                <a:solidFill>
                  <a:srgbClr val="396559"/>
                </a:solidFill>
                <a:effectLst>
                  <a:outerShdw blurRad="38100" dist="38100" dir="2700000" algn="tl">
                    <a:srgbClr val="000000">
                      <a:alpha val="43137"/>
                    </a:srgbClr>
                  </a:outerShdw>
                </a:effectLst>
                <a:latin typeface="Montserrat Light" pitchFamily="2" charset="77"/>
              </a:rPr>
              <a:t>PROPUESTA DE PASO VEHICULAR</a:t>
            </a:r>
          </a:p>
        </p:txBody>
      </p:sp>
      <p:sp>
        <p:nvSpPr>
          <p:cNvPr id="25" name="Título 1">
            <a:extLst>
              <a:ext uri="{FF2B5EF4-FFF2-40B4-BE49-F238E27FC236}">
                <a16:creationId xmlns:a16="http://schemas.microsoft.com/office/drawing/2014/main" id="{75BC69A7-BAA0-4B40-882B-2B541B947538}"/>
              </a:ext>
            </a:extLst>
          </p:cNvPr>
          <p:cNvSpPr txBox="1">
            <a:spLocks/>
          </p:cNvSpPr>
          <p:nvPr/>
        </p:nvSpPr>
        <p:spPr>
          <a:xfrm>
            <a:off x="223398" y="4327878"/>
            <a:ext cx="3926354" cy="356479"/>
          </a:xfrm>
          <a:prstGeom prst="rect">
            <a:avLst/>
          </a:prstGeom>
        </p:spPr>
        <p:txBody>
          <a:bodyPr anchor="b">
            <a:noAutofit/>
          </a:bodyPr>
          <a:lstStyle>
            <a:lvl1pPr algn="ctr" defTabSz="914377" rtl="0" eaLnBrk="1" latinLnBrk="0" hangingPunct="1">
              <a:lnSpc>
                <a:spcPct val="90000"/>
              </a:lnSpc>
              <a:spcBef>
                <a:spcPct val="0"/>
              </a:spcBef>
              <a:buNone/>
              <a:defRPr sz="4400" b="1" i="0" kern="1200">
                <a:solidFill>
                  <a:srgbClr val="6E152E"/>
                </a:solidFill>
                <a:latin typeface="Montserrat SemiBold" pitchFamily="2" charset="77"/>
                <a:ea typeface="+mj-ea"/>
                <a:cs typeface="+mj-cs"/>
              </a:defRPr>
            </a:lvl1pPr>
          </a:lstStyle>
          <a:p>
            <a:r>
              <a:rPr lang="es-MX" sz="1100" dirty="0">
                <a:solidFill>
                  <a:srgbClr val="396559"/>
                </a:solidFill>
                <a:effectLst>
                  <a:outerShdw blurRad="38100" dist="38100" dir="2700000" algn="tl">
                    <a:srgbClr val="000000">
                      <a:alpha val="43137"/>
                    </a:srgbClr>
                  </a:outerShdw>
                </a:effectLst>
                <a:latin typeface="Montserrat Light" pitchFamily="2" charset="77"/>
              </a:rPr>
              <a:t>PROPUESTA DE PASO VEHICULAR</a:t>
            </a:r>
          </a:p>
        </p:txBody>
      </p:sp>
      <p:pic>
        <p:nvPicPr>
          <p:cNvPr id="39" name="Imagen 38">
            <a:extLst>
              <a:ext uri="{FF2B5EF4-FFF2-40B4-BE49-F238E27FC236}">
                <a16:creationId xmlns:a16="http://schemas.microsoft.com/office/drawing/2014/main" id="{4A997494-8B21-AB48-BD8D-A781984329DA}"/>
              </a:ext>
            </a:extLst>
          </p:cNvPr>
          <p:cNvPicPr>
            <a:picLocks noChangeAspect="1"/>
          </p:cNvPicPr>
          <p:nvPr/>
        </p:nvPicPr>
        <p:blipFill>
          <a:blip r:embed="rId7">
            <a:lum bright="70000" contrast="-70000"/>
          </a:blip>
          <a:stretch>
            <a:fillRect/>
          </a:stretch>
        </p:blipFill>
        <p:spPr>
          <a:xfrm>
            <a:off x="10557946" y="870256"/>
            <a:ext cx="1407348" cy="5277556"/>
          </a:xfrm>
          <a:prstGeom prst="rect">
            <a:avLst/>
          </a:prstGeom>
        </p:spPr>
      </p:pic>
      <p:sp>
        <p:nvSpPr>
          <p:cNvPr id="27" name="Título 1">
            <a:extLst>
              <a:ext uri="{FF2B5EF4-FFF2-40B4-BE49-F238E27FC236}">
                <a16:creationId xmlns:a16="http://schemas.microsoft.com/office/drawing/2014/main" id="{49B1AADC-8539-4C45-A40C-49BDE2219719}"/>
              </a:ext>
            </a:extLst>
          </p:cNvPr>
          <p:cNvSpPr txBox="1">
            <a:spLocks/>
          </p:cNvSpPr>
          <p:nvPr/>
        </p:nvSpPr>
        <p:spPr>
          <a:xfrm>
            <a:off x="4488601" y="2458808"/>
            <a:ext cx="3153212" cy="349392"/>
          </a:xfrm>
          <a:prstGeom prst="rect">
            <a:avLst/>
          </a:prstGeom>
        </p:spPr>
        <p:txBody>
          <a:bodyPr anchor="b">
            <a:noAutofit/>
          </a:bodyPr>
          <a:lstStyle>
            <a:lvl1pPr algn="ctr" defTabSz="914377" rtl="0" eaLnBrk="1" latinLnBrk="0" hangingPunct="1">
              <a:lnSpc>
                <a:spcPct val="90000"/>
              </a:lnSpc>
              <a:spcBef>
                <a:spcPct val="0"/>
              </a:spcBef>
              <a:buNone/>
              <a:defRPr sz="4400" b="1" i="0" kern="1200">
                <a:solidFill>
                  <a:srgbClr val="6E152E"/>
                </a:solidFill>
                <a:latin typeface="Montserrat SemiBold" pitchFamily="2" charset="77"/>
                <a:ea typeface="+mj-ea"/>
                <a:cs typeface="+mj-cs"/>
              </a:defRPr>
            </a:lvl1pPr>
          </a:lstStyle>
          <a:p>
            <a:r>
              <a:rPr lang="es-MX" sz="900" dirty="0">
                <a:solidFill>
                  <a:schemeClr val="bg1"/>
                </a:solidFill>
                <a:effectLst>
                  <a:outerShdw blurRad="38100" dist="38100" dir="2700000" algn="tl">
                    <a:srgbClr val="000000">
                      <a:alpha val="43137"/>
                    </a:srgbClr>
                  </a:outerShdw>
                </a:effectLst>
                <a:latin typeface="Montserrat Light" pitchFamily="2" charset="77"/>
              </a:rPr>
              <a:t>TRAZO TREN MAYA </a:t>
            </a:r>
          </a:p>
        </p:txBody>
      </p:sp>
      <p:sp>
        <p:nvSpPr>
          <p:cNvPr id="40" name="Título 1">
            <a:extLst>
              <a:ext uri="{FF2B5EF4-FFF2-40B4-BE49-F238E27FC236}">
                <a16:creationId xmlns:a16="http://schemas.microsoft.com/office/drawing/2014/main" id="{8C47B37E-9388-FE42-B220-50DE33391F5A}"/>
              </a:ext>
            </a:extLst>
          </p:cNvPr>
          <p:cNvSpPr txBox="1">
            <a:spLocks/>
          </p:cNvSpPr>
          <p:nvPr/>
        </p:nvSpPr>
        <p:spPr>
          <a:xfrm>
            <a:off x="3230303" y="3466524"/>
            <a:ext cx="3153212" cy="349392"/>
          </a:xfrm>
          <a:prstGeom prst="rect">
            <a:avLst/>
          </a:prstGeom>
        </p:spPr>
        <p:txBody>
          <a:bodyPr anchor="b">
            <a:noAutofit/>
          </a:bodyPr>
          <a:lstStyle>
            <a:lvl1pPr algn="ctr" defTabSz="914377" rtl="0" eaLnBrk="1" latinLnBrk="0" hangingPunct="1">
              <a:lnSpc>
                <a:spcPct val="90000"/>
              </a:lnSpc>
              <a:spcBef>
                <a:spcPct val="0"/>
              </a:spcBef>
              <a:buNone/>
              <a:defRPr sz="4400" b="1" i="0" kern="1200">
                <a:solidFill>
                  <a:srgbClr val="6E152E"/>
                </a:solidFill>
                <a:latin typeface="Montserrat SemiBold" pitchFamily="2" charset="77"/>
                <a:ea typeface="+mj-ea"/>
                <a:cs typeface="+mj-cs"/>
              </a:defRPr>
            </a:lvl1pPr>
          </a:lstStyle>
          <a:p>
            <a:r>
              <a:rPr lang="es-MX" sz="900" dirty="0">
                <a:solidFill>
                  <a:schemeClr val="bg1"/>
                </a:solidFill>
                <a:effectLst>
                  <a:outerShdw blurRad="38100" dist="38100" dir="2700000" algn="tl">
                    <a:srgbClr val="000000">
                      <a:alpha val="43137"/>
                    </a:srgbClr>
                  </a:outerShdw>
                </a:effectLst>
                <a:latin typeface="Montserrat Light" pitchFamily="2" charset="77"/>
              </a:rPr>
              <a:t>UBICACIÓN DE PASO VEHICULAR </a:t>
            </a:r>
          </a:p>
        </p:txBody>
      </p:sp>
      <p:pic>
        <p:nvPicPr>
          <p:cNvPr id="41" name="Imagen 40">
            <a:extLst>
              <a:ext uri="{FF2B5EF4-FFF2-40B4-BE49-F238E27FC236}">
                <a16:creationId xmlns:a16="http://schemas.microsoft.com/office/drawing/2014/main" id="{FC5F4809-B882-AD4F-85B0-BC5790680F0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120" b="47526" l="8667" r="75200"/>
                    </a14:imgEffect>
                  </a14:imgLayer>
                </a14:imgProps>
              </a:ext>
            </a:extLst>
          </a:blip>
          <a:srcRect l="10141" t="10141" r="24725" b="52488"/>
          <a:stretch/>
        </p:blipFill>
        <p:spPr>
          <a:xfrm>
            <a:off x="8582028" y="306489"/>
            <a:ext cx="959307" cy="978986"/>
          </a:xfrm>
          <a:prstGeom prst="rect">
            <a:avLst/>
          </a:prstGeom>
        </p:spPr>
      </p:pic>
    </p:spTree>
    <p:extLst>
      <p:ext uri="{BB962C8B-B14F-4D97-AF65-F5344CB8AC3E}">
        <p14:creationId xmlns:p14="http://schemas.microsoft.com/office/powerpoint/2010/main" val="3501913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4D023C4-3F38-3940-A3C2-74477264F747}"/>
              </a:ext>
            </a:extLst>
          </p:cNvPr>
          <p:cNvPicPr>
            <a:picLocks noChangeAspect="1"/>
          </p:cNvPicPr>
          <p:nvPr/>
        </p:nvPicPr>
        <p:blipFill>
          <a:blip r:embed="rId3"/>
          <a:stretch>
            <a:fillRect/>
          </a:stretch>
        </p:blipFill>
        <p:spPr>
          <a:xfrm>
            <a:off x="3231194" y="2882615"/>
            <a:ext cx="1880412" cy="1880412"/>
          </a:xfrm>
          <a:prstGeom prst="rect">
            <a:avLst/>
          </a:prstGeom>
        </p:spPr>
      </p:pic>
      <p:sp>
        <p:nvSpPr>
          <p:cNvPr id="23" name="Rectángulo 22">
            <a:extLst>
              <a:ext uri="{FF2B5EF4-FFF2-40B4-BE49-F238E27FC236}">
                <a16:creationId xmlns:a16="http://schemas.microsoft.com/office/drawing/2014/main" id="{EBDE923E-F1E3-0848-B95E-37527E9A1085}"/>
              </a:ext>
            </a:extLst>
          </p:cNvPr>
          <p:cNvSpPr/>
          <p:nvPr/>
        </p:nvSpPr>
        <p:spPr>
          <a:xfrm>
            <a:off x="6293843" y="2637572"/>
            <a:ext cx="3584504" cy="1452067"/>
          </a:xfrm>
          <a:prstGeom prst="rect">
            <a:avLst/>
          </a:prstGeom>
          <a:solidFill>
            <a:srgbClr val="C4C4A3">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7" name="Rectángulo 26">
            <a:extLst>
              <a:ext uri="{FF2B5EF4-FFF2-40B4-BE49-F238E27FC236}">
                <a16:creationId xmlns:a16="http://schemas.microsoft.com/office/drawing/2014/main" id="{FBFDF1C6-6C7A-4D48-94C5-35949117DF40}"/>
              </a:ext>
            </a:extLst>
          </p:cNvPr>
          <p:cNvSpPr/>
          <p:nvPr/>
        </p:nvSpPr>
        <p:spPr>
          <a:xfrm>
            <a:off x="6293843" y="1278065"/>
            <a:ext cx="3584504" cy="1307715"/>
          </a:xfrm>
          <a:prstGeom prst="rect">
            <a:avLst/>
          </a:prstGeom>
          <a:solidFill>
            <a:srgbClr val="C4C4A3">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4">
            <a:lum contrast="40000"/>
          </a:blip>
          <a:stretch>
            <a:fillRect/>
          </a:stretch>
        </p:blipFill>
        <p:spPr>
          <a:xfrm>
            <a:off x="10006853" y="0"/>
            <a:ext cx="2185147"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5">
            <a:lum bright="-40000" contrast="-40000"/>
            <a:extLst>
              <a:ext uri="{28A0092B-C50C-407E-A947-70E740481C1C}">
                <a14:useLocalDpi xmlns:a14="http://schemas.microsoft.com/office/drawing/2010/main"/>
              </a:ext>
            </a:extLst>
          </a:blip>
          <a:stretch>
            <a:fillRect/>
          </a:stretch>
        </p:blipFill>
        <p:spPr>
          <a:xfrm>
            <a:off x="416985" y="5734269"/>
            <a:ext cx="2229105" cy="610940"/>
          </a:xfrm>
          <a:prstGeom prst="rect">
            <a:avLst/>
          </a:prstGeom>
        </p:spPr>
      </p:pic>
      <p:sp>
        <p:nvSpPr>
          <p:cNvPr id="14" name="object 3">
            <a:extLst>
              <a:ext uri="{FF2B5EF4-FFF2-40B4-BE49-F238E27FC236}">
                <a16:creationId xmlns:a16="http://schemas.microsoft.com/office/drawing/2014/main" id="{599210FC-B1CC-C946-964B-DB06C0062FAF}"/>
              </a:ext>
            </a:extLst>
          </p:cNvPr>
          <p:cNvSpPr txBox="1">
            <a:spLocks/>
          </p:cNvSpPr>
          <p:nvPr/>
        </p:nvSpPr>
        <p:spPr>
          <a:xfrm>
            <a:off x="502623" y="175144"/>
            <a:ext cx="2910098" cy="6379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53" dirty="0">
                <a:latin typeface="Montserrat Light" pitchFamily="2" charset="77"/>
              </a:rPr>
              <a:t>LIBERACIÓN DEL </a:t>
            </a:r>
          </a:p>
          <a:p>
            <a:pPr marL="9525">
              <a:spcBef>
                <a:spcPts val="75"/>
              </a:spcBef>
            </a:pPr>
            <a:r>
              <a:rPr lang="es-MX" sz="2000" spc="153" dirty="0">
                <a:latin typeface="Montserrat Light" pitchFamily="2" charset="77"/>
              </a:rPr>
              <a:t>DERECHO DE VÍA </a:t>
            </a:r>
            <a:endParaRPr lang="es-MX" sz="2000" spc="188" dirty="0">
              <a:latin typeface="Montserrat Light" pitchFamily="2" charset="77"/>
            </a:endParaRPr>
          </a:p>
        </p:txBody>
      </p:sp>
      <p:sp>
        <p:nvSpPr>
          <p:cNvPr id="18" name="Rectángulo 17">
            <a:extLst>
              <a:ext uri="{FF2B5EF4-FFF2-40B4-BE49-F238E27FC236}">
                <a16:creationId xmlns:a16="http://schemas.microsoft.com/office/drawing/2014/main" id="{220240E2-E46B-C242-84F3-536D5C39785A}"/>
              </a:ext>
            </a:extLst>
          </p:cNvPr>
          <p:cNvSpPr/>
          <p:nvPr/>
        </p:nvSpPr>
        <p:spPr>
          <a:xfrm>
            <a:off x="3211194" y="706834"/>
            <a:ext cx="6533202" cy="65261"/>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4" name="Imagen 23">
            <a:extLst>
              <a:ext uri="{FF2B5EF4-FFF2-40B4-BE49-F238E27FC236}">
                <a16:creationId xmlns:a16="http://schemas.microsoft.com/office/drawing/2014/main" id="{C906E25D-E32E-424A-838C-1C420373E454}"/>
              </a:ext>
            </a:extLst>
          </p:cNvPr>
          <p:cNvPicPr>
            <a:picLocks noChangeAspect="1"/>
          </p:cNvPicPr>
          <p:nvPr/>
        </p:nvPicPr>
        <p:blipFill>
          <a:blip r:embed="rId6"/>
          <a:stretch>
            <a:fillRect/>
          </a:stretch>
        </p:blipFill>
        <p:spPr>
          <a:xfrm>
            <a:off x="692444" y="2611617"/>
            <a:ext cx="2336800" cy="2286000"/>
          </a:xfrm>
          <a:prstGeom prst="rect">
            <a:avLst/>
          </a:prstGeom>
        </p:spPr>
      </p:pic>
      <p:sp>
        <p:nvSpPr>
          <p:cNvPr id="25" name="object 3">
            <a:extLst>
              <a:ext uri="{FF2B5EF4-FFF2-40B4-BE49-F238E27FC236}">
                <a16:creationId xmlns:a16="http://schemas.microsoft.com/office/drawing/2014/main" id="{A6F6660A-F063-234D-8EB8-64BC6A29F0E3}"/>
              </a:ext>
            </a:extLst>
          </p:cNvPr>
          <p:cNvSpPr txBox="1">
            <a:spLocks/>
          </p:cNvSpPr>
          <p:nvPr/>
        </p:nvSpPr>
        <p:spPr>
          <a:xfrm>
            <a:off x="297431" y="1236839"/>
            <a:ext cx="1660241"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b="1" spc="153" dirty="0">
                <a:solidFill>
                  <a:srgbClr val="396559"/>
                </a:solidFill>
                <a:latin typeface="Montserrat" pitchFamily="2" charset="77"/>
              </a:rPr>
              <a:t>TRAMO 6 </a:t>
            </a:r>
            <a:endParaRPr lang="es-MX" sz="2000" b="1" spc="188" dirty="0">
              <a:solidFill>
                <a:srgbClr val="396559"/>
              </a:solidFill>
              <a:latin typeface="Montserrat" pitchFamily="2" charset="77"/>
            </a:endParaRPr>
          </a:p>
        </p:txBody>
      </p:sp>
      <p:sp>
        <p:nvSpPr>
          <p:cNvPr id="26" name="object 3">
            <a:extLst>
              <a:ext uri="{FF2B5EF4-FFF2-40B4-BE49-F238E27FC236}">
                <a16:creationId xmlns:a16="http://schemas.microsoft.com/office/drawing/2014/main" id="{A0AA2CC5-AB40-0444-B340-E9C83F6C9B98}"/>
              </a:ext>
            </a:extLst>
          </p:cNvPr>
          <p:cNvSpPr txBox="1">
            <a:spLocks/>
          </p:cNvSpPr>
          <p:nvPr/>
        </p:nvSpPr>
        <p:spPr>
          <a:xfrm>
            <a:off x="1157578" y="3754617"/>
            <a:ext cx="1660241"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88" dirty="0">
                <a:latin typeface="Helvetica" pitchFamily="2" charset="0"/>
              </a:rPr>
              <a:t>255.50KM</a:t>
            </a:r>
          </a:p>
        </p:txBody>
      </p:sp>
      <p:sp>
        <p:nvSpPr>
          <p:cNvPr id="28" name="object 3">
            <a:extLst>
              <a:ext uri="{FF2B5EF4-FFF2-40B4-BE49-F238E27FC236}">
                <a16:creationId xmlns:a16="http://schemas.microsoft.com/office/drawing/2014/main" id="{E6BC1CF7-5D00-1543-AC99-28213A08EA5A}"/>
              </a:ext>
            </a:extLst>
          </p:cNvPr>
          <p:cNvSpPr txBox="1">
            <a:spLocks/>
          </p:cNvSpPr>
          <p:nvPr/>
        </p:nvSpPr>
        <p:spPr>
          <a:xfrm>
            <a:off x="1424673" y="3437222"/>
            <a:ext cx="1660241"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88" dirty="0">
                <a:latin typeface="Helvetica" pitchFamily="2" charset="0"/>
              </a:rPr>
              <a:t>100%</a:t>
            </a:r>
          </a:p>
        </p:txBody>
      </p:sp>
      <p:sp>
        <p:nvSpPr>
          <p:cNvPr id="30" name="object 3">
            <a:extLst>
              <a:ext uri="{FF2B5EF4-FFF2-40B4-BE49-F238E27FC236}">
                <a16:creationId xmlns:a16="http://schemas.microsoft.com/office/drawing/2014/main" id="{A2C5FFCA-2839-584D-AABC-61CF3719EE92}"/>
              </a:ext>
            </a:extLst>
          </p:cNvPr>
          <p:cNvSpPr txBox="1">
            <a:spLocks/>
          </p:cNvSpPr>
          <p:nvPr/>
        </p:nvSpPr>
        <p:spPr>
          <a:xfrm>
            <a:off x="835197" y="2165677"/>
            <a:ext cx="1660241" cy="51488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600" spc="153" dirty="0">
                <a:latin typeface="Euclid Flex Light" panose="020B0300030000000000" pitchFamily="34" charset="77"/>
              </a:rPr>
              <a:t>OBJETIVO </a:t>
            </a:r>
          </a:p>
          <a:p>
            <a:pPr marL="9525" algn="ctr">
              <a:spcBef>
                <a:spcPts val="75"/>
              </a:spcBef>
            </a:pPr>
            <a:r>
              <a:rPr lang="es-MX" sz="1600" spc="153" dirty="0">
                <a:latin typeface="Euclid Flex Light" panose="020B0300030000000000" pitchFamily="34" charset="77"/>
              </a:rPr>
              <a:t>A LIBERAR </a:t>
            </a:r>
            <a:endParaRPr lang="es-MX" sz="1600" spc="188" dirty="0">
              <a:latin typeface="Euclid Flex Light" panose="020B0300030000000000" pitchFamily="34" charset="77"/>
            </a:endParaRPr>
          </a:p>
        </p:txBody>
      </p:sp>
      <p:sp>
        <p:nvSpPr>
          <p:cNvPr id="33" name="object 32">
            <a:extLst>
              <a:ext uri="{FF2B5EF4-FFF2-40B4-BE49-F238E27FC236}">
                <a16:creationId xmlns:a16="http://schemas.microsoft.com/office/drawing/2014/main" id="{5FCB57DD-ADDB-5A42-9B5D-58835EFB29A3}"/>
              </a:ext>
            </a:extLst>
          </p:cNvPr>
          <p:cNvSpPr txBox="1"/>
          <p:nvPr/>
        </p:nvSpPr>
        <p:spPr>
          <a:xfrm>
            <a:off x="3147102" y="3416520"/>
            <a:ext cx="2234090" cy="639437"/>
          </a:xfrm>
          <a:prstGeom prst="rect">
            <a:avLst/>
          </a:prstGeom>
        </p:spPr>
        <p:txBody>
          <a:bodyPr vert="horz" wrap="square" lIns="0" tIns="10953" rIns="0" bIns="0" rtlCol="0">
            <a:spAutoFit/>
          </a:bodyPr>
          <a:lstStyle/>
          <a:p>
            <a:pPr marL="9525" algn="ctr">
              <a:spcBef>
                <a:spcPts val="86"/>
              </a:spcBef>
            </a:pPr>
            <a:r>
              <a:rPr lang="es-419" sz="2000" b="1" spc="-30" dirty="0">
                <a:solidFill>
                  <a:schemeClr val="bg1"/>
                </a:solidFill>
                <a:latin typeface="Helvetica" pitchFamily="2" charset="0"/>
                <a:cs typeface="Montserrat-Medium"/>
              </a:rPr>
              <a:t>67.31</a:t>
            </a:r>
            <a:r>
              <a:rPr sz="2000" b="1" spc="-30" dirty="0">
                <a:solidFill>
                  <a:schemeClr val="bg1"/>
                </a:solidFill>
                <a:latin typeface="Helvetica" pitchFamily="2" charset="0"/>
                <a:cs typeface="Montserrat-ExtraBold"/>
              </a:rPr>
              <a:t>%</a:t>
            </a:r>
            <a:endParaRPr lang="es-ES" sz="2000" b="1" spc="-30" dirty="0">
              <a:solidFill>
                <a:schemeClr val="bg1"/>
              </a:solidFill>
              <a:latin typeface="Helvetica" pitchFamily="2" charset="0"/>
              <a:cs typeface="Montserrat-ExtraBold"/>
            </a:endParaRPr>
          </a:p>
          <a:p>
            <a:pPr marL="9525" algn="ctr">
              <a:spcBef>
                <a:spcPts val="86"/>
              </a:spcBef>
            </a:pPr>
            <a:r>
              <a:rPr lang="es-ES" sz="2000" b="1" spc="-30" dirty="0">
                <a:solidFill>
                  <a:schemeClr val="bg1"/>
                </a:solidFill>
                <a:latin typeface="Helvetica" pitchFamily="2" charset="0"/>
                <a:cs typeface="Montserrat-ExtraBold"/>
              </a:rPr>
              <a:t>172.002 </a:t>
            </a:r>
            <a:r>
              <a:rPr lang="es-MX" sz="2000" b="1" spc="-30" dirty="0">
                <a:solidFill>
                  <a:schemeClr val="bg1"/>
                </a:solidFill>
                <a:latin typeface="Helvetica" pitchFamily="2" charset="0"/>
                <a:cs typeface="Montserrat-ExtraBold"/>
              </a:rPr>
              <a:t>KM</a:t>
            </a:r>
            <a:endParaRPr sz="2000" dirty="0">
              <a:solidFill>
                <a:schemeClr val="bg1"/>
              </a:solidFill>
              <a:latin typeface="Helvetica" pitchFamily="2" charset="0"/>
              <a:cs typeface="Montserrat-ExtraBold"/>
            </a:endParaRPr>
          </a:p>
        </p:txBody>
      </p:sp>
      <p:pic>
        <p:nvPicPr>
          <p:cNvPr id="34" name="Imagen 33">
            <a:extLst>
              <a:ext uri="{FF2B5EF4-FFF2-40B4-BE49-F238E27FC236}">
                <a16:creationId xmlns:a16="http://schemas.microsoft.com/office/drawing/2014/main" id="{ADAAD9D8-0428-E746-9388-C02506AA2AA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67298" y="2877586"/>
            <a:ext cx="927686" cy="927686"/>
          </a:xfrm>
          <a:prstGeom prst="rect">
            <a:avLst/>
          </a:prstGeom>
        </p:spPr>
      </p:pic>
      <p:sp>
        <p:nvSpPr>
          <p:cNvPr id="35" name="object 3">
            <a:extLst>
              <a:ext uri="{FF2B5EF4-FFF2-40B4-BE49-F238E27FC236}">
                <a16:creationId xmlns:a16="http://schemas.microsoft.com/office/drawing/2014/main" id="{E12E84C9-CCEB-3844-8BBB-36A304747F7C}"/>
              </a:ext>
            </a:extLst>
          </p:cNvPr>
          <p:cNvSpPr txBox="1">
            <a:spLocks/>
          </p:cNvSpPr>
          <p:nvPr/>
        </p:nvSpPr>
        <p:spPr>
          <a:xfrm>
            <a:off x="7877855" y="2877586"/>
            <a:ext cx="1624844" cy="773930"/>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86"/>
              </a:spcBef>
            </a:pPr>
            <a:r>
              <a:rPr lang="es-MX" sz="1600" spc="-30" dirty="0">
                <a:solidFill>
                  <a:schemeClr val="tx1"/>
                </a:solidFill>
                <a:latin typeface="Euclid Flex Light" panose="020B0300030000000000" pitchFamily="34" charset="77"/>
                <a:cs typeface="Montserrat-ExtraBold"/>
              </a:rPr>
              <a:t>TERRENOS</a:t>
            </a:r>
          </a:p>
          <a:p>
            <a:pPr marL="9525" algn="ctr">
              <a:spcBef>
                <a:spcPts val="86"/>
              </a:spcBef>
            </a:pPr>
            <a:r>
              <a:rPr lang="es-MX" sz="1600" spc="-30" dirty="0">
                <a:solidFill>
                  <a:schemeClr val="tx1"/>
                </a:solidFill>
                <a:latin typeface="Euclid Flex Light" panose="020B0300030000000000" pitchFamily="34" charset="77"/>
                <a:cs typeface="Montserrat-ExtraBold"/>
              </a:rPr>
              <a:t> EJIDALES </a:t>
            </a:r>
          </a:p>
          <a:p>
            <a:pPr marL="9525" algn="ctr">
              <a:spcBef>
                <a:spcPts val="86"/>
              </a:spcBef>
            </a:pPr>
            <a:r>
              <a:rPr lang="es-MX" sz="1600" spc="-30" dirty="0">
                <a:solidFill>
                  <a:schemeClr val="tx1"/>
                </a:solidFill>
                <a:latin typeface="Helvetica" pitchFamily="2" charset="0"/>
                <a:cs typeface="Montserrat-ExtraBold"/>
              </a:rPr>
              <a:t>161.502 KM</a:t>
            </a:r>
          </a:p>
        </p:txBody>
      </p:sp>
      <p:pic>
        <p:nvPicPr>
          <p:cNvPr id="36" name="Imagen 35">
            <a:extLst>
              <a:ext uri="{FF2B5EF4-FFF2-40B4-BE49-F238E27FC236}">
                <a16:creationId xmlns:a16="http://schemas.microsoft.com/office/drawing/2014/main" id="{B236A337-8622-9C49-9C08-D99F45F609A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94985" y="1240777"/>
            <a:ext cx="1121618" cy="1121618"/>
          </a:xfrm>
          <a:prstGeom prst="rect">
            <a:avLst/>
          </a:prstGeom>
        </p:spPr>
      </p:pic>
      <p:sp>
        <p:nvSpPr>
          <p:cNvPr id="37" name="object 3">
            <a:extLst>
              <a:ext uri="{FF2B5EF4-FFF2-40B4-BE49-F238E27FC236}">
                <a16:creationId xmlns:a16="http://schemas.microsoft.com/office/drawing/2014/main" id="{1A163DA2-ADB6-064D-BB81-E4EF8992C4DE}"/>
              </a:ext>
            </a:extLst>
          </p:cNvPr>
          <p:cNvSpPr txBox="1">
            <a:spLocks/>
          </p:cNvSpPr>
          <p:nvPr/>
        </p:nvSpPr>
        <p:spPr>
          <a:xfrm>
            <a:off x="7950029" y="1467333"/>
            <a:ext cx="1624844" cy="76110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86"/>
              </a:spcBef>
            </a:pPr>
            <a:r>
              <a:rPr lang="es-MX" sz="1600" spc="-30" dirty="0">
                <a:solidFill>
                  <a:schemeClr val="tx1"/>
                </a:solidFill>
                <a:latin typeface="Euclid Flex Light" panose="020B0300030000000000" pitchFamily="34" charset="77"/>
                <a:cs typeface="Montserrat-ExtraBold"/>
              </a:rPr>
              <a:t>TERRENOS NACIONALES  </a:t>
            </a:r>
          </a:p>
          <a:p>
            <a:pPr marL="9525" algn="ctr">
              <a:spcBef>
                <a:spcPts val="86"/>
              </a:spcBef>
            </a:pPr>
            <a:r>
              <a:rPr lang="es-MX" sz="1600" spc="-30" dirty="0">
                <a:solidFill>
                  <a:schemeClr val="tx1"/>
                </a:solidFill>
                <a:latin typeface="Helvetica" pitchFamily="2" charset="0"/>
                <a:cs typeface="Montserrat-ExtraBold"/>
              </a:rPr>
              <a:t>10.50 KM</a:t>
            </a:r>
          </a:p>
        </p:txBody>
      </p:sp>
      <p:sp>
        <p:nvSpPr>
          <p:cNvPr id="38" name="object 3">
            <a:extLst>
              <a:ext uri="{FF2B5EF4-FFF2-40B4-BE49-F238E27FC236}">
                <a16:creationId xmlns:a16="http://schemas.microsoft.com/office/drawing/2014/main" id="{B0B70FAA-4780-7B4F-8A29-01DE37082809}"/>
              </a:ext>
            </a:extLst>
          </p:cNvPr>
          <p:cNvSpPr txBox="1">
            <a:spLocks/>
          </p:cNvSpPr>
          <p:nvPr/>
        </p:nvSpPr>
        <p:spPr>
          <a:xfrm>
            <a:off x="3137569" y="2011789"/>
            <a:ext cx="2152372" cy="668773"/>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spc="153" dirty="0">
                <a:latin typeface="Euclid Flex Light" panose="020B0300030000000000" pitchFamily="34" charset="77"/>
              </a:rPr>
              <a:t>PORCENTAJE Y KM</a:t>
            </a:r>
          </a:p>
          <a:p>
            <a:pPr marL="9525" algn="ctr">
              <a:spcBef>
                <a:spcPts val="75"/>
              </a:spcBef>
            </a:pPr>
            <a:r>
              <a:rPr lang="es-MX" sz="1400" spc="153" dirty="0">
                <a:latin typeface="Euclid Flex Light" panose="020B0300030000000000" pitchFamily="34" charset="77"/>
              </a:rPr>
              <a:t>LIBERADOS AL </a:t>
            </a:r>
            <a:r>
              <a:rPr lang="es-MX" sz="1400" spc="153" dirty="0">
                <a:latin typeface="Helvetica" pitchFamily="2" charset="0"/>
              </a:rPr>
              <a:t>06</a:t>
            </a:r>
            <a:r>
              <a:rPr lang="es-MX" sz="1400" spc="153" dirty="0">
                <a:latin typeface="Euclid Flex Light" panose="020B0300030000000000" pitchFamily="34" charset="77"/>
              </a:rPr>
              <a:t> DE OCT </a:t>
            </a:r>
            <a:r>
              <a:rPr lang="es-MX" sz="1400" spc="153" dirty="0">
                <a:latin typeface="Helvetica" pitchFamily="2" charset="0"/>
              </a:rPr>
              <a:t>2022</a:t>
            </a:r>
            <a:endParaRPr lang="es-MX" sz="1400" spc="188" dirty="0">
              <a:latin typeface="Helvetica" pitchFamily="2" charset="0"/>
            </a:endParaRPr>
          </a:p>
        </p:txBody>
      </p:sp>
      <p:sp>
        <p:nvSpPr>
          <p:cNvPr id="22" name="Rectángulo 21">
            <a:extLst>
              <a:ext uri="{FF2B5EF4-FFF2-40B4-BE49-F238E27FC236}">
                <a16:creationId xmlns:a16="http://schemas.microsoft.com/office/drawing/2014/main" id="{443141E3-BA2D-8E4D-B7D5-86D6088B9DD3}"/>
              </a:ext>
            </a:extLst>
          </p:cNvPr>
          <p:cNvSpPr/>
          <p:nvPr/>
        </p:nvSpPr>
        <p:spPr>
          <a:xfrm>
            <a:off x="220775" y="1665125"/>
            <a:ext cx="5522514" cy="3645444"/>
          </a:xfrm>
          <a:prstGeom prst="rect">
            <a:avLst/>
          </a:prstGeom>
          <a:solidFill>
            <a:srgbClr val="C4C4A3">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9" name="object 3">
            <a:extLst>
              <a:ext uri="{FF2B5EF4-FFF2-40B4-BE49-F238E27FC236}">
                <a16:creationId xmlns:a16="http://schemas.microsoft.com/office/drawing/2014/main" id="{2C217645-D9C0-EC4D-A93C-DCAA663C914C}"/>
              </a:ext>
            </a:extLst>
          </p:cNvPr>
          <p:cNvSpPr txBox="1">
            <a:spLocks/>
          </p:cNvSpPr>
          <p:nvPr/>
        </p:nvSpPr>
        <p:spPr>
          <a:xfrm>
            <a:off x="4705980" y="209353"/>
            <a:ext cx="5300873"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b="1" spc="153" dirty="0">
                <a:latin typeface="Montserrat Light" pitchFamily="2" charset="77"/>
              </a:rPr>
              <a:t>SITUACIÓN DE EJIDOS </a:t>
            </a:r>
            <a:endParaRPr lang="es-MX" sz="2000" b="1" spc="188" dirty="0">
              <a:latin typeface="Montserrat Light" pitchFamily="2" charset="77"/>
            </a:endParaRPr>
          </a:p>
        </p:txBody>
      </p:sp>
      <p:pic>
        <p:nvPicPr>
          <p:cNvPr id="31" name="Imagen 30">
            <a:extLst>
              <a:ext uri="{FF2B5EF4-FFF2-40B4-BE49-F238E27FC236}">
                <a16:creationId xmlns:a16="http://schemas.microsoft.com/office/drawing/2014/main" id="{C30052B7-FEFB-7C4B-BC2C-F0183C024800}"/>
              </a:ext>
            </a:extLst>
          </p:cNvPr>
          <p:cNvPicPr>
            <a:picLocks noChangeAspect="1"/>
          </p:cNvPicPr>
          <p:nvPr/>
        </p:nvPicPr>
        <p:blipFill>
          <a:blip r:embed="rId9">
            <a:lum bright="70000" contrast="-70000"/>
          </a:blip>
          <a:stretch>
            <a:fillRect/>
          </a:stretch>
        </p:blipFill>
        <p:spPr>
          <a:xfrm>
            <a:off x="10557946" y="870256"/>
            <a:ext cx="1407348" cy="5277556"/>
          </a:xfrm>
          <a:prstGeom prst="rect">
            <a:avLst/>
          </a:prstGeom>
        </p:spPr>
      </p:pic>
      <p:pic>
        <p:nvPicPr>
          <p:cNvPr id="40" name="Imagen 39">
            <a:extLst>
              <a:ext uri="{FF2B5EF4-FFF2-40B4-BE49-F238E27FC236}">
                <a16:creationId xmlns:a16="http://schemas.microsoft.com/office/drawing/2014/main" id="{A63280FC-BC76-AD48-8990-9329E5AF756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120" b="47526" l="8667" r="75200"/>
                    </a14:imgEffect>
                  </a14:imgLayer>
                </a14:imgProps>
              </a:ext>
            </a:extLst>
          </a:blip>
          <a:srcRect l="10141" t="10141" r="24725" b="52488"/>
          <a:stretch/>
        </p:blipFill>
        <p:spPr>
          <a:xfrm>
            <a:off x="2857515" y="5561362"/>
            <a:ext cx="1094999" cy="1117461"/>
          </a:xfrm>
          <a:prstGeom prst="rect">
            <a:avLst/>
          </a:prstGeom>
        </p:spPr>
      </p:pic>
      <p:sp>
        <p:nvSpPr>
          <p:cNvPr id="41" name="object 3">
            <a:extLst>
              <a:ext uri="{FF2B5EF4-FFF2-40B4-BE49-F238E27FC236}">
                <a16:creationId xmlns:a16="http://schemas.microsoft.com/office/drawing/2014/main" id="{E9CB1826-7669-9945-80CA-CA8BDDC1DC69}"/>
              </a:ext>
            </a:extLst>
          </p:cNvPr>
          <p:cNvSpPr txBox="1">
            <a:spLocks/>
          </p:cNvSpPr>
          <p:nvPr/>
        </p:nvSpPr>
        <p:spPr>
          <a:xfrm>
            <a:off x="3570610" y="4842961"/>
            <a:ext cx="3975107"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Nueva data </a:t>
            </a:r>
          </a:p>
        </p:txBody>
      </p:sp>
      <p:sp>
        <p:nvSpPr>
          <p:cNvPr id="42" name="object 3">
            <a:extLst>
              <a:ext uri="{FF2B5EF4-FFF2-40B4-BE49-F238E27FC236}">
                <a16:creationId xmlns:a16="http://schemas.microsoft.com/office/drawing/2014/main" id="{78C9A781-8D3D-254F-9365-F59910AEFDA6}"/>
              </a:ext>
            </a:extLst>
          </p:cNvPr>
          <p:cNvSpPr txBox="1">
            <a:spLocks/>
          </p:cNvSpPr>
          <p:nvPr/>
        </p:nvSpPr>
        <p:spPr>
          <a:xfrm>
            <a:off x="8118692" y="3651516"/>
            <a:ext cx="3975107"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Nueva data </a:t>
            </a:r>
          </a:p>
        </p:txBody>
      </p:sp>
      <p:sp>
        <p:nvSpPr>
          <p:cNvPr id="43" name="object 3">
            <a:extLst>
              <a:ext uri="{FF2B5EF4-FFF2-40B4-BE49-F238E27FC236}">
                <a16:creationId xmlns:a16="http://schemas.microsoft.com/office/drawing/2014/main" id="{4662FB05-C721-AE4E-B7EA-C284393F3519}"/>
              </a:ext>
            </a:extLst>
          </p:cNvPr>
          <p:cNvSpPr txBox="1">
            <a:spLocks/>
          </p:cNvSpPr>
          <p:nvPr/>
        </p:nvSpPr>
        <p:spPr>
          <a:xfrm>
            <a:off x="7417701" y="4302266"/>
            <a:ext cx="2589691" cy="115608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latin typeface="Euclid Flex Light" panose="020B0300030000000000" pitchFamily="34" charset="77"/>
              </a:rPr>
              <a:t>KILOMETROS POR </a:t>
            </a:r>
          </a:p>
          <a:p>
            <a:pPr marL="9525">
              <a:spcBef>
                <a:spcPts val="75"/>
              </a:spcBef>
            </a:pPr>
            <a:r>
              <a:rPr lang="es-MX" sz="1400" spc="153" dirty="0">
                <a:latin typeface="Euclid Flex Light" panose="020B0300030000000000" pitchFamily="34" charset="77"/>
              </a:rPr>
              <a:t>LIBERAR CON </a:t>
            </a:r>
          </a:p>
          <a:p>
            <a:pPr marL="9525">
              <a:spcBef>
                <a:spcPts val="75"/>
              </a:spcBef>
            </a:pPr>
            <a:r>
              <a:rPr lang="es-MX" sz="1400" spc="153" dirty="0">
                <a:latin typeface="Euclid Flex Light" panose="020B0300030000000000" pitchFamily="34" charset="77"/>
              </a:rPr>
              <a:t>RELACIÓN AL OBJETIVO AL </a:t>
            </a:r>
            <a:r>
              <a:rPr lang="es-MX" sz="1400" spc="153" dirty="0">
                <a:latin typeface="Helvetica" pitchFamily="2" charset="0"/>
              </a:rPr>
              <a:t>06</a:t>
            </a:r>
            <a:r>
              <a:rPr lang="es-MX" sz="1400" spc="153" dirty="0">
                <a:latin typeface="Euclid Flex Light" panose="020B0300030000000000" pitchFamily="34" charset="77"/>
              </a:rPr>
              <a:t> DE OCT </a:t>
            </a:r>
            <a:r>
              <a:rPr lang="es-MX" sz="1400" spc="153" dirty="0">
                <a:latin typeface="Helvetica" pitchFamily="2" charset="0"/>
              </a:rPr>
              <a:t>2022</a:t>
            </a:r>
          </a:p>
          <a:p>
            <a:pPr marL="9525">
              <a:spcBef>
                <a:spcPts val="75"/>
              </a:spcBef>
            </a:pPr>
            <a:r>
              <a:rPr lang="es-MX" sz="1600" b="1" spc="153" dirty="0">
                <a:latin typeface="Helvetica" pitchFamily="2" charset="0"/>
              </a:rPr>
              <a:t>83.874 KM</a:t>
            </a:r>
            <a:endParaRPr lang="es-MX" sz="1600" b="1" spc="188" dirty="0">
              <a:latin typeface="Helvetica" pitchFamily="2" charset="0"/>
            </a:endParaRPr>
          </a:p>
        </p:txBody>
      </p:sp>
      <p:pic>
        <p:nvPicPr>
          <p:cNvPr id="3" name="Imagen 2">
            <a:extLst>
              <a:ext uri="{FF2B5EF4-FFF2-40B4-BE49-F238E27FC236}">
                <a16:creationId xmlns:a16="http://schemas.microsoft.com/office/drawing/2014/main" id="{F6DB27F7-AA41-4E44-BB8E-D69A5FEA70FE}"/>
              </a:ext>
            </a:extLst>
          </p:cNvPr>
          <p:cNvPicPr>
            <a:picLocks noChangeAspect="1"/>
          </p:cNvPicPr>
          <p:nvPr/>
        </p:nvPicPr>
        <p:blipFill>
          <a:blip r:embed="rId12"/>
          <a:stretch>
            <a:fillRect/>
          </a:stretch>
        </p:blipFill>
        <p:spPr>
          <a:xfrm>
            <a:off x="6365860" y="4302266"/>
            <a:ext cx="921522" cy="921522"/>
          </a:xfrm>
          <a:prstGeom prst="rect">
            <a:avLst/>
          </a:prstGeom>
        </p:spPr>
      </p:pic>
      <p:sp>
        <p:nvSpPr>
          <p:cNvPr id="44" name="Rectángulo 43">
            <a:extLst>
              <a:ext uri="{FF2B5EF4-FFF2-40B4-BE49-F238E27FC236}">
                <a16:creationId xmlns:a16="http://schemas.microsoft.com/office/drawing/2014/main" id="{693C37ED-C056-2443-9C10-1720C3318781}"/>
              </a:ext>
            </a:extLst>
          </p:cNvPr>
          <p:cNvSpPr/>
          <p:nvPr/>
        </p:nvSpPr>
        <p:spPr>
          <a:xfrm>
            <a:off x="6293843" y="4153004"/>
            <a:ext cx="3584504" cy="1575769"/>
          </a:xfrm>
          <a:prstGeom prst="rect">
            <a:avLst/>
          </a:prstGeom>
          <a:solidFill>
            <a:srgbClr val="C4C4A3">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5" name="object 3">
            <a:extLst>
              <a:ext uri="{FF2B5EF4-FFF2-40B4-BE49-F238E27FC236}">
                <a16:creationId xmlns:a16="http://schemas.microsoft.com/office/drawing/2014/main" id="{0F31B65B-E966-D845-8A0C-998433E9AF22}"/>
              </a:ext>
            </a:extLst>
          </p:cNvPr>
          <p:cNvSpPr txBox="1">
            <a:spLocks/>
          </p:cNvSpPr>
          <p:nvPr/>
        </p:nvSpPr>
        <p:spPr>
          <a:xfrm>
            <a:off x="7417701" y="5442868"/>
            <a:ext cx="3975107"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Nueva data </a:t>
            </a:r>
          </a:p>
        </p:txBody>
      </p:sp>
    </p:spTree>
    <p:extLst>
      <p:ext uri="{BB962C8B-B14F-4D97-AF65-F5344CB8AC3E}">
        <p14:creationId xmlns:p14="http://schemas.microsoft.com/office/powerpoint/2010/main" val="686020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E427F38-98E9-4445-885B-9E408D359584}"/>
              </a:ext>
            </a:extLst>
          </p:cNvPr>
          <p:cNvPicPr>
            <a:picLocks noChangeAspect="1"/>
          </p:cNvPicPr>
          <p:nvPr/>
        </p:nvPicPr>
        <p:blipFill>
          <a:blip r:embed="rId2"/>
          <a:stretch>
            <a:fillRect/>
          </a:stretch>
        </p:blipFill>
        <p:spPr>
          <a:xfrm>
            <a:off x="10006853" y="0"/>
            <a:ext cx="2185147" cy="6858000"/>
          </a:xfrm>
          <a:prstGeom prst="rect">
            <a:avLst/>
          </a:prstGeom>
        </p:spPr>
      </p:pic>
      <p:pic>
        <p:nvPicPr>
          <p:cNvPr id="14" name="Imagen 13">
            <a:extLst>
              <a:ext uri="{FF2B5EF4-FFF2-40B4-BE49-F238E27FC236}">
                <a16:creationId xmlns:a16="http://schemas.microsoft.com/office/drawing/2014/main" id="{B0F10E98-2E37-3C4E-9B11-C50C01777AAB}"/>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6136646" y="495539"/>
            <a:ext cx="2229105" cy="610940"/>
          </a:xfrm>
          <a:prstGeom prst="rect">
            <a:avLst/>
          </a:prstGeom>
        </p:spPr>
      </p:pic>
      <p:sp>
        <p:nvSpPr>
          <p:cNvPr id="35" name="Rectángulo 34">
            <a:extLst>
              <a:ext uri="{FF2B5EF4-FFF2-40B4-BE49-F238E27FC236}">
                <a16:creationId xmlns:a16="http://schemas.microsoft.com/office/drawing/2014/main" id="{CF640CCD-C71F-8341-BCA7-CC0397556332}"/>
              </a:ext>
            </a:extLst>
          </p:cNvPr>
          <p:cNvSpPr/>
          <p:nvPr/>
        </p:nvSpPr>
        <p:spPr>
          <a:xfrm flipV="1">
            <a:off x="4665804" y="1072457"/>
            <a:ext cx="1279426" cy="45719"/>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1" name="Imagen 20">
            <a:extLst>
              <a:ext uri="{FF2B5EF4-FFF2-40B4-BE49-F238E27FC236}">
                <a16:creationId xmlns:a16="http://schemas.microsoft.com/office/drawing/2014/main" id="{7C45A196-9B50-CC40-A815-21722D495EB5}"/>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65804" y="2375436"/>
            <a:ext cx="4085106" cy="2012206"/>
          </a:xfrm>
          <a:prstGeom prst="rect">
            <a:avLst/>
          </a:prstGeom>
        </p:spPr>
      </p:pic>
      <p:pic>
        <p:nvPicPr>
          <p:cNvPr id="22" name="Imagen 21">
            <a:extLst>
              <a:ext uri="{FF2B5EF4-FFF2-40B4-BE49-F238E27FC236}">
                <a16:creationId xmlns:a16="http://schemas.microsoft.com/office/drawing/2014/main" id="{130545BF-5DC8-8C4C-9B98-14E094D406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3328" y="4449131"/>
            <a:ext cx="5180901" cy="2279055"/>
          </a:xfrm>
          <a:prstGeom prst="rect">
            <a:avLst/>
          </a:prstGeom>
        </p:spPr>
      </p:pic>
      <p:pic>
        <p:nvPicPr>
          <p:cNvPr id="23" name="Imagen 22">
            <a:extLst>
              <a:ext uri="{FF2B5EF4-FFF2-40B4-BE49-F238E27FC236}">
                <a16:creationId xmlns:a16="http://schemas.microsoft.com/office/drawing/2014/main" id="{FC2D0FA9-1B31-554B-BFF1-7010856B1B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6960" y="2439604"/>
            <a:ext cx="3734253" cy="1901152"/>
          </a:xfrm>
          <a:prstGeom prst="rect">
            <a:avLst/>
          </a:prstGeom>
        </p:spPr>
      </p:pic>
      <p:pic>
        <p:nvPicPr>
          <p:cNvPr id="25" name="Imagen 24">
            <a:extLst>
              <a:ext uri="{FF2B5EF4-FFF2-40B4-BE49-F238E27FC236}">
                <a16:creationId xmlns:a16="http://schemas.microsoft.com/office/drawing/2014/main" id="{C3EB36CE-A9A7-224E-81D2-AE5DBC019BBB}"/>
              </a:ext>
            </a:extLst>
          </p:cNvPr>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544229" y="4717080"/>
            <a:ext cx="4214582" cy="1743155"/>
          </a:xfrm>
          <a:prstGeom prst="rect">
            <a:avLst/>
          </a:prstGeom>
        </p:spPr>
      </p:pic>
      <p:sp>
        <p:nvSpPr>
          <p:cNvPr id="39" name="object 3">
            <a:extLst>
              <a:ext uri="{FF2B5EF4-FFF2-40B4-BE49-F238E27FC236}">
                <a16:creationId xmlns:a16="http://schemas.microsoft.com/office/drawing/2014/main" id="{C4368E3D-2DA4-BA44-9F5F-551577295796}"/>
              </a:ext>
            </a:extLst>
          </p:cNvPr>
          <p:cNvSpPr txBox="1">
            <a:spLocks/>
          </p:cNvSpPr>
          <p:nvPr/>
        </p:nvSpPr>
        <p:spPr>
          <a:xfrm>
            <a:off x="356524" y="270507"/>
            <a:ext cx="4480488" cy="94577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88" dirty="0">
                <a:latin typeface="Montserrat" pitchFamily="2" charset="77"/>
              </a:rPr>
              <a:t>PROPUESTA DE ESTRUCTURAS </a:t>
            </a:r>
          </a:p>
          <a:p>
            <a:pPr marL="9525">
              <a:spcBef>
                <a:spcPts val="75"/>
              </a:spcBef>
            </a:pPr>
            <a:r>
              <a:rPr lang="es-MX" sz="2000" spc="188" dirty="0">
                <a:latin typeface="Montserrat" pitchFamily="2" charset="77"/>
              </a:rPr>
              <a:t>PARA PASOS VEHÍCULARES </a:t>
            </a:r>
          </a:p>
        </p:txBody>
      </p:sp>
      <p:sp>
        <p:nvSpPr>
          <p:cNvPr id="40" name="Título 1">
            <a:extLst>
              <a:ext uri="{FF2B5EF4-FFF2-40B4-BE49-F238E27FC236}">
                <a16:creationId xmlns:a16="http://schemas.microsoft.com/office/drawing/2014/main" id="{341FF5D0-530F-D24A-9913-E8D924978581}"/>
              </a:ext>
            </a:extLst>
          </p:cNvPr>
          <p:cNvSpPr txBox="1">
            <a:spLocks/>
          </p:cNvSpPr>
          <p:nvPr/>
        </p:nvSpPr>
        <p:spPr>
          <a:xfrm>
            <a:off x="356524" y="1839422"/>
            <a:ext cx="3926354" cy="356479"/>
          </a:xfrm>
          <a:prstGeom prst="rect">
            <a:avLst/>
          </a:prstGeom>
        </p:spPr>
        <p:txBody>
          <a:bodyPr anchor="b">
            <a:noAutofit/>
          </a:bodyPr>
          <a:lstStyle>
            <a:lvl1pPr algn="ctr" defTabSz="914377" rtl="0" eaLnBrk="1" latinLnBrk="0" hangingPunct="1">
              <a:lnSpc>
                <a:spcPct val="90000"/>
              </a:lnSpc>
              <a:spcBef>
                <a:spcPct val="0"/>
              </a:spcBef>
              <a:buNone/>
              <a:defRPr sz="4400" b="1" i="0" kern="1200">
                <a:solidFill>
                  <a:srgbClr val="6E152E"/>
                </a:solidFill>
                <a:latin typeface="Montserrat SemiBold" pitchFamily="2" charset="77"/>
                <a:ea typeface="+mj-ea"/>
                <a:cs typeface="+mj-cs"/>
              </a:defRPr>
            </a:lvl1pPr>
          </a:lstStyle>
          <a:p>
            <a:r>
              <a:rPr lang="es-MX" sz="1100" dirty="0">
                <a:solidFill>
                  <a:srgbClr val="396559"/>
                </a:solidFill>
                <a:effectLst>
                  <a:outerShdw blurRad="38100" dist="38100" dir="2700000" algn="tl">
                    <a:srgbClr val="000000">
                      <a:alpha val="43137"/>
                    </a:srgbClr>
                  </a:outerShdw>
                </a:effectLst>
                <a:latin typeface="Montserrat Light" pitchFamily="2" charset="77"/>
              </a:rPr>
              <a:t>PROPUESTA DE PASO VEHICULAR</a:t>
            </a:r>
          </a:p>
          <a:p>
            <a:r>
              <a:rPr lang="es-MX" sz="1100" dirty="0">
                <a:solidFill>
                  <a:srgbClr val="396559"/>
                </a:solidFill>
                <a:effectLst>
                  <a:outerShdw blurRad="38100" dist="38100" dir="2700000" algn="tl">
                    <a:srgbClr val="000000">
                      <a:alpha val="43137"/>
                    </a:srgbClr>
                  </a:outerShdw>
                </a:effectLst>
                <a:latin typeface="Montserrat Light" pitchFamily="2" charset="77"/>
              </a:rPr>
              <a:t>ESTRUCTURAS</a:t>
            </a:r>
          </a:p>
        </p:txBody>
      </p:sp>
      <p:sp>
        <p:nvSpPr>
          <p:cNvPr id="41" name="Título 1">
            <a:extLst>
              <a:ext uri="{FF2B5EF4-FFF2-40B4-BE49-F238E27FC236}">
                <a16:creationId xmlns:a16="http://schemas.microsoft.com/office/drawing/2014/main" id="{6EACF98D-9DBA-6240-BCC2-60A7CAF498DC}"/>
              </a:ext>
            </a:extLst>
          </p:cNvPr>
          <p:cNvSpPr txBox="1">
            <a:spLocks/>
          </p:cNvSpPr>
          <p:nvPr/>
        </p:nvSpPr>
        <p:spPr>
          <a:xfrm>
            <a:off x="5181688" y="1845116"/>
            <a:ext cx="3926354" cy="356479"/>
          </a:xfrm>
          <a:prstGeom prst="rect">
            <a:avLst/>
          </a:prstGeom>
        </p:spPr>
        <p:txBody>
          <a:bodyPr anchor="b">
            <a:noAutofit/>
          </a:bodyPr>
          <a:lstStyle>
            <a:lvl1pPr algn="ctr" defTabSz="914377" rtl="0" eaLnBrk="1" latinLnBrk="0" hangingPunct="1">
              <a:lnSpc>
                <a:spcPct val="90000"/>
              </a:lnSpc>
              <a:spcBef>
                <a:spcPct val="0"/>
              </a:spcBef>
              <a:buNone/>
              <a:defRPr sz="4400" b="1" i="0" kern="1200">
                <a:solidFill>
                  <a:srgbClr val="6E152E"/>
                </a:solidFill>
                <a:latin typeface="Montserrat SemiBold" pitchFamily="2" charset="77"/>
                <a:ea typeface="+mj-ea"/>
                <a:cs typeface="+mj-cs"/>
              </a:defRPr>
            </a:lvl1pPr>
          </a:lstStyle>
          <a:p>
            <a:r>
              <a:rPr lang="es-MX" sz="1100" dirty="0">
                <a:solidFill>
                  <a:srgbClr val="396559"/>
                </a:solidFill>
                <a:effectLst>
                  <a:outerShdw blurRad="38100" dist="38100" dir="2700000" algn="tl">
                    <a:srgbClr val="000000">
                      <a:alpha val="43137"/>
                    </a:srgbClr>
                  </a:outerShdw>
                </a:effectLst>
                <a:latin typeface="Montserrat Light" pitchFamily="2" charset="77"/>
              </a:rPr>
              <a:t>PROPUESTA DE PASO VEHICULAR</a:t>
            </a:r>
          </a:p>
          <a:p>
            <a:r>
              <a:rPr lang="es-MX" sz="1100" dirty="0">
                <a:solidFill>
                  <a:srgbClr val="396559"/>
                </a:solidFill>
                <a:effectLst>
                  <a:outerShdw blurRad="38100" dist="38100" dir="2700000" algn="tl">
                    <a:srgbClr val="000000">
                      <a:alpha val="43137"/>
                    </a:srgbClr>
                  </a:outerShdw>
                </a:effectLst>
                <a:latin typeface="Montserrat Light" pitchFamily="2" charset="77"/>
              </a:rPr>
              <a:t>ESTRUCTURAS</a:t>
            </a:r>
          </a:p>
        </p:txBody>
      </p:sp>
      <p:sp>
        <p:nvSpPr>
          <p:cNvPr id="42" name="Título 1">
            <a:extLst>
              <a:ext uri="{FF2B5EF4-FFF2-40B4-BE49-F238E27FC236}">
                <a16:creationId xmlns:a16="http://schemas.microsoft.com/office/drawing/2014/main" id="{23C7523B-D817-E94E-A2B8-15BE9950A9F9}"/>
              </a:ext>
            </a:extLst>
          </p:cNvPr>
          <p:cNvSpPr txBox="1">
            <a:spLocks/>
          </p:cNvSpPr>
          <p:nvPr/>
        </p:nvSpPr>
        <p:spPr>
          <a:xfrm>
            <a:off x="1617875" y="4463102"/>
            <a:ext cx="3926354" cy="356479"/>
          </a:xfrm>
          <a:prstGeom prst="rect">
            <a:avLst/>
          </a:prstGeom>
        </p:spPr>
        <p:txBody>
          <a:bodyPr anchor="b">
            <a:noAutofit/>
          </a:bodyPr>
          <a:lstStyle>
            <a:lvl1pPr algn="ctr" defTabSz="914377" rtl="0" eaLnBrk="1" latinLnBrk="0" hangingPunct="1">
              <a:lnSpc>
                <a:spcPct val="90000"/>
              </a:lnSpc>
              <a:spcBef>
                <a:spcPct val="0"/>
              </a:spcBef>
              <a:buNone/>
              <a:defRPr sz="4400" b="1" i="0" kern="1200">
                <a:solidFill>
                  <a:srgbClr val="6E152E"/>
                </a:solidFill>
                <a:latin typeface="Montserrat SemiBold" pitchFamily="2" charset="77"/>
                <a:ea typeface="+mj-ea"/>
                <a:cs typeface="+mj-cs"/>
              </a:defRPr>
            </a:lvl1pPr>
          </a:lstStyle>
          <a:p>
            <a:r>
              <a:rPr lang="es-MX" sz="1100" dirty="0">
                <a:solidFill>
                  <a:srgbClr val="396559"/>
                </a:solidFill>
                <a:effectLst>
                  <a:outerShdw blurRad="38100" dist="38100" dir="2700000" algn="tl">
                    <a:srgbClr val="000000">
                      <a:alpha val="43137"/>
                    </a:srgbClr>
                  </a:outerShdw>
                </a:effectLst>
                <a:latin typeface="Montserrat Light" pitchFamily="2" charset="77"/>
              </a:rPr>
              <a:t>PROPUESTA DE PASO VEHICULAR</a:t>
            </a:r>
          </a:p>
          <a:p>
            <a:r>
              <a:rPr lang="es-MX" sz="1100" dirty="0">
                <a:solidFill>
                  <a:srgbClr val="396559"/>
                </a:solidFill>
                <a:effectLst>
                  <a:outerShdw blurRad="38100" dist="38100" dir="2700000" algn="tl">
                    <a:srgbClr val="000000">
                      <a:alpha val="43137"/>
                    </a:srgbClr>
                  </a:outerShdw>
                </a:effectLst>
                <a:latin typeface="Montserrat Light" pitchFamily="2" charset="77"/>
              </a:rPr>
              <a:t>ESTRUCTURAS</a:t>
            </a:r>
          </a:p>
        </p:txBody>
      </p:sp>
      <p:sp>
        <p:nvSpPr>
          <p:cNvPr id="43" name="Título 1">
            <a:extLst>
              <a:ext uri="{FF2B5EF4-FFF2-40B4-BE49-F238E27FC236}">
                <a16:creationId xmlns:a16="http://schemas.microsoft.com/office/drawing/2014/main" id="{C0CFD511-F9A7-DC4D-B902-04014A69E0EC}"/>
              </a:ext>
            </a:extLst>
          </p:cNvPr>
          <p:cNvSpPr txBox="1">
            <a:spLocks/>
          </p:cNvSpPr>
          <p:nvPr/>
        </p:nvSpPr>
        <p:spPr>
          <a:xfrm>
            <a:off x="6146379" y="4650768"/>
            <a:ext cx="3926354" cy="356479"/>
          </a:xfrm>
          <a:prstGeom prst="rect">
            <a:avLst/>
          </a:prstGeom>
        </p:spPr>
        <p:txBody>
          <a:bodyPr anchor="b">
            <a:noAutofit/>
          </a:bodyPr>
          <a:lstStyle>
            <a:lvl1pPr algn="ctr" defTabSz="914377" rtl="0" eaLnBrk="1" latinLnBrk="0" hangingPunct="1">
              <a:lnSpc>
                <a:spcPct val="90000"/>
              </a:lnSpc>
              <a:spcBef>
                <a:spcPct val="0"/>
              </a:spcBef>
              <a:buNone/>
              <a:defRPr sz="4400" b="1" i="0" kern="1200">
                <a:solidFill>
                  <a:srgbClr val="6E152E"/>
                </a:solidFill>
                <a:latin typeface="Montserrat SemiBold" pitchFamily="2" charset="77"/>
                <a:ea typeface="+mj-ea"/>
                <a:cs typeface="+mj-cs"/>
              </a:defRPr>
            </a:lvl1pPr>
          </a:lstStyle>
          <a:p>
            <a:r>
              <a:rPr lang="es-MX" sz="1100" dirty="0">
                <a:solidFill>
                  <a:srgbClr val="396559"/>
                </a:solidFill>
                <a:effectLst>
                  <a:outerShdw blurRad="38100" dist="38100" dir="2700000" algn="tl">
                    <a:srgbClr val="000000">
                      <a:alpha val="43137"/>
                    </a:srgbClr>
                  </a:outerShdw>
                </a:effectLst>
                <a:latin typeface="Montserrat Light" pitchFamily="2" charset="77"/>
              </a:rPr>
              <a:t>PROPUESTA DE PASO VEHICULAR</a:t>
            </a:r>
          </a:p>
          <a:p>
            <a:r>
              <a:rPr lang="es-MX" sz="1100" dirty="0">
                <a:solidFill>
                  <a:srgbClr val="396559"/>
                </a:solidFill>
                <a:effectLst>
                  <a:outerShdw blurRad="38100" dist="38100" dir="2700000" algn="tl">
                    <a:srgbClr val="000000">
                      <a:alpha val="43137"/>
                    </a:srgbClr>
                  </a:outerShdw>
                </a:effectLst>
                <a:latin typeface="Montserrat Light" pitchFamily="2" charset="77"/>
              </a:rPr>
              <a:t>ESTRUCTURAS</a:t>
            </a:r>
          </a:p>
        </p:txBody>
      </p:sp>
      <p:pic>
        <p:nvPicPr>
          <p:cNvPr id="16" name="Imagen 15">
            <a:extLst>
              <a:ext uri="{FF2B5EF4-FFF2-40B4-BE49-F238E27FC236}">
                <a16:creationId xmlns:a16="http://schemas.microsoft.com/office/drawing/2014/main" id="{8734617C-605D-B64D-BB67-715B9FE37E46}"/>
              </a:ext>
            </a:extLst>
          </p:cNvPr>
          <p:cNvPicPr>
            <a:picLocks noChangeAspect="1"/>
          </p:cNvPicPr>
          <p:nvPr/>
        </p:nvPicPr>
        <p:blipFill>
          <a:blip r:embed="rId8">
            <a:lum bright="70000" contrast="-70000"/>
          </a:blip>
          <a:stretch>
            <a:fillRect/>
          </a:stretch>
        </p:blipFill>
        <p:spPr>
          <a:xfrm>
            <a:off x="10557946" y="870256"/>
            <a:ext cx="1407348" cy="5277556"/>
          </a:xfrm>
          <a:prstGeom prst="rect">
            <a:avLst/>
          </a:prstGeom>
        </p:spPr>
      </p:pic>
      <p:pic>
        <p:nvPicPr>
          <p:cNvPr id="17" name="Imagen 16">
            <a:extLst>
              <a:ext uri="{FF2B5EF4-FFF2-40B4-BE49-F238E27FC236}">
                <a16:creationId xmlns:a16="http://schemas.microsoft.com/office/drawing/2014/main" id="{97C4A747-3A6F-2A40-A235-FA49F320570B}"/>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120" b="47526" l="8667" r="75200"/>
                    </a14:imgEffect>
                  </a14:imgLayer>
                </a14:imgProps>
              </a:ext>
            </a:extLst>
          </a:blip>
          <a:srcRect l="10141" t="10141" r="24725" b="52488"/>
          <a:stretch/>
        </p:blipFill>
        <p:spPr>
          <a:xfrm>
            <a:off x="8443872" y="289717"/>
            <a:ext cx="959307" cy="978986"/>
          </a:xfrm>
          <a:prstGeom prst="rect">
            <a:avLst/>
          </a:prstGeom>
        </p:spPr>
      </p:pic>
    </p:spTree>
    <p:extLst>
      <p:ext uri="{BB962C8B-B14F-4D97-AF65-F5344CB8AC3E}">
        <p14:creationId xmlns:p14="http://schemas.microsoft.com/office/powerpoint/2010/main" val="38220707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375BF881-5E02-D349-9EAA-E8518F5F5066}"/>
              </a:ext>
            </a:extLst>
          </p:cNvPr>
          <p:cNvPicPr>
            <a:picLocks noChangeAspect="1"/>
          </p:cNvPicPr>
          <p:nvPr/>
        </p:nvPicPr>
        <p:blipFill>
          <a:blip r:embed="rId2"/>
          <a:stretch>
            <a:fillRect/>
          </a:stretch>
        </p:blipFill>
        <p:spPr>
          <a:xfrm>
            <a:off x="-1" y="0"/>
            <a:ext cx="10776857" cy="6858000"/>
          </a:xfrm>
          <a:prstGeom prst="rect">
            <a:avLst/>
          </a:prstGeom>
        </p:spPr>
      </p:pic>
      <p:pic>
        <p:nvPicPr>
          <p:cNvPr id="3" name="Imagen 2">
            <a:extLst>
              <a:ext uri="{FF2B5EF4-FFF2-40B4-BE49-F238E27FC236}">
                <a16:creationId xmlns:a16="http://schemas.microsoft.com/office/drawing/2014/main" id="{3E427F38-98E9-4445-885B-9E408D359584}"/>
              </a:ext>
            </a:extLst>
          </p:cNvPr>
          <p:cNvPicPr>
            <a:picLocks noChangeAspect="1"/>
          </p:cNvPicPr>
          <p:nvPr/>
        </p:nvPicPr>
        <p:blipFill>
          <a:blip r:embed="rId3"/>
          <a:stretch>
            <a:fillRect/>
          </a:stretch>
        </p:blipFill>
        <p:spPr>
          <a:xfrm>
            <a:off x="10006853" y="0"/>
            <a:ext cx="2185147" cy="6858000"/>
          </a:xfrm>
          <a:prstGeom prst="rect">
            <a:avLst/>
          </a:prstGeom>
        </p:spPr>
      </p:pic>
      <p:sp>
        <p:nvSpPr>
          <p:cNvPr id="6" name="Rectángulo 5">
            <a:extLst>
              <a:ext uri="{FF2B5EF4-FFF2-40B4-BE49-F238E27FC236}">
                <a16:creationId xmlns:a16="http://schemas.microsoft.com/office/drawing/2014/main" id="{F1D606A6-8AFC-0D47-8328-5DE597628421}"/>
              </a:ext>
            </a:extLst>
          </p:cNvPr>
          <p:cNvSpPr/>
          <p:nvPr/>
        </p:nvSpPr>
        <p:spPr>
          <a:xfrm>
            <a:off x="6484240" y="3472655"/>
            <a:ext cx="3299301" cy="1200329"/>
          </a:xfrm>
          <a:prstGeom prst="rect">
            <a:avLst/>
          </a:prstGeom>
          <a:noFill/>
        </p:spPr>
        <p:txBody>
          <a:bodyPr wrap="none" lIns="91440" tIns="45720" rIns="91440" bIns="45720">
            <a:spAutoFit/>
          </a:bodyPr>
          <a:lstStyle/>
          <a:p>
            <a:r>
              <a:rPr lang="es-ES" sz="360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rPr>
              <a:t>PLATAFORMA </a:t>
            </a:r>
          </a:p>
          <a:p>
            <a:r>
              <a:rPr lang="es-ES" sz="360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rPr>
              <a:t>Y VÍAS .</a:t>
            </a:r>
            <a:endParaRPr lang="es-ES" sz="3600" cap="none" spc="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endParaRPr>
          </a:p>
        </p:txBody>
      </p:sp>
      <p:sp>
        <p:nvSpPr>
          <p:cNvPr id="7" name="Rectángulo 6">
            <a:extLst>
              <a:ext uri="{FF2B5EF4-FFF2-40B4-BE49-F238E27FC236}">
                <a16:creationId xmlns:a16="http://schemas.microsoft.com/office/drawing/2014/main" id="{5D1C5237-7017-B548-A154-E95EFA0A5660}"/>
              </a:ext>
            </a:extLst>
          </p:cNvPr>
          <p:cNvSpPr/>
          <p:nvPr/>
        </p:nvSpPr>
        <p:spPr>
          <a:xfrm>
            <a:off x="7676074" y="2074862"/>
            <a:ext cx="915635" cy="1569660"/>
          </a:xfrm>
          <a:prstGeom prst="rect">
            <a:avLst/>
          </a:prstGeom>
          <a:noFill/>
        </p:spPr>
        <p:txBody>
          <a:bodyPr wrap="square" lIns="91440" tIns="45720" rIns="91440" bIns="45720">
            <a:spAutoFit/>
          </a:bodyPr>
          <a:lstStyle/>
          <a:p>
            <a:pPr algn="ctr"/>
            <a:r>
              <a:rPr lang="es-ES" sz="9600" b="1" cap="none" spc="0" dirty="0">
                <a:ln w="0"/>
                <a:solidFill>
                  <a:srgbClr val="C2964D"/>
                </a:solidFill>
                <a:effectLst>
                  <a:outerShdw blurRad="38100" dist="19050" dir="2700000" algn="tl" rotWithShape="0">
                    <a:schemeClr val="dk1">
                      <a:alpha val="40000"/>
                    </a:schemeClr>
                  </a:outerShdw>
                </a:effectLst>
                <a:latin typeface="Helvetica" pitchFamily="2" charset="0"/>
              </a:rPr>
              <a:t>8</a:t>
            </a:r>
          </a:p>
        </p:txBody>
      </p:sp>
      <p:sp>
        <p:nvSpPr>
          <p:cNvPr id="10" name="Rectángulo 9">
            <a:extLst>
              <a:ext uri="{FF2B5EF4-FFF2-40B4-BE49-F238E27FC236}">
                <a16:creationId xmlns:a16="http://schemas.microsoft.com/office/drawing/2014/main" id="{CB780571-E6FD-9A46-8120-940011FF3819}"/>
              </a:ext>
            </a:extLst>
          </p:cNvPr>
          <p:cNvSpPr/>
          <p:nvPr/>
        </p:nvSpPr>
        <p:spPr>
          <a:xfrm>
            <a:off x="7825280" y="4869570"/>
            <a:ext cx="1797287" cy="584775"/>
          </a:xfrm>
          <a:prstGeom prst="rect">
            <a:avLst/>
          </a:prstGeom>
          <a:noFill/>
        </p:spPr>
        <p:txBody>
          <a:bodyPr wrap="none" lIns="91440" tIns="45720" rIns="91440" bIns="45720">
            <a:spAutoFit/>
          </a:bodyPr>
          <a:lstStyle/>
          <a:p>
            <a:pPr algn="ctr"/>
            <a:r>
              <a:rPr lang="es-ES" sz="3200" b="1" cap="none" spc="0" dirty="0">
                <a:ln w="0"/>
                <a:solidFill>
                  <a:srgbClr val="C2964D"/>
                </a:solidFill>
                <a:effectLst>
                  <a:outerShdw blurRad="38100" dist="19050" dir="2700000" algn="tl" rotWithShape="0">
                    <a:schemeClr val="dk1">
                      <a:alpha val="40000"/>
                    </a:schemeClr>
                  </a:outerShdw>
                </a:effectLst>
                <a:latin typeface="Euclid Flex" panose="020B0500030000000000" pitchFamily="34" charset="77"/>
              </a:rPr>
              <a:t>Tramo 6</a:t>
            </a:r>
          </a:p>
        </p:txBody>
      </p:sp>
      <p:pic>
        <p:nvPicPr>
          <p:cNvPr id="16" name="Imagen 15">
            <a:extLst>
              <a:ext uri="{FF2B5EF4-FFF2-40B4-BE49-F238E27FC236}">
                <a16:creationId xmlns:a16="http://schemas.microsoft.com/office/drawing/2014/main" id="{B1D8E7AE-63C9-B74B-9E4A-555F0AB69F3D}"/>
              </a:ext>
            </a:extLst>
          </p:cNvPr>
          <p:cNvPicPr/>
          <p:nvPr/>
        </p:nvPicPr>
        <p:blipFill>
          <a:blip r:embed="rId4" cstate="email">
            <a:extLst>
              <a:ext uri="{BEBA8EAE-BF5A-486C-A8C5-ECC9F3942E4B}">
                <a14:imgProps xmlns:a14="http://schemas.microsoft.com/office/drawing/2010/main">
                  <a14:imgLayer r:embed="rId5">
                    <a14:imgEffect>
                      <a14:backgroundRemoval t="1141" b="98099" l="542" r="34296"/>
                    </a14:imgEffect>
                  </a14:imgLayer>
                </a14:imgProps>
              </a:ext>
              <a:ext uri="{28A0092B-C50C-407E-A947-70E740481C1C}">
                <a14:useLocalDpi xmlns:a14="http://schemas.microsoft.com/office/drawing/2010/main"/>
              </a:ext>
            </a:extLst>
          </a:blip>
          <a:stretch>
            <a:fillRect/>
          </a:stretch>
        </p:blipFill>
        <p:spPr>
          <a:xfrm>
            <a:off x="1679410" y="2797320"/>
            <a:ext cx="3375550" cy="1604177"/>
          </a:xfrm>
          <a:prstGeom prst="rect">
            <a:avLst/>
          </a:prstGeom>
        </p:spPr>
      </p:pic>
      <p:sp>
        <p:nvSpPr>
          <p:cNvPr id="17" name="Rectángulo 16">
            <a:extLst>
              <a:ext uri="{FF2B5EF4-FFF2-40B4-BE49-F238E27FC236}">
                <a16:creationId xmlns:a16="http://schemas.microsoft.com/office/drawing/2014/main" id="{DA704262-A312-6046-9C28-033D0E84450B}"/>
              </a:ext>
            </a:extLst>
          </p:cNvPr>
          <p:cNvSpPr/>
          <p:nvPr/>
        </p:nvSpPr>
        <p:spPr>
          <a:xfrm>
            <a:off x="1244459" y="4481577"/>
            <a:ext cx="2361544" cy="707886"/>
          </a:xfrm>
          <a:prstGeom prst="rect">
            <a:avLst/>
          </a:prstGeom>
          <a:noFill/>
        </p:spPr>
        <p:txBody>
          <a:bodyPr wrap="none" lIns="91440" tIns="45720" rIns="91440" bIns="45720">
            <a:spAutoFit/>
          </a:bodyPr>
          <a:lstStyle/>
          <a:p>
            <a:pPr algn="ctr"/>
            <a:r>
              <a:rPr lang="es-ES" sz="1200" cap="none" spc="0" dirty="0">
                <a:ln w="0"/>
                <a:solidFill>
                  <a:schemeClr val="accent4">
                    <a:lumMod val="50000"/>
                  </a:schemeClr>
                </a:solidFill>
                <a:effectLst>
                  <a:outerShdw blurRad="38100" dist="19050" dir="2700000" algn="tl" rotWithShape="0">
                    <a:schemeClr val="dk1">
                      <a:alpha val="40000"/>
                    </a:schemeClr>
                  </a:outerShdw>
                </a:effectLst>
                <a:latin typeface="Arial Rounded MT Bold" panose="020F0704030504030204" pitchFamily="34" charset="77"/>
              </a:rPr>
              <a:t>2022</a:t>
            </a:r>
          </a:p>
          <a:p>
            <a:pPr algn="ctr"/>
            <a:r>
              <a:rPr lang="es-ES" sz="80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AÑO DE</a:t>
            </a:r>
          </a:p>
          <a:p>
            <a:pPr algn="ctr"/>
            <a:r>
              <a:rPr lang="es-ES" sz="1200" cap="none" spc="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RICARDO FLORES MAGÓN </a:t>
            </a:r>
          </a:p>
          <a:p>
            <a:pPr algn="ctr"/>
            <a:r>
              <a:rPr lang="es-ES" sz="80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PRECURSOR DE LA REVOLUCIÓN MEXICANA </a:t>
            </a:r>
            <a:endParaRPr lang="es-ES" sz="800" cap="none" spc="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endParaRPr>
          </a:p>
        </p:txBody>
      </p:sp>
      <p:pic>
        <p:nvPicPr>
          <p:cNvPr id="12" name="Imagen 11">
            <a:extLst>
              <a:ext uri="{FF2B5EF4-FFF2-40B4-BE49-F238E27FC236}">
                <a16:creationId xmlns:a16="http://schemas.microsoft.com/office/drawing/2014/main" id="{034A2CCA-9717-EE4A-928E-6CD0F744327A}"/>
              </a:ext>
            </a:extLst>
          </p:cNvPr>
          <p:cNvPicPr>
            <a:picLocks noChangeAspect="1"/>
          </p:cNvPicPr>
          <p:nvPr/>
        </p:nvPicPr>
        <p:blipFill>
          <a:blip r:embed="rId6">
            <a:lum bright="-40000" contrast="-40000"/>
            <a:extLst>
              <a:ext uri="{28A0092B-C50C-407E-A947-70E740481C1C}">
                <a14:useLocalDpi xmlns:a14="http://schemas.microsoft.com/office/drawing/2010/main"/>
              </a:ext>
            </a:extLst>
          </a:blip>
          <a:stretch>
            <a:fillRect/>
          </a:stretch>
        </p:blipFill>
        <p:spPr>
          <a:xfrm>
            <a:off x="358486" y="5842342"/>
            <a:ext cx="2229105" cy="610940"/>
          </a:xfrm>
          <a:prstGeom prst="rect">
            <a:avLst/>
          </a:prstGeom>
        </p:spPr>
      </p:pic>
      <p:cxnSp>
        <p:nvCxnSpPr>
          <p:cNvPr id="21" name="Conector recto 20">
            <a:extLst>
              <a:ext uri="{FF2B5EF4-FFF2-40B4-BE49-F238E27FC236}">
                <a16:creationId xmlns:a16="http://schemas.microsoft.com/office/drawing/2014/main" id="{B6CCBF06-6DD7-7741-A0F7-1320221EBC1B}"/>
              </a:ext>
            </a:extLst>
          </p:cNvPr>
          <p:cNvCxnSpPr>
            <a:cxnSpLocks/>
          </p:cNvCxnSpPr>
          <p:nvPr/>
        </p:nvCxnSpPr>
        <p:spPr>
          <a:xfrm>
            <a:off x="6583051" y="5412334"/>
            <a:ext cx="1129279" cy="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
        <p:nvSpPr>
          <p:cNvPr id="22" name="Elipse 21">
            <a:extLst>
              <a:ext uri="{FF2B5EF4-FFF2-40B4-BE49-F238E27FC236}">
                <a16:creationId xmlns:a16="http://schemas.microsoft.com/office/drawing/2014/main" id="{AA9BB3A9-0F76-8E4D-96D8-71335111A004}"/>
              </a:ext>
            </a:extLst>
          </p:cNvPr>
          <p:cNvSpPr/>
          <p:nvPr/>
        </p:nvSpPr>
        <p:spPr>
          <a:xfrm>
            <a:off x="7003476" y="4891586"/>
            <a:ext cx="288428" cy="29787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pic>
        <p:nvPicPr>
          <p:cNvPr id="14" name="Imagen 13">
            <a:extLst>
              <a:ext uri="{FF2B5EF4-FFF2-40B4-BE49-F238E27FC236}">
                <a16:creationId xmlns:a16="http://schemas.microsoft.com/office/drawing/2014/main" id="{FAB2B96A-8538-E44C-8368-66AC79B3BAED}"/>
              </a:ext>
            </a:extLst>
          </p:cNvPr>
          <p:cNvPicPr>
            <a:picLocks noChangeAspect="1"/>
          </p:cNvPicPr>
          <p:nvPr/>
        </p:nvPicPr>
        <p:blipFill>
          <a:blip r:embed="rId7">
            <a:lum bright="70000" contrast="-70000"/>
          </a:blip>
          <a:stretch>
            <a:fillRect/>
          </a:stretch>
        </p:blipFill>
        <p:spPr>
          <a:xfrm>
            <a:off x="10557946" y="870256"/>
            <a:ext cx="1407348" cy="5277556"/>
          </a:xfrm>
          <a:prstGeom prst="rect">
            <a:avLst/>
          </a:prstGeom>
        </p:spPr>
      </p:pic>
      <p:pic>
        <p:nvPicPr>
          <p:cNvPr id="18" name="Imagen 17">
            <a:extLst>
              <a:ext uri="{FF2B5EF4-FFF2-40B4-BE49-F238E27FC236}">
                <a16:creationId xmlns:a16="http://schemas.microsoft.com/office/drawing/2014/main" id="{BA456F11-78BD-D14C-AA8D-C223727E5C1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120" b="47526" l="8667" r="75200"/>
                    </a14:imgEffect>
                  </a14:imgLayer>
                </a14:imgProps>
              </a:ext>
            </a:extLst>
          </a:blip>
          <a:srcRect l="10141" t="10141" r="24725" b="52488"/>
          <a:stretch/>
        </p:blipFill>
        <p:spPr>
          <a:xfrm>
            <a:off x="2781101" y="5549706"/>
            <a:ext cx="1172167" cy="1196212"/>
          </a:xfrm>
          <a:prstGeom prst="rect">
            <a:avLst/>
          </a:prstGeom>
        </p:spPr>
      </p:pic>
    </p:spTree>
    <p:extLst>
      <p:ext uri="{BB962C8B-B14F-4D97-AF65-F5344CB8AC3E}">
        <p14:creationId xmlns:p14="http://schemas.microsoft.com/office/powerpoint/2010/main" val="4946430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E427F38-98E9-4445-885B-9E408D359584}"/>
              </a:ext>
            </a:extLst>
          </p:cNvPr>
          <p:cNvPicPr>
            <a:picLocks noChangeAspect="1"/>
          </p:cNvPicPr>
          <p:nvPr/>
        </p:nvPicPr>
        <p:blipFill>
          <a:blip r:embed="rId2"/>
          <a:stretch>
            <a:fillRect/>
          </a:stretch>
        </p:blipFill>
        <p:spPr>
          <a:xfrm>
            <a:off x="10006853" y="0"/>
            <a:ext cx="2185147" cy="6858000"/>
          </a:xfrm>
          <a:prstGeom prst="rect">
            <a:avLst/>
          </a:prstGeom>
        </p:spPr>
      </p:pic>
      <p:pic>
        <p:nvPicPr>
          <p:cNvPr id="14" name="Imagen 13">
            <a:extLst>
              <a:ext uri="{FF2B5EF4-FFF2-40B4-BE49-F238E27FC236}">
                <a16:creationId xmlns:a16="http://schemas.microsoft.com/office/drawing/2014/main" id="{B0F10E98-2E37-3C4E-9B11-C50C01777AAB}"/>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416985" y="5917151"/>
            <a:ext cx="2229105" cy="610940"/>
          </a:xfrm>
          <a:prstGeom prst="rect">
            <a:avLst/>
          </a:prstGeom>
        </p:spPr>
      </p:pic>
      <p:pic>
        <p:nvPicPr>
          <p:cNvPr id="30" name="Imagen 29">
            <a:extLst>
              <a:ext uri="{FF2B5EF4-FFF2-40B4-BE49-F238E27FC236}">
                <a16:creationId xmlns:a16="http://schemas.microsoft.com/office/drawing/2014/main" id="{868B1051-42F0-CB40-A0F5-08497BF1DB4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1998679">
            <a:off x="2143114" y="1894154"/>
            <a:ext cx="1390068" cy="1364976"/>
          </a:xfrm>
          <a:prstGeom prst="rect">
            <a:avLst/>
          </a:prstGeom>
        </p:spPr>
      </p:pic>
      <p:sp>
        <p:nvSpPr>
          <p:cNvPr id="31" name="object 32">
            <a:extLst>
              <a:ext uri="{FF2B5EF4-FFF2-40B4-BE49-F238E27FC236}">
                <a16:creationId xmlns:a16="http://schemas.microsoft.com/office/drawing/2014/main" id="{0E3D9A2D-ECBD-B141-AB0C-B71E3105D29C}"/>
              </a:ext>
            </a:extLst>
          </p:cNvPr>
          <p:cNvSpPr txBox="1"/>
          <p:nvPr/>
        </p:nvSpPr>
        <p:spPr>
          <a:xfrm>
            <a:off x="2366466" y="2490021"/>
            <a:ext cx="1444069" cy="318837"/>
          </a:xfrm>
          <a:prstGeom prst="rect">
            <a:avLst/>
          </a:prstGeom>
        </p:spPr>
        <p:txBody>
          <a:bodyPr vert="horz" wrap="square" lIns="0" tIns="10953" rIns="0" bIns="0" rtlCol="0">
            <a:spAutoFit/>
          </a:bodyPr>
          <a:lstStyle/>
          <a:p>
            <a:pPr marL="9525">
              <a:spcBef>
                <a:spcPts val="86"/>
              </a:spcBef>
            </a:pPr>
            <a:r>
              <a:rPr lang="es-419" sz="2000" b="1" spc="-30" dirty="0">
                <a:solidFill>
                  <a:schemeClr val="bg1"/>
                </a:solidFill>
                <a:latin typeface="Montserrat" pitchFamily="2" charset="77"/>
                <a:cs typeface="Montserrat-Medium"/>
              </a:rPr>
              <a:t>10.00</a:t>
            </a:r>
            <a:r>
              <a:rPr sz="2000" b="1" spc="-30" dirty="0">
                <a:solidFill>
                  <a:schemeClr val="bg1"/>
                </a:solidFill>
                <a:latin typeface="Montserrat" pitchFamily="2" charset="77"/>
                <a:cs typeface="Montserrat-ExtraBold"/>
              </a:rPr>
              <a:t>%</a:t>
            </a:r>
            <a:endParaRPr sz="2000" b="1" dirty="0">
              <a:solidFill>
                <a:schemeClr val="bg1"/>
              </a:solidFill>
              <a:latin typeface="Montserrat" pitchFamily="2" charset="77"/>
              <a:cs typeface="Montserrat-ExtraBold"/>
            </a:endParaRPr>
          </a:p>
        </p:txBody>
      </p:sp>
      <p:sp>
        <p:nvSpPr>
          <p:cNvPr id="33" name="object 3">
            <a:extLst>
              <a:ext uri="{FF2B5EF4-FFF2-40B4-BE49-F238E27FC236}">
                <a16:creationId xmlns:a16="http://schemas.microsoft.com/office/drawing/2014/main" id="{FA6DBEA3-CB74-FC44-AFC7-A5E6F6B57CEF}"/>
              </a:ext>
            </a:extLst>
          </p:cNvPr>
          <p:cNvSpPr txBox="1">
            <a:spLocks/>
          </p:cNvSpPr>
          <p:nvPr/>
        </p:nvSpPr>
        <p:spPr>
          <a:xfrm>
            <a:off x="341285" y="1504223"/>
            <a:ext cx="3476212"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000" spc="188" dirty="0">
                <a:latin typeface="Montserrat Light" pitchFamily="2" charset="77"/>
              </a:rPr>
              <a:t>AVANCE  </a:t>
            </a:r>
          </a:p>
        </p:txBody>
      </p:sp>
      <p:sp>
        <p:nvSpPr>
          <p:cNvPr id="34" name="object 3">
            <a:extLst>
              <a:ext uri="{FF2B5EF4-FFF2-40B4-BE49-F238E27FC236}">
                <a16:creationId xmlns:a16="http://schemas.microsoft.com/office/drawing/2014/main" id="{35E086E6-11D4-CC4F-A322-DE845A352916}"/>
              </a:ext>
            </a:extLst>
          </p:cNvPr>
          <p:cNvSpPr txBox="1">
            <a:spLocks/>
          </p:cNvSpPr>
          <p:nvPr/>
        </p:nvSpPr>
        <p:spPr>
          <a:xfrm>
            <a:off x="577996" y="159233"/>
            <a:ext cx="4480488" cy="95859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88" dirty="0">
                <a:latin typeface="Montserrat" pitchFamily="2" charset="77"/>
              </a:rPr>
              <a:t>AVANCE DE </a:t>
            </a:r>
          </a:p>
          <a:p>
            <a:pPr marL="9525">
              <a:spcBef>
                <a:spcPts val="75"/>
              </a:spcBef>
            </a:pPr>
            <a:r>
              <a:rPr lang="es-MX" sz="2000" spc="188" dirty="0">
                <a:latin typeface="Montserrat" pitchFamily="2" charset="77"/>
              </a:rPr>
              <a:t>PLATAFORMAY </a:t>
            </a:r>
          </a:p>
          <a:p>
            <a:pPr marL="9525">
              <a:spcBef>
                <a:spcPts val="75"/>
              </a:spcBef>
            </a:pPr>
            <a:r>
              <a:rPr lang="es-MX" sz="2000" spc="188" dirty="0">
                <a:latin typeface="Montserrat" pitchFamily="2" charset="77"/>
              </a:rPr>
              <a:t>VÍAS  </a:t>
            </a:r>
          </a:p>
        </p:txBody>
      </p:sp>
      <p:sp>
        <p:nvSpPr>
          <p:cNvPr id="35" name="Rectángulo 34">
            <a:extLst>
              <a:ext uri="{FF2B5EF4-FFF2-40B4-BE49-F238E27FC236}">
                <a16:creationId xmlns:a16="http://schemas.microsoft.com/office/drawing/2014/main" id="{CF640CCD-C71F-8341-BCA7-CC0397556332}"/>
              </a:ext>
            </a:extLst>
          </p:cNvPr>
          <p:cNvSpPr/>
          <p:nvPr/>
        </p:nvSpPr>
        <p:spPr>
          <a:xfrm>
            <a:off x="1347537" y="948415"/>
            <a:ext cx="8005469" cy="102675"/>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0" name="Rectángulo 39">
            <a:extLst>
              <a:ext uri="{FF2B5EF4-FFF2-40B4-BE49-F238E27FC236}">
                <a16:creationId xmlns:a16="http://schemas.microsoft.com/office/drawing/2014/main" id="{B520A5A2-BC7D-D44A-89C6-5391B74710CD}"/>
              </a:ext>
            </a:extLst>
          </p:cNvPr>
          <p:cNvSpPr/>
          <p:nvPr/>
        </p:nvSpPr>
        <p:spPr>
          <a:xfrm>
            <a:off x="592706" y="3432871"/>
            <a:ext cx="2973371" cy="2008388"/>
          </a:xfrm>
          <a:prstGeom prst="rect">
            <a:avLst/>
          </a:prstGeom>
          <a:solidFill>
            <a:srgbClr val="C4C4A3">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2" name="Rectángulo 41">
            <a:extLst>
              <a:ext uri="{FF2B5EF4-FFF2-40B4-BE49-F238E27FC236}">
                <a16:creationId xmlns:a16="http://schemas.microsoft.com/office/drawing/2014/main" id="{401171C3-3696-544C-8BE8-CAFFF20D4269}"/>
              </a:ext>
            </a:extLst>
          </p:cNvPr>
          <p:cNvSpPr/>
          <p:nvPr/>
        </p:nvSpPr>
        <p:spPr>
          <a:xfrm>
            <a:off x="577996" y="1260913"/>
            <a:ext cx="2988081" cy="2097327"/>
          </a:xfrm>
          <a:prstGeom prst="rect">
            <a:avLst/>
          </a:prstGeom>
          <a:solidFill>
            <a:srgbClr val="C4C4A3">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20" name="Imagen 19">
            <a:extLst>
              <a:ext uri="{FF2B5EF4-FFF2-40B4-BE49-F238E27FC236}">
                <a16:creationId xmlns:a16="http://schemas.microsoft.com/office/drawing/2014/main" id="{911FE098-3D57-7343-A78A-7617F7EB56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8951" y="2219362"/>
            <a:ext cx="838350" cy="838350"/>
          </a:xfrm>
          <a:prstGeom prst="rect">
            <a:avLst/>
          </a:prstGeom>
        </p:spPr>
      </p:pic>
      <p:graphicFrame>
        <p:nvGraphicFramePr>
          <p:cNvPr id="21" name="Tabla 14">
            <a:extLst>
              <a:ext uri="{FF2B5EF4-FFF2-40B4-BE49-F238E27FC236}">
                <a16:creationId xmlns:a16="http://schemas.microsoft.com/office/drawing/2014/main" id="{B9F7340C-6A0E-D04C-A80E-5147C6AE888F}"/>
              </a:ext>
            </a:extLst>
          </p:cNvPr>
          <p:cNvGraphicFramePr>
            <a:graphicFrameLocks noGrp="1"/>
          </p:cNvGraphicFramePr>
          <p:nvPr>
            <p:extLst>
              <p:ext uri="{D42A27DB-BD31-4B8C-83A1-F6EECF244321}">
                <p14:modId xmlns:p14="http://schemas.microsoft.com/office/powerpoint/2010/main" val="2336831023"/>
              </p:ext>
            </p:extLst>
          </p:nvPr>
        </p:nvGraphicFramePr>
        <p:xfrm>
          <a:off x="3705726" y="1306686"/>
          <a:ext cx="6142671" cy="4273387"/>
        </p:xfrm>
        <a:graphic>
          <a:graphicData uri="http://schemas.openxmlformats.org/drawingml/2006/table">
            <a:tbl>
              <a:tblPr firstRow="1" bandRow="1">
                <a:tableStyleId>{D7AC3CCA-C797-4891-BE02-D94E43425B78}</a:tableStyleId>
              </a:tblPr>
              <a:tblGrid>
                <a:gridCol w="889101">
                  <a:extLst>
                    <a:ext uri="{9D8B030D-6E8A-4147-A177-3AD203B41FA5}">
                      <a16:colId xmlns:a16="http://schemas.microsoft.com/office/drawing/2014/main" val="1739903306"/>
                    </a:ext>
                  </a:extLst>
                </a:gridCol>
                <a:gridCol w="875595">
                  <a:extLst>
                    <a:ext uri="{9D8B030D-6E8A-4147-A177-3AD203B41FA5}">
                      <a16:colId xmlns:a16="http://schemas.microsoft.com/office/drawing/2014/main" val="2084917844"/>
                    </a:ext>
                  </a:extLst>
                </a:gridCol>
                <a:gridCol w="875595">
                  <a:extLst>
                    <a:ext uri="{9D8B030D-6E8A-4147-A177-3AD203B41FA5}">
                      <a16:colId xmlns:a16="http://schemas.microsoft.com/office/drawing/2014/main" val="3610211650"/>
                    </a:ext>
                  </a:extLst>
                </a:gridCol>
                <a:gridCol w="875595">
                  <a:extLst>
                    <a:ext uri="{9D8B030D-6E8A-4147-A177-3AD203B41FA5}">
                      <a16:colId xmlns:a16="http://schemas.microsoft.com/office/drawing/2014/main" val="3886184002"/>
                    </a:ext>
                  </a:extLst>
                </a:gridCol>
                <a:gridCol w="875595">
                  <a:extLst>
                    <a:ext uri="{9D8B030D-6E8A-4147-A177-3AD203B41FA5}">
                      <a16:colId xmlns:a16="http://schemas.microsoft.com/office/drawing/2014/main" val="3759717364"/>
                    </a:ext>
                  </a:extLst>
                </a:gridCol>
                <a:gridCol w="875595">
                  <a:extLst>
                    <a:ext uri="{9D8B030D-6E8A-4147-A177-3AD203B41FA5}">
                      <a16:colId xmlns:a16="http://schemas.microsoft.com/office/drawing/2014/main" val="3861382200"/>
                    </a:ext>
                  </a:extLst>
                </a:gridCol>
                <a:gridCol w="875595">
                  <a:extLst>
                    <a:ext uri="{9D8B030D-6E8A-4147-A177-3AD203B41FA5}">
                      <a16:colId xmlns:a16="http://schemas.microsoft.com/office/drawing/2014/main" val="3192162957"/>
                    </a:ext>
                  </a:extLst>
                </a:gridCol>
              </a:tblGrid>
              <a:tr h="615787">
                <a:tc>
                  <a:txBody>
                    <a:bodyPr/>
                    <a:lstStyle/>
                    <a:p>
                      <a:pPr algn="ctr"/>
                      <a:r>
                        <a:rPr lang="es-MX" sz="1400" dirty="0">
                          <a:solidFill>
                            <a:schemeClr val="bg1"/>
                          </a:solidFill>
                        </a:rPr>
                        <a:t>Frente</a:t>
                      </a:r>
                      <a:endParaRPr lang="es-MX" sz="1400" b="0" i="0" dirty="0">
                        <a:solidFill>
                          <a:schemeClr val="bg1"/>
                        </a:solidFill>
                        <a:latin typeface="Montserrat Medium" pitchFamily="2" charset="77"/>
                      </a:endParaRPr>
                    </a:p>
                  </a:txBody>
                  <a:tcPr>
                    <a:solidFill>
                      <a:srgbClr val="396559"/>
                    </a:solidFill>
                  </a:tcPr>
                </a:tc>
                <a:tc>
                  <a:txBody>
                    <a:bodyPr/>
                    <a:lstStyle/>
                    <a:p>
                      <a:pPr algn="ctr" fontAlgn="ctr"/>
                      <a:r>
                        <a:rPr lang="es-MX" sz="1400" u="none" strike="noStrike" dirty="0">
                          <a:solidFill>
                            <a:schemeClr val="bg1"/>
                          </a:solidFill>
                          <a:effectLst/>
                        </a:rPr>
                        <a:t>Juego de Cambio 20</a:t>
                      </a:r>
                      <a:endParaRPr lang="es-MX" sz="1400" b="0" i="0" u="none" strike="noStrike" dirty="0">
                        <a:solidFill>
                          <a:schemeClr val="bg1"/>
                        </a:solidFill>
                        <a:effectLst/>
                        <a:latin typeface="Montserrat Medium" pitchFamily="2" charset="77"/>
                      </a:endParaRPr>
                    </a:p>
                  </a:txBody>
                  <a:tcPr marL="9525" marR="9525" marT="9525" marB="0" anchor="ctr">
                    <a:solidFill>
                      <a:srgbClr val="396559"/>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s-MX" sz="1400" u="none" strike="noStrike" dirty="0">
                          <a:solidFill>
                            <a:schemeClr val="bg1"/>
                          </a:solidFill>
                          <a:effectLst/>
                        </a:rPr>
                        <a:t> Juego de Cambio 20</a:t>
                      </a:r>
                      <a:endParaRPr lang="es-MX" sz="1400" b="0" i="0" u="none" strike="noStrike" dirty="0">
                        <a:solidFill>
                          <a:schemeClr val="bg1"/>
                        </a:solidFill>
                        <a:effectLst/>
                        <a:latin typeface="Montserrat Medium" pitchFamily="2" charset="77"/>
                      </a:endParaRPr>
                    </a:p>
                  </a:txBody>
                  <a:tcPr marL="9525" marR="9525" marT="9525" marB="0" anchor="ctr">
                    <a:solidFill>
                      <a:srgbClr val="396559"/>
                    </a:solidFill>
                  </a:tcPr>
                </a:tc>
                <a:tc>
                  <a:txBody>
                    <a:bodyPr/>
                    <a:lstStyle/>
                    <a:p>
                      <a:pPr algn="ctr" fontAlgn="ctr"/>
                      <a:r>
                        <a:rPr lang="es-MX" sz="1400" u="none" strike="noStrike" dirty="0">
                          <a:solidFill>
                            <a:schemeClr val="bg1"/>
                          </a:solidFill>
                          <a:effectLst/>
                        </a:rPr>
                        <a:t>Juego de Cambio 15</a:t>
                      </a:r>
                      <a:endParaRPr lang="es-MX" sz="1400" b="0" i="0" u="none" strike="noStrike" dirty="0">
                        <a:solidFill>
                          <a:schemeClr val="bg1"/>
                        </a:solidFill>
                        <a:effectLst/>
                        <a:latin typeface="Montserrat Medium" pitchFamily="2" charset="77"/>
                      </a:endParaRPr>
                    </a:p>
                  </a:txBody>
                  <a:tcPr marL="9525" marR="9525" marT="9525" marB="0" anchor="ctr">
                    <a:solidFill>
                      <a:srgbClr val="396559"/>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s-MX" sz="1400" u="none" strike="noStrike" dirty="0">
                          <a:solidFill>
                            <a:schemeClr val="bg1"/>
                          </a:solidFill>
                          <a:effectLst/>
                        </a:rPr>
                        <a:t>Juego de Cambio 15 </a:t>
                      </a:r>
                      <a:endParaRPr lang="es-MX" sz="1400" b="0" i="0" u="none" strike="noStrike" dirty="0">
                        <a:solidFill>
                          <a:schemeClr val="bg1"/>
                        </a:solidFill>
                        <a:effectLst/>
                        <a:latin typeface="Montserrat Medium" pitchFamily="2" charset="77"/>
                      </a:endParaRPr>
                    </a:p>
                  </a:txBody>
                  <a:tcPr marL="9525" marR="9525" marT="9525" marB="0" anchor="ctr">
                    <a:solidFill>
                      <a:srgbClr val="396559"/>
                    </a:solidFill>
                  </a:tcPr>
                </a:tc>
                <a:tc>
                  <a:txBody>
                    <a:bodyPr/>
                    <a:lstStyle/>
                    <a:p>
                      <a:pPr algn="ctr" fontAlgn="ctr"/>
                      <a:r>
                        <a:rPr lang="es-MX" sz="1400" u="none" strike="noStrike" dirty="0">
                          <a:solidFill>
                            <a:schemeClr val="bg1"/>
                          </a:solidFill>
                          <a:effectLst/>
                        </a:rPr>
                        <a:t>Juego de Cambio 10</a:t>
                      </a:r>
                      <a:endParaRPr lang="es-MX" sz="1400" b="0" i="0" u="none" strike="noStrike" dirty="0">
                        <a:solidFill>
                          <a:schemeClr val="bg1"/>
                        </a:solidFill>
                        <a:effectLst/>
                        <a:latin typeface="Montserrat Medium" pitchFamily="2" charset="77"/>
                      </a:endParaRPr>
                    </a:p>
                  </a:txBody>
                  <a:tcPr marL="9525" marR="9525" marT="9525" marB="0" anchor="ctr">
                    <a:solidFill>
                      <a:srgbClr val="396559"/>
                    </a:solid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s-MX" sz="1400" u="none" strike="noStrike" dirty="0">
                          <a:solidFill>
                            <a:schemeClr val="bg1"/>
                          </a:solidFill>
                          <a:effectLst/>
                        </a:rPr>
                        <a:t>Juego de Cambio 10 </a:t>
                      </a:r>
                      <a:endParaRPr lang="es-MX" sz="1400" b="0" i="0" u="none" strike="noStrike" dirty="0">
                        <a:solidFill>
                          <a:schemeClr val="bg1"/>
                        </a:solidFill>
                        <a:effectLst/>
                        <a:latin typeface="Montserrat Medium" pitchFamily="2" charset="77"/>
                      </a:endParaRPr>
                    </a:p>
                  </a:txBody>
                  <a:tcPr marL="9525" marR="9525" marT="9525" marB="0" anchor="ctr">
                    <a:solidFill>
                      <a:srgbClr val="396559"/>
                    </a:solidFill>
                  </a:tcPr>
                </a:tc>
                <a:extLst>
                  <a:ext uri="{0D108BD9-81ED-4DB2-BD59-A6C34878D82A}">
                    <a16:rowId xmlns:a16="http://schemas.microsoft.com/office/drawing/2014/main" val="756359908"/>
                  </a:ext>
                </a:extLst>
              </a:tr>
              <a:tr h="351879">
                <a:tc>
                  <a:txBody>
                    <a:bodyPr/>
                    <a:lstStyle/>
                    <a:p>
                      <a:endParaRPr lang="es-MX" b="0" i="0" dirty="0">
                        <a:solidFill>
                          <a:schemeClr val="bg1"/>
                        </a:solidFill>
                        <a:latin typeface="Montserrat Light" pitchFamily="2" charset="77"/>
                      </a:endParaRPr>
                    </a:p>
                  </a:txBody>
                  <a:tcPr>
                    <a:solidFill>
                      <a:srgbClr val="E0CC9F"/>
                    </a:solidFill>
                  </a:tcPr>
                </a:tc>
                <a:tc>
                  <a:txBody>
                    <a:bodyPr/>
                    <a:lstStyle/>
                    <a:p>
                      <a:pPr algn="ctr" fontAlgn="ctr"/>
                      <a:r>
                        <a:rPr lang="es-MX" sz="1200" u="none" strike="noStrike" dirty="0">
                          <a:solidFill>
                            <a:schemeClr val="bg1"/>
                          </a:solidFill>
                          <a:effectLst/>
                        </a:rPr>
                        <a:t>Izquierdo</a:t>
                      </a:r>
                      <a:endParaRPr lang="es-MX" sz="1200" b="0" i="0" u="none" strike="noStrike" dirty="0">
                        <a:solidFill>
                          <a:schemeClr val="bg1"/>
                        </a:solidFill>
                        <a:effectLst/>
                        <a:latin typeface="Montserrat Light" pitchFamily="2" charset="77"/>
                      </a:endParaRPr>
                    </a:p>
                  </a:txBody>
                  <a:tcPr marL="9525" marR="9525" marT="9525" marB="0" anchor="ctr">
                    <a:solidFill>
                      <a:srgbClr val="E0CC9F"/>
                    </a:solidFill>
                  </a:tcPr>
                </a:tc>
                <a:tc>
                  <a:txBody>
                    <a:bodyPr/>
                    <a:lstStyle/>
                    <a:p>
                      <a:pPr algn="ctr" fontAlgn="ctr"/>
                      <a:r>
                        <a:rPr lang="es-MX" sz="1200" u="none" strike="noStrike" dirty="0">
                          <a:solidFill>
                            <a:schemeClr val="bg1"/>
                          </a:solidFill>
                          <a:effectLst/>
                        </a:rPr>
                        <a:t>Derecho</a:t>
                      </a:r>
                      <a:endParaRPr lang="es-MX" sz="1200" b="0" i="0" u="none" strike="noStrike" dirty="0">
                        <a:solidFill>
                          <a:schemeClr val="bg1"/>
                        </a:solidFill>
                        <a:effectLst/>
                        <a:latin typeface="Montserrat Light" pitchFamily="2" charset="77"/>
                      </a:endParaRPr>
                    </a:p>
                  </a:txBody>
                  <a:tcPr marL="9525" marR="9525" marT="9525" marB="0" anchor="ctr">
                    <a:solidFill>
                      <a:srgbClr val="E0CC9F"/>
                    </a:solidFill>
                  </a:tcPr>
                </a:tc>
                <a:tc>
                  <a:txBody>
                    <a:bodyPr/>
                    <a:lstStyle/>
                    <a:p>
                      <a:pPr algn="ctr" fontAlgn="ctr"/>
                      <a:r>
                        <a:rPr lang="es-MX" sz="1200" u="none" strike="noStrike" dirty="0">
                          <a:solidFill>
                            <a:schemeClr val="bg1"/>
                          </a:solidFill>
                          <a:effectLst/>
                        </a:rPr>
                        <a:t>Izquierdo</a:t>
                      </a:r>
                      <a:endParaRPr lang="es-MX" sz="1200" b="0" i="0" u="none" strike="noStrike" dirty="0">
                        <a:solidFill>
                          <a:schemeClr val="bg1"/>
                        </a:solidFill>
                        <a:effectLst/>
                        <a:latin typeface="Montserrat Light" pitchFamily="2" charset="77"/>
                      </a:endParaRPr>
                    </a:p>
                  </a:txBody>
                  <a:tcPr marL="9525" marR="9525" marT="9525" marB="0" anchor="ctr">
                    <a:solidFill>
                      <a:srgbClr val="E0CC9F"/>
                    </a:solidFill>
                  </a:tcPr>
                </a:tc>
                <a:tc>
                  <a:txBody>
                    <a:bodyPr/>
                    <a:lstStyle/>
                    <a:p>
                      <a:pPr algn="ctr" fontAlgn="ctr"/>
                      <a:r>
                        <a:rPr lang="es-MX" sz="1200" u="none" strike="noStrike" dirty="0">
                          <a:solidFill>
                            <a:schemeClr val="bg1"/>
                          </a:solidFill>
                          <a:effectLst/>
                        </a:rPr>
                        <a:t>Derecho</a:t>
                      </a:r>
                      <a:endParaRPr lang="es-MX" sz="1200" b="0" i="0" u="none" strike="noStrike" dirty="0">
                        <a:solidFill>
                          <a:schemeClr val="bg1"/>
                        </a:solidFill>
                        <a:effectLst/>
                        <a:latin typeface="Montserrat Light" pitchFamily="2" charset="77"/>
                      </a:endParaRPr>
                    </a:p>
                  </a:txBody>
                  <a:tcPr marL="9525" marR="9525" marT="9525" marB="0" anchor="ctr">
                    <a:solidFill>
                      <a:srgbClr val="E0CC9F"/>
                    </a:solidFill>
                  </a:tcPr>
                </a:tc>
                <a:tc>
                  <a:txBody>
                    <a:bodyPr/>
                    <a:lstStyle/>
                    <a:p>
                      <a:pPr algn="ctr" fontAlgn="ctr"/>
                      <a:r>
                        <a:rPr lang="es-MX" sz="1200" u="none" strike="noStrike" dirty="0">
                          <a:solidFill>
                            <a:schemeClr val="bg1"/>
                          </a:solidFill>
                          <a:effectLst/>
                        </a:rPr>
                        <a:t>Izquierdo</a:t>
                      </a:r>
                      <a:endParaRPr lang="es-MX" sz="1200" b="0" i="0" u="none" strike="noStrike" dirty="0">
                        <a:solidFill>
                          <a:schemeClr val="bg1"/>
                        </a:solidFill>
                        <a:effectLst/>
                        <a:latin typeface="Montserrat Light" pitchFamily="2" charset="77"/>
                      </a:endParaRPr>
                    </a:p>
                  </a:txBody>
                  <a:tcPr marL="9525" marR="9525" marT="9525" marB="0" anchor="ctr">
                    <a:solidFill>
                      <a:srgbClr val="E0CC9F"/>
                    </a:solidFill>
                  </a:tcPr>
                </a:tc>
                <a:tc>
                  <a:txBody>
                    <a:bodyPr/>
                    <a:lstStyle/>
                    <a:p>
                      <a:pPr algn="ctr" fontAlgn="ctr"/>
                      <a:r>
                        <a:rPr lang="es-MX" sz="1200" u="none" strike="noStrike" dirty="0">
                          <a:solidFill>
                            <a:schemeClr val="bg1"/>
                          </a:solidFill>
                          <a:effectLst/>
                        </a:rPr>
                        <a:t>Derecho</a:t>
                      </a:r>
                      <a:endParaRPr lang="es-MX" sz="1200" b="0" i="0" u="none" strike="noStrike" dirty="0">
                        <a:solidFill>
                          <a:schemeClr val="bg1"/>
                        </a:solidFill>
                        <a:effectLst/>
                        <a:latin typeface="Montserrat Light" pitchFamily="2" charset="77"/>
                      </a:endParaRPr>
                    </a:p>
                  </a:txBody>
                  <a:tcPr marL="9525" marR="9525" marT="9525" marB="0" anchor="ctr">
                    <a:solidFill>
                      <a:srgbClr val="E0CC9F"/>
                    </a:solidFill>
                  </a:tcPr>
                </a:tc>
                <a:extLst>
                  <a:ext uri="{0D108BD9-81ED-4DB2-BD59-A6C34878D82A}">
                    <a16:rowId xmlns:a16="http://schemas.microsoft.com/office/drawing/2014/main" val="4152586271"/>
                  </a:ext>
                </a:extLst>
              </a:tr>
              <a:tr h="351879">
                <a:tc>
                  <a:txBody>
                    <a:bodyPr/>
                    <a:lstStyle/>
                    <a:p>
                      <a:pPr algn="ctr"/>
                      <a:r>
                        <a:rPr lang="es-MX" dirty="0"/>
                        <a:t>1</a:t>
                      </a:r>
                    </a:p>
                  </a:txBody>
                  <a:tcPr>
                    <a:solidFill>
                      <a:schemeClr val="bg1"/>
                    </a:solidFill>
                  </a:tcPr>
                </a:tc>
                <a:tc>
                  <a:txBody>
                    <a:bodyPr/>
                    <a:lstStyle/>
                    <a:p>
                      <a:pPr algn="ctr" fontAlgn="ctr"/>
                      <a:r>
                        <a:rPr lang="es-MX" sz="1600" u="none" strike="noStrike">
                          <a:effectLst/>
                        </a:rPr>
                        <a:t>5</a:t>
                      </a:r>
                      <a:endParaRPr lang="es-MX" sz="1600" b="0" i="0" u="none" strike="noStrike">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a:effectLst/>
                        </a:rPr>
                        <a:t>5</a:t>
                      </a:r>
                      <a:endParaRPr lang="es-MX" sz="1600" b="0" i="0" u="none" strike="noStrike">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dirty="0">
                          <a:effectLst/>
                        </a:rPr>
                        <a:t>2</a:t>
                      </a:r>
                      <a:endParaRPr lang="es-MX" sz="1600" b="0" i="0" u="none" strike="noStrike" dirty="0">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dirty="0">
                          <a:effectLst/>
                        </a:rPr>
                        <a:t>2</a:t>
                      </a:r>
                      <a:endParaRPr lang="es-MX" sz="1600" b="0" i="0" u="none" strike="noStrike" dirty="0">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dirty="0">
                          <a:effectLst/>
                        </a:rPr>
                        <a:t> </a:t>
                      </a:r>
                      <a:endParaRPr lang="es-MX" sz="1600" b="0" i="0" u="none" strike="noStrike" dirty="0">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a:effectLst/>
                        </a:rPr>
                        <a:t> </a:t>
                      </a:r>
                      <a:endParaRPr lang="es-MX" sz="1600" b="0" i="0" u="none" strike="noStrike">
                        <a:solidFill>
                          <a:srgbClr val="000000"/>
                        </a:solidFill>
                        <a:effectLst/>
                        <a:latin typeface="Montserrat" panose="00000500000000000000" pitchFamily="2" charset="0"/>
                      </a:endParaRPr>
                    </a:p>
                  </a:txBody>
                  <a:tcPr marL="9525" marR="9525" marT="9525" marB="0" anchor="ctr">
                    <a:solidFill>
                      <a:schemeClr val="bg1"/>
                    </a:solidFill>
                  </a:tcPr>
                </a:tc>
                <a:extLst>
                  <a:ext uri="{0D108BD9-81ED-4DB2-BD59-A6C34878D82A}">
                    <a16:rowId xmlns:a16="http://schemas.microsoft.com/office/drawing/2014/main" val="3839810284"/>
                  </a:ext>
                </a:extLst>
              </a:tr>
              <a:tr h="351879">
                <a:tc>
                  <a:txBody>
                    <a:bodyPr/>
                    <a:lstStyle/>
                    <a:p>
                      <a:pPr algn="ctr"/>
                      <a:r>
                        <a:rPr lang="es-MX" dirty="0"/>
                        <a:t>2</a:t>
                      </a:r>
                    </a:p>
                  </a:txBody>
                  <a:tcPr>
                    <a:solidFill>
                      <a:schemeClr val="bg1"/>
                    </a:solidFill>
                  </a:tcPr>
                </a:tc>
                <a:tc>
                  <a:txBody>
                    <a:bodyPr/>
                    <a:lstStyle/>
                    <a:p>
                      <a:pPr algn="ctr" fontAlgn="ctr"/>
                      <a:r>
                        <a:rPr lang="es-MX" sz="1600" u="none" strike="noStrike" dirty="0">
                          <a:effectLst/>
                        </a:rPr>
                        <a:t>3</a:t>
                      </a:r>
                      <a:endParaRPr lang="es-MX" sz="1600" b="0" i="0" u="none" strike="noStrike" dirty="0">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dirty="0">
                          <a:effectLst/>
                        </a:rPr>
                        <a:t>3</a:t>
                      </a:r>
                      <a:endParaRPr lang="es-MX" sz="1600" b="0" i="0" u="none" strike="noStrike" dirty="0">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dirty="0">
                          <a:effectLst/>
                        </a:rPr>
                        <a:t> </a:t>
                      </a:r>
                      <a:endParaRPr lang="es-MX" sz="1600" b="0" i="0" u="none" strike="noStrike" dirty="0">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dirty="0">
                          <a:effectLst/>
                        </a:rPr>
                        <a:t> </a:t>
                      </a:r>
                      <a:endParaRPr lang="es-MX" sz="1600" b="0" i="0" u="none" strike="noStrike" dirty="0">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a:effectLst/>
                        </a:rPr>
                        <a:t> </a:t>
                      </a:r>
                      <a:endParaRPr lang="es-MX" sz="1600" b="0" i="0" u="none" strike="noStrike">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a:effectLst/>
                        </a:rPr>
                        <a:t> </a:t>
                      </a:r>
                      <a:endParaRPr lang="es-MX" sz="1600" b="0" i="0" u="none" strike="noStrike">
                        <a:solidFill>
                          <a:srgbClr val="000000"/>
                        </a:solidFill>
                        <a:effectLst/>
                        <a:latin typeface="Montserrat" panose="00000500000000000000" pitchFamily="2" charset="0"/>
                      </a:endParaRPr>
                    </a:p>
                  </a:txBody>
                  <a:tcPr marL="9525" marR="9525" marT="9525" marB="0" anchor="ctr">
                    <a:solidFill>
                      <a:schemeClr val="bg1"/>
                    </a:solidFill>
                  </a:tcPr>
                </a:tc>
                <a:extLst>
                  <a:ext uri="{0D108BD9-81ED-4DB2-BD59-A6C34878D82A}">
                    <a16:rowId xmlns:a16="http://schemas.microsoft.com/office/drawing/2014/main" val="2423385728"/>
                  </a:ext>
                </a:extLst>
              </a:tr>
              <a:tr h="351879">
                <a:tc>
                  <a:txBody>
                    <a:bodyPr/>
                    <a:lstStyle/>
                    <a:p>
                      <a:pPr algn="ctr"/>
                      <a:r>
                        <a:rPr lang="es-MX" dirty="0"/>
                        <a:t>3</a:t>
                      </a:r>
                    </a:p>
                  </a:txBody>
                  <a:tcPr>
                    <a:solidFill>
                      <a:schemeClr val="bg1"/>
                    </a:solidFill>
                  </a:tcPr>
                </a:tc>
                <a:tc>
                  <a:txBody>
                    <a:bodyPr/>
                    <a:lstStyle/>
                    <a:p>
                      <a:pPr algn="ctr" fontAlgn="ctr"/>
                      <a:r>
                        <a:rPr lang="es-MX" sz="1600" u="none" strike="noStrike">
                          <a:effectLst/>
                        </a:rPr>
                        <a:t>6</a:t>
                      </a:r>
                      <a:endParaRPr lang="es-MX" sz="1600" b="0" i="0" u="none" strike="noStrike">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dirty="0">
                          <a:effectLst/>
                        </a:rPr>
                        <a:t>6</a:t>
                      </a:r>
                      <a:endParaRPr lang="es-MX" sz="1600" b="0" i="0" u="none" strike="noStrike" dirty="0">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dirty="0">
                          <a:effectLst/>
                        </a:rPr>
                        <a:t>3</a:t>
                      </a:r>
                      <a:endParaRPr lang="es-MX" sz="1600" b="0" i="0" u="none" strike="noStrike" dirty="0">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dirty="0">
                          <a:effectLst/>
                        </a:rPr>
                        <a:t>3</a:t>
                      </a:r>
                      <a:endParaRPr lang="es-MX" sz="1600" b="0" i="0" u="none" strike="noStrike" dirty="0">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dirty="0">
                          <a:effectLst/>
                        </a:rPr>
                        <a:t>2</a:t>
                      </a:r>
                      <a:endParaRPr lang="es-MX" sz="1600" b="0" i="0" u="none" strike="noStrike" dirty="0">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a:effectLst/>
                        </a:rPr>
                        <a:t>3</a:t>
                      </a:r>
                      <a:endParaRPr lang="es-MX" sz="1600" b="0" i="0" u="none" strike="noStrike">
                        <a:solidFill>
                          <a:srgbClr val="000000"/>
                        </a:solidFill>
                        <a:effectLst/>
                        <a:latin typeface="Montserrat" panose="00000500000000000000" pitchFamily="2" charset="0"/>
                      </a:endParaRPr>
                    </a:p>
                  </a:txBody>
                  <a:tcPr marL="9525" marR="9525" marT="9525" marB="0" anchor="ctr">
                    <a:solidFill>
                      <a:schemeClr val="bg1"/>
                    </a:solidFill>
                  </a:tcPr>
                </a:tc>
                <a:extLst>
                  <a:ext uri="{0D108BD9-81ED-4DB2-BD59-A6C34878D82A}">
                    <a16:rowId xmlns:a16="http://schemas.microsoft.com/office/drawing/2014/main" val="210319995"/>
                  </a:ext>
                </a:extLst>
              </a:tr>
              <a:tr h="351879">
                <a:tc>
                  <a:txBody>
                    <a:bodyPr/>
                    <a:lstStyle/>
                    <a:p>
                      <a:pPr algn="ctr"/>
                      <a:r>
                        <a:rPr lang="es-MX" dirty="0"/>
                        <a:t>4</a:t>
                      </a:r>
                    </a:p>
                  </a:txBody>
                  <a:tcPr>
                    <a:solidFill>
                      <a:schemeClr val="bg1"/>
                    </a:solidFill>
                  </a:tcPr>
                </a:tc>
                <a:tc>
                  <a:txBody>
                    <a:bodyPr/>
                    <a:lstStyle/>
                    <a:p>
                      <a:pPr algn="ctr" fontAlgn="ctr"/>
                      <a:r>
                        <a:rPr lang="es-MX" sz="1600" u="none" strike="noStrike">
                          <a:effectLst/>
                        </a:rPr>
                        <a:t>3</a:t>
                      </a:r>
                      <a:endParaRPr lang="es-MX" sz="1600" b="0" i="0" u="none" strike="noStrike">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a:effectLst/>
                        </a:rPr>
                        <a:t>3</a:t>
                      </a:r>
                      <a:endParaRPr lang="es-MX" sz="1600" b="0" i="0" u="none" strike="noStrike">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dirty="0">
                          <a:effectLst/>
                        </a:rPr>
                        <a:t> </a:t>
                      </a:r>
                      <a:endParaRPr lang="es-MX" sz="1600" b="0" i="0" u="none" strike="noStrike" dirty="0">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dirty="0">
                          <a:effectLst/>
                        </a:rPr>
                        <a:t> </a:t>
                      </a:r>
                      <a:endParaRPr lang="es-MX" sz="1600" b="0" i="0" u="none" strike="noStrike" dirty="0">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dirty="0">
                          <a:effectLst/>
                        </a:rPr>
                        <a:t> </a:t>
                      </a:r>
                      <a:endParaRPr lang="es-MX" sz="1600" b="0" i="0" u="none" strike="noStrike" dirty="0">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a:effectLst/>
                        </a:rPr>
                        <a:t> </a:t>
                      </a:r>
                      <a:endParaRPr lang="es-MX" sz="1600" b="0" i="0" u="none" strike="noStrike">
                        <a:solidFill>
                          <a:srgbClr val="000000"/>
                        </a:solidFill>
                        <a:effectLst/>
                        <a:latin typeface="Montserrat" panose="00000500000000000000" pitchFamily="2" charset="0"/>
                      </a:endParaRPr>
                    </a:p>
                  </a:txBody>
                  <a:tcPr marL="9525" marR="9525" marT="9525" marB="0" anchor="ctr">
                    <a:solidFill>
                      <a:schemeClr val="bg1"/>
                    </a:solidFill>
                  </a:tcPr>
                </a:tc>
                <a:extLst>
                  <a:ext uri="{0D108BD9-81ED-4DB2-BD59-A6C34878D82A}">
                    <a16:rowId xmlns:a16="http://schemas.microsoft.com/office/drawing/2014/main" val="3130552647"/>
                  </a:ext>
                </a:extLst>
              </a:tr>
              <a:tr h="351879">
                <a:tc>
                  <a:txBody>
                    <a:bodyPr/>
                    <a:lstStyle/>
                    <a:p>
                      <a:pPr algn="ctr"/>
                      <a:r>
                        <a:rPr lang="es-MX" dirty="0"/>
                        <a:t>5</a:t>
                      </a:r>
                    </a:p>
                  </a:txBody>
                  <a:tcPr>
                    <a:solidFill>
                      <a:schemeClr val="bg1"/>
                    </a:solidFill>
                  </a:tcPr>
                </a:tc>
                <a:tc>
                  <a:txBody>
                    <a:bodyPr/>
                    <a:lstStyle/>
                    <a:p>
                      <a:pPr algn="ctr" fontAlgn="ctr"/>
                      <a:r>
                        <a:rPr lang="es-MX" sz="1600" u="none" strike="noStrike">
                          <a:effectLst/>
                        </a:rPr>
                        <a:t>7</a:t>
                      </a:r>
                      <a:endParaRPr lang="es-MX" sz="1600" b="0" i="0" u="none" strike="noStrike">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a:effectLst/>
                        </a:rPr>
                        <a:t>7</a:t>
                      </a:r>
                      <a:endParaRPr lang="es-MX" sz="1600" b="0" i="0" u="none" strike="noStrike">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dirty="0">
                          <a:effectLst/>
                        </a:rPr>
                        <a:t>2</a:t>
                      </a:r>
                      <a:endParaRPr lang="es-MX" sz="1600" b="0" i="0" u="none" strike="noStrike" dirty="0">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dirty="0">
                          <a:effectLst/>
                        </a:rPr>
                        <a:t>2</a:t>
                      </a:r>
                      <a:endParaRPr lang="es-MX" sz="1600" b="0" i="0" u="none" strike="noStrike" dirty="0">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dirty="0">
                          <a:effectLst/>
                        </a:rPr>
                        <a:t> </a:t>
                      </a:r>
                      <a:endParaRPr lang="es-MX" sz="1600" b="0" i="0" u="none" strike="noStrike" dirty="0">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dirty="0">
                          <a:effectLst/>
                        </a:rPr>
                        <a:t> </a:t>
                      </a:r>
                      <a:endParaRPr lang="es-MX" sz="1600" b="0" i="0" u="none" strike="noStrike" dirty="0">
                        <a:solidFill>
                          <a:srgbClr val="000000"/>
                        </a:solidFill>
                        <a:effectLst/>
                        <a:latin typeface="Montserrat" panose="00000500000000000000" pitchFamily="2" charset="0"/>
                      </a:endParaRPr>
                    </a:p>
                  </a:txBody>
                  <a:tcPr marL="9525" marR="9525" marT="9525" marB="0" anchor="ctr">
                    <a:solidFill>
                      <a:schemeClr val="bg1"/>
                    </a:solidFill>
                  </a:tcPr>
                </a:tc>
                <a:extLst>
                  <a:ext uri="{0D108BD9-81ED-4DB2-BD59-A6C34878D82A}">
                    <a16:rowId xmlns:a16="http://schemas.microsoft.com/office/drawing/2014/main" val="2948757300"/>
                  </a:ext>
                </a:extLst>
              </a:tr>
              <a:tr h="351879">
                <a:tc>
                  <a:txBody>
                    <a:bodyPr/>
                    <a:lstStyle/>
                    <a:p>
                      <a:pPr algn="ctr"/>
                      <a:r>
                        <a:rPr lang="es-MX" dirty="0"/>
                        <a:t>6</a:t>
                      </a:r>
                    </a:p>
                  </a:txBody>
                  <a:tcPr>
                    <a:solidFill>
                      <a:schemeClr val="bg1"/>
                    </a:solidFill>
                  </a:tcPr>
                </a:tc>
                <a:tc>
                  <a:txBody>
                    <a:bodyPr/>
                    <a:lstStyle/>
                    <a:p>
                      <a:pPr algn="ctr" fontAlgn="ctr"/>
                      <a:r>
                        <a:rPr lang="es-MX" sz="1600" u="none" strike="noStrike">
                          <a:effectLst/>
                        </a:rPr>
                        <a:t>3</a:t>
                      </a:r>
                      <a:endParaRPr lang="es-MX" sz="1600" b="0" i="0" u="none" strike="noStrike">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a:effectLst/>
                        </a:rPr>
                        <a:t>11</a:t>
                      </a:r>
                      <a:endParaRPr lang="es-MX" sz="1600" b="0" i="0" u="none" strike="noStrike">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a:effectLst/>
                        </a:rPr>
                        <a:t>2</a:t>
                      </a:r>
                      <a:endParaRPr lang="es-MX" sz="1600" b="0" i="0" u="none" strike="noStrike">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dirty="0">
                          <a:effectLst/>
                        </a:rPr>
                        <a:t>2</a:t>
                      </a:r>
                      <a:endParaRPr lang="es-MX" sz="1600" b="0" i="0" u="none" strike="noStrike" dirty="0">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dirty="0">
                          <a:effectLst/>
                        </a:rPr>
                        <a:t> </a:t>
                      </a:r>
                      <a:endParaRPr lang="es-MX" sz="1600" b="0" i="0" u="none" strike="noStrike" dirty="0">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dirty="0">
                          <a:effectLst/>
                        </a:rPr>
                        <a:t> </a:t>
                      </a:r>
                      <a:endParaRPr lang="es-MX" sz="1600" b="0" i="0" u="none" strike="noStrike" dirty="0">
                        <a:solidFill>
                          <a:srgbClr val="000000"/>
                        </a:solidFill>
                        <a:effectLst/>
                        <a:latin typeface="Montserrat" panose="00000500000000000000" pitchFamily="2" charset="0"/>
                      </a:endParaRPr>
                    </a:p>
                  </a:txBody>
                  <a:tcPr marL="9525" marR="9525" marT="9525" marB="0" anchor="ctr">
                    <a:solidFill>
                      <a:schemeClr val="bg1"/>
                    </a:solidFill>
                  </a:tcPr>
                </a:tc>
                <a:extLst>
                  <a:ext uri="{0D108BD9-81ED-4DB2-BD59-A6C34878D82A}">
                    <a16:rowId xmlns:a16="http://schemas.microsoft.com/office/drawing/2014/main" val="3115832290"/>
                  </a:ext>
                </a:extLst>
              </a:tr>
              <a:tr h="351879">
                <a:tc>
                  <a:txBody>
                    <a:bodyPr/>
                    <a:lstStyle/>
                    <a:p>
                      <a:pPr algn="ctr"/>
                      <a:r>
                        <a:rPr lang="es-MX" dirty="0"/>
                        <a:t>7</a:t>
                      </a:r>
                    </a:p>
                  </a:txBody>
                  <a:tcPr>
                    <a:solidFill>
                      <a:schemeClr val="bg1"/>
                    </a:solidFill>
                  </a:tcPr>
                </a:tc>
                <a:tc>
                  <a:txBody>
                    <a:bodyPr/>
                    <a:lstStyle/>
                    <a:p>
                      <a:pPr algn="ctr" fontAlgn="ctr"/>
                      <a:r>
                        <a:rPr lang="es-MX" sz="1600" u="none" strike="noStrike">
                          <a:effectLst/>
                        </a:rPr>
                        <a:t>6</a:t>
                      </a:r>
                      <a:endParaRPr lang="es-MX" sz="1600" b="0" i="0" u="none" strike="noStrike">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a:effectLst/>
                        </a:rPr>
                        <a:t>6</a:t>
                      </a:r>
                      <a:endParaRPr lang="es-MX" sz="1600" b="0" i="0" u="none" strike="noStrike">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a:effectLst/>
                        </a:rPr>
                        <a:t>2</a:t>
                      </a:r>
                      <a:endParaRPr lang="es-MX" sz="1600" b="0" i="0" u="none" strike="noStrike">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a:effectLst/>
                        </a:rPr>
                        <a:t>2</a:t>
                      </a:r>
                      <a:endParaRPr lang="es-MX" sz="1600" b="0" i="0" u="none" strike="noStrike">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dirty="0">
                          <a:effectLst/>
                        </a:rPr>
                        <a:t> </a:t>
                      </a:r>
                      <a:endParaRPr lang="es-MX" sz="1600" b="0" i="0" u="none" strike="noStrike" dirty="0">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dirty="0">
                          <a:effectLst/>
                        </a:rPr>
                        <a:t> </a:t>
                      </a:r>
                      <a:endParaRPr lang="es-MX" sz="1600" b="0" i="0" u="none" strike="noStrike" dirty="0">
                        <a:solidFill>
                          <a:srgbClr val="000000"/>
                        </a:solidFill>
                        <a:effectLst/>
                        <a:latin typeface="Montserrat" panose="00000500000000000000" pitchFamily="2" charset="0"/>
                      </a:endParaRPr>
                    </a:p>
                  </a:txBody>
                  <a:tcPr marL="9525" marR="9525" marT="9525" marB="0" anchor="ctr">
                    <a:solidFill>
                      <a:schemeClr val="bg1"/>
                    </a:solidFill>
                  </a:tcPr>
                </a:tc>
                <a:extLst>
                  <a:ext uri="{0D108BD9-81ED-4DB2-BD59-A6C34878D82A}">
                    <a16:rowId xmlns:a16="http://schemas.microsoft.com/office/drawing/2014/main" val="1818459921"/>
                  </a:ext>
                </a:extLst>
              </a:tr>
              <a:tr h="351879">
                <a:tc>
                  <a:txBody>
                    <a:bodyPr/>
                    <a:lstStyle/>
                    <a:p>
                      <a:pPr algn="ctr"/>
                      <a:r>
                        <a:rPr lang="es-MX" dirty="0"/>
                        <a:t>Gaza</a:t>
                      </a:r>
                    </a:p>
                  </a:txBody>
                  <a:tcPr>
                    <a:solidFill>
                      <a:srgbClr val="E0CC9F"/>
                    </a:solidFill>
                  </a:tcPr>
                </a:tc>
                <a:tc>
                  <a:txBody>
                    <a:bodyPr/>
                    <a:lstStyle/>
                    <a:p>
                      <a:pPr algn="ctr" fontAlgn="ctr"/>
                      <a:r>
                        <a:rPr lang="es-MX" sz="1600" u="none" strike="noStrike">
                          <a:effectLst/>
                        </a:rPr>
                        <a:t> </a:t>
                      </a:r>
                      <a:endParaRPr lang="es-MX" sz="1600" b="0" i="0" u="none" strike="noStrike">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a:effectLst/>
                        </a:rPr>
                        <a:t>1</a:t>
                      </a:r>
                      <a:endParaRPr lang="es-MX" sz="1600" b="0" i="0" u="none" strike="noStrike">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a:effectLst/>
                        </a:rPr>
                        <a:t> </a:t>
                      </a:r>
                      <a:endParaRPr lang="es-MX" sz="1600" b="0" i="0" u="none" strike="noStrike">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a:effectLst/>
                        </a:rPr>
                        <a:t> </a:t>
                      </a:r>
                      <a:endParaRPr lang="es-MX" sz="1600" b="0" i="0" u="none" strike="noStrike">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a:effectLst/>
                        </a:rPr>
                        <a:t> </a:t>
                      </a:r>
                      <a:endParaRPr lang="es-MX" sz="1600" b="0" i="0" u="none" strike="noStrike">
                        <a:solidFill>
                          <a:srgbClr val="000000"/>
                        </a:solidFill>
                        <a:effectLst/>
                        <a:latin typeface="Montserrat" panose="00000500000000000000" pitchFamily="2" charset="0"/>
                      </a:endParaRPr>
                    </a:p>
                  </a:txBody>
                  <a:tcPr marL="9525" marR="9525" marT="9525" marB="0" anchor="ctr">
                    <a:solidFill>
                      <a:schemeClr val="bg1"/>
                    </a:solidFill>
                  </a:tcPr>
                </a:tc>
                <a:tc>
                  <a:txBody>
                    <a:bodyPr/>
                    <a:lstStyle/>
                    <a:p>
                      <a:pPr algn="ctr" fontAlgn="ctr"/>
                      <a:r>
                        <a:rPr lang="es-MX" sz="1600" u="none" strike="noStrike" dirty="0">
                          <a:effectLst/>
                        </a:rPr>
                        <a:t> </a:t>
                      </a:r>
                      <a:endParaRPr lang="es-MX" sz="1600" b="0" i="0" u="none" strike="noStrike" dirty="0">
                        <a:solidFill>
                          <a:srgbClr val="000000"/>
                        </a:solidFill>
                        <a:effectLst/>
                        <a:latin typeface="Montserrat" panose="00000500000000000000" pitchFamily="2" charset="0"/>
                      </a:endParaRPr>
                    </a:p>
                  </a:txBody>
                  <a:tcPr marL="9525" marR="9525" marT="9525" marB="0" anchor="ctr">
                    <a:solidFill>
                      <a:schemeClr val="bg1"/>
                    </a:solidFill>
                  </a:tcPr>
                </a:tc>
                <a:extLst>
                  <a:ext uri="{0D108BD9-81ED-4DB2-BD59-A6C34878D82A}">
                    <a16:rowId xmlns:a16="http://schemas.microsoft.com/office/drawing/2014/main" val="2149232509"/>
                  </a:ext>
                </a:extLst>
              </a:tr>
              <a:tr h="351879">
                <a:tc>
                  <a:txBody>
                    <a:bodyPr/>
                    <a:lstStyle/>
                    <a:p>
                      <a:endParaRPr lang="es-MX" dirty="0">
                        <a:solidFill>
                          <a:schemeClr val="bg1"/>
                        </a:solidFill>
                      </a:endParaRPr>
                    </a:p>
                  </a:txBody>
                  <a:tcPr>
                    <a:solidFill>
                      <a:srgbClr val="E0CC9F"/>
                    </a:solidFill>
                  </a:tcPr>
                </a:tc>
                <a:tc>
                  <a:txBody>
                    <a:bodyPr/>
                    <a:lstStyle/>
                    <a:p>
                      <a:pPr algn="ctr" fontAlgn="ctr"/>
                      <a:r>
                        <a:rPr lang="es-MX" sz="1600" u="none" strike="noStrike">
                          <a:solidFill>
                            <a:schemeClr val="bg1"/>
                          </a:solidFill>
                          <a:effectLst/>
                        </a:rPr>
                        <a:t>33</a:t>
                      </a:r>
                      <a:endParaRPr lang="es-MX" sz="1600" b="1" i="0" u="none" strike="noStrike">
                        <a:solidFill>
                          <a:schemeClr val="bg1"/>
                        </a:solidFill>
                        <a:effectLst/>
                        <a:latin typeface="Montserrat" panose="00000500000000000000" pitchFamily="2" charset="0"/>
                      </a:endParaRPr>
                    </a:p>
                  </a:txBody>
                  <a:tcPr marL="9525" marR="9525" marT="9525" marB="0" anchor="ctr">
                    <a:solidFill>
                      <a:srgbClr val="E0CC9F"/>
                    </a:solidFill>
                  </a:tcPr>
                </a:tc>
                <a:tc>
                  <a:txBody>
                    <a:bodyPr/>
                    <a:lstStyle/>
                    <a:p>
                      <a:pPr algn="ctr" fontAlgn="ctr"/>
                      <a:r>
                        <a:rPr lang="es-MX" sz="1600" u="none" strike="noStrike" dirty="0">
                          <a:solidFill>
                            <a:schemeClr val="bg1"/>
                          </a:solidFill>
                          <a:effectLst/>
                        </a:rPr>
                        <a:t>42</a:t>
                      </a:r>
                      <a:endParaRPr lang="es-MX" sz="1600" b="1" i="0" u="none" strike="noStrike" dirty="0">
                        <a:solidFill>
                          <a:schemeClr val="bg1"/>
                        </a:solidFill>
                        <a:effectLst/>
                        <a:latin typeface="Montserrat" panose="00000500000000000000" pitchFamily="2" charset="0"/>
                      </a:endParaRPr>
                    </a:p>
                  </a:txBody>
                  <a:tcPr marL="9525" marR="9525" marT="9525" marB="0" anchor="ctr">
                    <a:solidFill>
                      <a:srgbClr val="E0CC9F"/>
                    </a:solidFill>
                  </a:tcPr>
                </a:tc>
                <a:tc>
                  <a:txBody>
                    <a:bodyPr/>
                    <a:lstStyle/>
                    <a:p>
                      <a:pPr algn="ctr" fontAlgn="ctr"/>
                      <a:r>
                        <a:rPr lang="es-MX" sz="1600" u="none" strike="noStrike" dirty="0">
                          <a:solidFill>
                            <a:schemeClr val="bg1"/>
                          </a:solidFill>
                          <a:effectLst/>
                        </a:rPr>
                        <a:t>11</a:t>
                      </a:r>
                      <a:endParaRPr lang="es-MX" sz="1600" b="1" i="0" u="none" strike="noStrike" dirty="0">
                        <a:solidFill>
                          <a:schemeClr val="bg1"/>
                        </a:solidFill>
                        <a:effectLst/>
                        <a:latin typeface="Montserrat" panose="00000500000000000000" pitchFamily="2" charset="0"/>
                      </a:endParaRPr>
                    </a:p>
                  </a:txBody>
                  <a:tcPr marL="9525" marR="9525" marT="9525" marB="0" anchor="ctr">
                    <a:solidFill>
                      <a:srgbClr val="E0CC9F"/>
                    </a:solidFill>
                  </a:tcPr>
                </a:tc>
                <a:tc>
                  <a:txBody>
                    <a:bodyPr/>
                    <a:lstStyle/>
                    <a:p>
                      <a:pPr algn="ctr" fontAlgn="ctr"/>
                      <a:r>
                        <a:rPr lang="es-MX" sz="1600" u="none" strike="noStrike" dirty="0">
                          <a:solidFill>
                            <a:schemeClr val="bg1"/>
                          </a:solidFill>
                          <a:effectLst/>
                        </a:rPr>
                        <a:t>11</a:t>
                      </a:r>
                      <a:endParaRPr lang="es-MX" sz="1600" b="1" i="0" u="none" strike="noStrike" dirty="0">
                        <a:solidFill>
                          <a:schemeClr val="bg1"/>
                        </a:solidFill>
                        <a:effectLst/>
                        <a:latin typeface="Montserrat" panose="00000500000000000000" pitchFamily="2" charset="0"/>
                      </a:endParaRPr>
                    </a:p>
                  </a:txBody>
                  <a:tcPr marL="9525" marR="9525" marT="9525" marB="0" anchor="ctr">
                    <a:solidFill>
                      <a:srgbClr val="E0CC9F"/>
                    </a:solidFill>
                  </a:tcPr>
                </a:tc>
                <a:tc>
                  <a:txBody>
                    <a:bodyPr/>
                    <a:lstStyle/>
                    <a:p>
                      <a:pPr algn="ctr" fontAlgn="ctr"/>
                      <a:r>
                        <a:rPr lang="es-MX" sz="1600" u="none" strike="noStrike" dirty="0">
                          <a:solidFill>
                            <a:schemeClr val="bg1"/>
                          </a:solidFill>
                          <a:effectLst/>
                        </a:rPr>
                        <a:t>2</a:t>
                      </a:r>
                      <a:endParaRPr lang="es-MX" sz="1600" b="1" i="0" u="none" strike="noStrike" dirty="0">
                        <a:solidFill>
                          <a:schemeClr val="bg1"/>
                        </a:solidFill>
                        <a:effectLst/>
                        <a:latin typeface="Montserrat" panose="00000500000000000000" pitchFamily="2" charset="0"/>
                      </a:endParaRPr>
                    </a:p>
                  </a:txBody>
                  <a:tcPr marL="9525" marR="9525" marT="9525" marB="0" anchor="ctr">
                    <a:solidFill>
                      <a:srgbClr val="E0CC9F"/>
                    </a:solidFill>
                  </a:tcPr>
                </a:tc>
                <a:tc>
                  <a:txBody>
                    <a:bodyPr/>
                    <a:lstStyle/>
                    <a:p>
                      <a:pPr algn="ctr" fontAlgn="ctr"/>
                      <a:r>
                        <a:rPr lang="es-MX" sz="1600" u="none" strike="noStrike" dirty="0">
                          <a:solidFill>
                            <a:schemeClr val="bg1"/>
                          </a:solidFill>
                          <a:effectLst/>
                        </a:rPr>
                        <a:t>3</a:t>
                      </a:r>
                      <a:endParaRPr lang="es-MX" sz="1600" b="1" i="0" u="none" strike="noStrike" dirty="0">
                        <a:solidFill>
                          <a:schemeClr val="bg1"/>
                        </a:solidFill>
                        <a:effectLst/>
                        <a:latin typeface="Montserrat" panose="00000500000000000000" pitchFamily="2" charset="0"/>
                      </a:endParaRPr>
                    </a:p>
                  </a:txBody>
                  <a:tcPr marL="9525" marR="9525" marT="9525" marB="0" anchor="ctr">
                    <a:solidFill>
                      <a:srgbClr val="E0CC9F"/>
                    </a:solidFill>
                  </a:tcPr>
                </a:tc>
                <a:extLst>
                  <a:ext uri="{0D108BD9-81ED-4DB2-BD59-A6C34878D82A}">
                    <a16:rowId xmlns:a16="http://schemas.microsoft.com/office/drawing/2014/main" val="791464661"/>
                  </a:ext>
                </a:extLst>
              </a:tr>
            </a:tbl>
          </a:graphicData>
        </a:graphic>
      </p:graphicFrame>
      <p:sp>
        <p:nvSpPr>
          <p:cNvPr id="22" name="CuadroTexto 21">
            <a:extLst>
              <a:ext uri="{FF2B5EF4-FFF2-40B4-BE49-F238E27FC236}">
                <a16:creationId xmlns:a16="http://schemas.microsoft.com/office/drawing/2014/main" id="{EDB97C74-7013-DE44-9D92-6EF4E72117B0}"/>
              </a:ext>
            </a:extLst>
          </p:cNvPr>
          <p:cNvSpPr txBox="1"/>
          <p:nvPr/>
        </p:nvSpPr>
        <p:spPr>
          <a:xfrm>
            <a:off x="888607" y="3841920"/>
            <a:ext cx="2417832" cy="1323439"/>
          </a:xfrm>
          <a:prstGeom prst="rect">
            <a:avLst/>
          </a:prstGeom>
          <a:noFill/>
        </p:spPr>
        <p:txBody>
          <a:bodyPr wrap="square" rtlCol="0">
            <a:spAutoFit/>
          </a:bodyPr>
          <a:lstStyle/>
          <a:p>
            <a:pPr algn="just"/>
            <a:r>
              <a:rPr lang="es-MX" sz="1600" dirty="0">
                <a:latin typeface="Montserrat" panose="00000500000000000000" pitchFamily="2" charset="0"/>
              </a:rPr>
              <a:t>Se definieron los </a:t>
            </a:r>
            <a:r>
              <a:rPr lang="es-MX" sz="1600" b="1" dirty="0">
                <a:latin typeface="Montserrat" panose="00000500000000000000" pitchFamily="2" charset="0"/>
              </a:rPr>
              <a:t>Herrajes de Cambio</a:t>
            </a:r>
            <a:r>
              <a:rPr lang="es-MX" sz="1600" dirty="0">
                <a:latin typeface="Montserrat" panose="00000500000000000000" pitchFamily="2" charset="0"/>
              </a:rPr>
              <a:t> (Aparatos de Cambio de Vía), </a:t>
            </a:r>
            <a:r>
              <a:rPr lang="es-MX" sz="1600" b="1" dirty="0">
                <a:latin typeface="Montserrat" panose="00000500000000000000" pitchFamily="2" charset="0"/>
              </a:rPr>
              <a:t>Tipo No. 20, 15 y 10 </a:t>
            </a:r>
          </a:p>
        </p:txBody>
      </p:sp>
      <p:pic>
        <p:nvPicPr>
          <p:cNvPr id="16" name="Imagen 15">
            <a:extLst>
              <a:ext uri="{FF2B5EF4-FFF2-40B4-BE49-F238E27FC236}">
                <a16:creationId xmlns:a16="http://schemas.microsoft.com/office/drawing/2014/main" id="{A3420C3E-9E79-374B-B295-F43BF4895A23}"/>
              </a:ext>
            </a:extLst>
          </p:cNvPr>
          <p:cNvPicPr>
            <a:picLocks noChangeAspect="1"/>
          </p:cNvPicPr>
          <p:nvPr/>
        </p:nvPicPr>
        <p:blipFill>
          <a:blip r:embed="rId6">
            <a:lum bright="70000" contrast="-70000"/>
          </a:blip>
          <a:stretch>
            <a:fillRect/>
          </a:stretch>
        </p:blipFill>
        <p:spPr>
          <a:xfrm>
            <a:off x="10557946" y="870256"/>
            <a:ext cx="1407348" cy="5277556"/>
          </a:xfrm>
          <a:prstGeom prst="rect">
            <a:avLst/>
          </a:prstGeom>
        </p:spPr>
      </p:pic>
      <p:pic>
        <p:nvPicPr>
          <p:cNvPr id="17" name="Imagen 16">
            <a:extLst>
              <a:ext uri="{FF2B5EF4-FFF2-40B4-BE49-F238E27FC236}">
                <a16:creationId xmlns:a16="http://schemas.microsoft.com/office/drawing/2014/main" id="{A41F5CAA-CB5A-C244-81E0-552E1E0CB38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20" b="47526" l="8667" r="75200"/>
                    </a14:imgEffect>
                  </a14:imgLayer>
                </a14:imgProps>
              </a:ext>
            </a:extLst>
          </a:blip>
          <a:srcRect l="10141" t="10141" r="24725" b="52488"/>
          <a:stretch/>
        </p:blipFill>
        <p:spPr>
          <a:xfrm>
            <a:off x="2804546" y="5733128"/>
            <a:ext cx="959307" cy="978986"/>
          </a:xfrm>
          <a:prstGeom prst="rect">
            <a:avLst/>
          </a:prstGeom>
        </p:spPr>
      </p:pic>
    </p:spTree>
    <p:extLst>
      <p:ext uri="{BB962C8B-B14F-4D97-AF65-F5344CB8AC3E}">
        <p14:creationId xmlns:p14="http://schemas.microsoft.com/office/powerpoint/2010/main" val="36875437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E427F38-98E9-4445-885B-9E408D359584}"/>
              </a:ext>
            </a:extLst>
          </p:cNvPr>
          <p:cNvPicPr>
            <a:picLocks noChangeAspect="1"/>
          </p:cNvPicPr>
          <p:nvPr/>
        </p:nvPicPr>
        <p:blipFill>
          <a:blip r:embed="rId2"/>
          <a:stretch>
            <a:fillRect/>
          </a:stretch>
        </p:blipFill>
        <p:spPr>
          <a:xfrm>
            <a:off x="11890717" y="-18322"/>
            <a:ext cx="470892" cy="6858000"/>
          </a:xfrm>
          <a:prstGeom prst="rect">
            <a:avLst/>
          </a:prstGeom>
        </p:spPr>
      </p:pic>
      <p:sp>
        <p:nvSpPr>
          <p:cNvPr id="34" name="object 3">
            <a:extLst>
              <a:ext uri="{FF2B5EF4-FFF2-40B4-BE49-F238E27FC236}">
                <a16:creationId xmlns:a16="http://schemas.microsoft.com/office/drawing/2014/main" id="{35E086E6-11D4-CC4F-A322-DE845A352916}"/>
              </a:ext>
            </a:extLst>
          </p:cNvPr>
          <p:cNvSpPr txBox="1">
            <a:spLocks/>
          </p:cNvSpPr>
          <p:nvPr/>
        </p:nvSpPr>
        <p:spPr>
          <a:xfrm>
            <a:off x="383188" y="174288"/>
            <a:ext cx="4480488" cy="95859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88" dirty="0">
                <a:latin typeface="Montserrat" pitchFamily="2" charset="77"/>
              </a:rPr>
              <a:t>AVANCE DE </a:t>
            </a:r>
          </a:p>
          <a:p>
            <a:pPr marL="9525">
              <a:spcBef>
                <a:spcPts val="75"/>
              </a:spcBef>
            </a:pPr>
            <a:r>
              <a:rPr lang="es-MX" sz="2000" spc="188" dirty="0">
                <a:latin typeface="Montserrat" pitchFamily="2" charset="77"/>
              </a:rPr>
              <a:t>PLATAFORMA Y </a:t>
            </a:r>
          </a:p>
          <a:p>
            <a:pPr marL="9525">
              <a:spcBef>
                <a:spcPts val="75"/>
              </a:spcBef>
            </a:pPr>
            <a:r>
              <a:rPr lang="es-MX" sz="2000" spc="188" dirty="0">
                <a:latin typeface="Montserrat" pitchFamily="2" charset="77"/>
              </a:rPr>
              <a:t>VÍAS  </a:t>
            </a:r>
          </a:p>
        </p:txBody>
      </p:sp>
      <p:sp>
        <p:nvSpPr>
          <p:cNvPr id="35" name="Rectángulo 34">
            <a:extLst>
              <a:ext uri="{FF2B5EF4-FFF2-40B4-BE49-F238E27FC236}">
                <a16:creationId xmlns:a16="http://schemas.microsoft.com/office/drawing/2014/main" id="{CF640CCD-C71F-8341-BCA7-CC0397556332}"/>
              </a:ext>
            </a:extLst>
          </p:cNvPr>
          <p:cNvSpPr/>
          <p:nvPr/>
        </p:nvSpPr>
        <p:spPr>
          <a:xfrm flipV="1">
            <a:off x="1138082" y="1020928"/>
            <a:ext cx="7439155" cy="45719"/>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4" name="Imagen 13">
            <a:extLst>
              <a:ext uri="{FF2B5EF4-FFF2-40B4-BE49-F238E27FC236}">
                <a16:creationId xmlns:a16="http://schemas.microsoft.com/office/drawing/2014/main" id="{B0F10E98-2E37-3C4E-9B11-C50C01777AAB}"/>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8730175" y="522418"/>
            <a:ext cx="2229105" cy="610940"/>
          </a:xfrm>
          <a:prstGeom prst="rect">
            <a:avLst/>
          </a:prstGeom>
        </p:spPr>
      </p:pic>
      <p:pic>
        <p:nvPicPr>
          <p:cNvPr id="29" name="Imagen 28">
            <a:extLst>
              <a:ext uri="{FF2B5EF4-FFF2-40B4-BE49-F238E27FC236}">
                <a16:creationId xmlns:a16="http://schemas.microsoft.com/office/drawing/2014/main" id="{E0AB181D-5E04-ED4F-8123-4FFB323CDA55}"/>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2745" b="97745" l="2930" r="97852"/>
                    </a14:imgEffect>
                  </a14:imgLayer>
                </a14:imgProps>
              </a:ext>
              <a:ext uri="{28A0092B-C50C-407E-A947-70E740481C1C}">
                <a14:useLocalDpi xmlns:a14="http://schemas.microsoft.com/office/drawing/2010/main"/>
              </a:ext>
            </a:extLst>
          </a:blip>
          <a:stretch>
            <a:fillRect/>
          </a:stretch>
        </p:blipFill>
        <p:spPr>
          <a:xfrm>
            <a:off x="11230638" y="277826"/>
            <a:ext cx="1045153" cy="1041070"/>
          </a:xfrm>
          <a:prstGeom prst="rect">
            <a:avLst/>
          </a:prstGeom>
        </p:spPr>
      </p:pic>
      <p:sp>
        <p:nvSpPr>
          <p:cNvPr id="17" name="CuadroTexto 16">
            <a:extLst>
              <a:ext uri="{FF2B5EF4-FFF2-40B4-BE49-F238E27FC236}">
                <a16:creationId xmlns:a16="http://schemas.microsoft.com/office/drawing/2014/main" id="{A94A8D99-1563-B943-BAD8-862D436488BC}"/>
              </a:ext>
            </a:extLst>
          </p:cNvPr>
          <p:cNvSpPr txBox="1"/>
          <p:nvPr/>
        </p:nvSpPr>
        <p:spPr>
          <a:xfrm>
            <a:off x="3114767" y="327856"/>
            <a:ext cx="5679347" cy="584775"/>
          </a:xfrm>
          <a:prstGeom prst="rect">
            <a:avLst/>
          </a:prstGeom>
          <a:noFill/>
        </p:spPr>
        <p:txBody>
          <a:bodyPr wrap="square" rtlCol="0">
            <a:spAutoFit/>
          </a:bodyPr>
          <a:lstStyle/>
          <a:p>
            <a:pPr algn="ctr"/>
            <a:r>
              <a:rPr lang="es-MX" sz="1600" b="1" dirty="0">
                <a:solidFill>
                  <a:srgbClr val="396559"/>
                </a:solidFill>
                <a:latin typeface="Montserrat SemiBold" pitchFamily="2" charset="77"/>
              </a:rPr>
              <a:t>PROPUESTA DE MODIFICACIÓN CON BASE A MANTENIMIENTO</a:t>
            </a:r>
          </a:p>
        </p:txBody>
      </p:sp>
      <p:pic>
        <p:nvPicPr>
          <p:cNvPr id="57" name="Imagen 56">
            <a:extLst>
              <a:ext uri="{FF2B5EF4-FFF2-40B4-BE49-F238E27FC236}">
                <a16:creationId xmlns:a16="http://schemas.microsoft.com/office/drawing/2014/main" id="{3F0E5D44-EEA8-A140-987B-24E8B46EEFBD}"/>
              </a:ext>
            </a:extLst>
          </p:cNvPr>
          <p:cNvPicPr>
            <a:picLocks noChangeAspect="1"/>
          </p:cNvPicPr>
          <p:nvPr/>
        </p:nvPicPr>
        <p:blipFill>
          <a:blip r:embed="rId6"/>
          <a:stretch>
            <a:fillRect/>
          </a:stretch>
        </p:blipFill>
        <p:spPr>
          <a:xfrm>
            <a:off x="115930" y="1286452"/>
            <a:ext cx="11444748" cy="5450178"/>
          </a:xfrm>
          <a:prstGeom prst="rect">
            <a:avLst/>
          </a:prstGeom>
        </p:spPr>
      </p:pic>
      <p:pic>
        <p:nvPicPr>
          <p:cNvPr id="10" name="Imagen 9">
            <a:extLst>
              <a:ext uri="{FF2B5EF4-FFF2-40B4-BE49-F238E27FC236}">
                <a16:creationId xmlns:a16="http://schemas.microsoft.com/office/drawing/2014/main" id="{CA25C1BF-89A2-B144-919D-6860B59B4ABA}"/>
              </a:ext>
            </a:extLst>
          </p:cNvPr>
          <p:cNvPicPr>
            <a:picLocks noChangeAspect="1"/>
          </p:cNvPicPr>
          <p:nvPr/>
        </p:nvPicPr>
        <p:blipFill>
          <a:blip r:embed="rId7">
            <a:lum bright="70000" contrast="-70000"/>
          </a:blip>
          <a:stretch>
            <a:fillRect/>
          </a:stretch>
        </p:blipFill>
        <p:spPr>
          <a:xfrm>
            <a:off x="10382428" y="1085659"/>
            <a:ext cx="1407348" cy="5277556"/>
          </a:xfrm>
          <a:prstGeom prst="rect">
            <a:avLst/>
          </a:prstGeom>
        </p:spPr>
      </p:pic>
    </p:spTree>
    <p:extLst>
      <p:ext uri="{BB962C8B-B14F-4D97-AF65-F5344CB8AC3E}">
        <p14:creationId xmlns:p14="http://schemas.microsoft.com/office/powerpoint/2010/main" val="36473208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E427F38-98E9-4445-885B-9E408D359584}"/>
              </a:ext>
            </a:extLst>
          </p:cNvPr>
          <p:cNvPicPr>
            <a:picLocks noChangeAspect="1"/>
          </p:cNvPicPr>
          <p:nvPr/>
        </p:nvPicPr>
        <p:blipFill>
          <a:blip r:embed="rId2"/>
          <a:stretch>
            <a:fillRect/>
          </a:stretch>
        </p:blipFill>
        <p:spPr>
          <a:xfrm>
            <a:off x="11879900" y="0"/>
            <a:ext cx="312100" cy="6858000"/>
          </a:xfrm>
          <a:prstGeom prst="rect">
            <a:avLst/>
          </a:prstGeom>
        </p:spPr>
      </p:pic>
      <p:pic>
        <p:nvPicPr>
          <p:cNvPr id="14" name="Imagen 13">
            <a:extLst>
              <a:ext uri="{FF2B5EF4-FFF2-40B4-BE49-F238E27FC236}">
                <a16:creationId xmlns:a16="http://schemas.microsoft.com/office/drawing/2014/main" id="{B0F10E98-2E37-3C4E-9B11-C50C01777AAB}"/>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8662627" y="441087"/>
            <a:ext cx="2229105" cy="610940"/>
          </a:xfrm>
          <a:prstGeom prst="rect">
            <a:avLst/>
          </a:prstGeom>
        </p:spPr>
      </p:pic>
      <p:sp>
        <p:nvSpPr>
          <p:cNvPr id="34" name="object 3">
            <a:extLst>
              <a:ext uri="{FF2B5EF4-FFF2-40B4-BE49-F238E27FC236}">
                <a16:creationId xmlns:a16="http://schemas.microsoft.com/office/drawing/2014/main" id="{35E086E6-11D4-CC4F-A322-DE845A352916}"/>
              </a:ext>
            </a:extLst>
          </p:cNvPr>
          <p:cNvSpPr txBox="1">
            <a:spLocks/>
          </p:cNvSpPr>
          <p:nvPr/>
        </p:nvSpPr>
        <p:spPr>
          <a:xfrm>
            <a:off x="451917" y="289059"/>
            <a:ext cx="4480488" cy="95859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88" dirty="0">
                <a:latin typeface="Montserrat" pitchFamily="2" charset="77"/>
              </a:rPr>
              <a:t>AVANCE DE </a:t>
            </a:r>
          </a:p>
          <a:p>
            <a:pPr marL="9525">
              <a:spcBef>
                <a:spcPts val="75"/>
              </a:spcBef>
            </a:pPr>
            <a:r>
              <a:rPr lang="es-MX" sz="2000" spc="188" dirty="0">
                <a:latin typeface="Montserrat" pitchFamily="2" charset="77"/>
              </a:rPr>
              <a:t>PLATAFORMA Y </a:t>
            </a:r>
          </a:p>
          <a:p>
            <a:pPr marL="9525">
              <a:spcBef>
                <a:spcPts val="75"/>
              </a:spcBef>
            </a:pPr>
            <a:r>
              <a:rPr lang="es-MX" sz="2000" spc="188" dirty="0">
                <a:latin typeface="Montserrat" pitchFamily="2" charset="77"/>
              </a:rPr>
              <a:t>VÍAS  </a:t>
            </a:r>
          </a:p>
        </p:txBody>
      </p:sp>
      <p:sp>
        <p:nvSpPr>
          <p:cNvPr id="35" name="Rectángulo 34">
            <a:extLst>
              <a:ext uri="{FF2B5EF4-FFF2-40B4-BE49-F238E27FC236}">
                <a16:creationId xmlns:a16="http://schemas.microsoft.com/office/drawing/2014/main" id="{CF640CCD-C71F-8341-BCA7-CC0397556332}"/>
              </a:ext>
            </a:extLst>
          </p:cNvPr>
          <p:cNvSpPr/>
          <p:nvPr/>
        </p:nvSpPr>
        <p:spPr>
          <a:xfrm>
            <a:off x="1218378" y="1147375"/>
            <a:ext cx="7243698" cy="45719"/>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CuadroTexto 16">
            <a:extLst>
              <a:ext uri="{FF2B5EF4-FFF2-40B4-BE49-F238E27FC236}">
                <a16:creationId xmlns:a16="http://schemas.microsoft.com/office/drawing/2014/main" id="{A94A8D99-1563-B943-BAD8-862D436488BC}"/>
              </a:ext>
            </a:extLst>
          </p:cNvPr>
          <p:cNvSpPr txBox="1"/>
          <p:nvPr/>
        </p:nvSpPr>
        <p:spPr>
          <a:xfrm>
            <a:off x="2885690" y="441087"/>
            <a:ext cx="5679347" cy="584775"/>
          </a:xfrm>
          <a:prstGeom prst="rect">
            <a:avLst/>
          </a:prstGeom>
          <a:noFill/>
        </p:spPr>
        <p:txBody>
          <a:bodyPr wrap="square" rtlCol="0">
            <a:spAutoFit/>
          </a:bodyPr>
          <a:lstStyle/>
          <a:p>
            <a:pPr algn="ctr"/>
            <a:r>
              <a:rPr lang="es-MX" sz="1600" b="1" dirty="0">
                <a:solidFill>
                  <a:srgbClr val="396559"/>
                </a:solidFill>
                <a:latin typeface="Montserrat SemiBold" pitchFamily="2" charset="77"/>
              </a:rPr>
              <a:t>PROPUESTA DE MODIFICACIÓN CON BASE A MANTENIMIENTO</a:t>
            </a:r>
          </a:p>
        </p:txBody>
      </p:sp>
      <p:pic>
        <p:nvPicPr>
          <p:cNvPr id="53" name="Imagen 52">
            <a:extLst>
              <a:ext uri="{FF2B5EF4-FFF2-40B4-BE49-F238E27FC236}">
                <a16:creationId xmlns:a16="http://schemas.microsoft.com/office/drawing/2014/main" id="{0305CA50-9149-D24F-AD76-C4892D01DEFB}"/>
              </a:ext>
            </a:extLst>
          </p:cNvPr>
          <p:cNvPicPr>
            <a:picLocks noChangeAspect="1"/>
          </p:cNvPicPr>
          <p:nvPr/>
        </p:nvPicPr>
        <p:blipFill>
          <a:blip r:embed="rId4"/>
          <a:stretch>
            <a:fillRect/>
          </a:stretch>
        </p:blipFill>
        <p:spPr>
          <a:xfrm>
            <a:off x="32485" y="1399683"/>
            <a:ext cx="11385755" cy="5334932"/>
          </a:xfrm>
          <a:prstGeom prst="rect">
            <a:avLst/>
          </a:prstGeom>
        </p:spPr>
      </p:pic>
      <p:pic>
        <p:nvPicPr>
          <p:cNvPr id="11" name="Imagen 10">
            <a:extLst>
              <a:ext uri="{FF2B5EF4-FFF2-40B4-BE49-F238E27FC236}">
                <a16:creationId xmlns:a16="http://schemas.microsoft.com/office/drawing/2014/main" id="{A9F3977B-AC72-4F4A-81F4-04EAB6276628}"/>
              </a:ext>
            </a:extLst>
          </p:cNvPr>
          <p:cNvPicPr>
            <a:picLocks noChangeAspect="1"/>
          </p:cNvPicPr>
          <p:nvPr/>
        </p:nvPicPr>
        <p:blipFill>
          <a:blip r:embed="rId5">
            <a:lum bright="70000" contrast="-70000"/>
          </a:blip>
          <a:stretch>
            <a:fillRect/>
          </a:stretch>
        </p:blipFill>
        <p:spPr>
          <a:xfrm>
            <a:off x="10472552" y="1110946"/>
            <a:ext cx="1407348" cy="5277556"/>
          </a:xfrm>
          <a:prstGeom prst="rect">
            <a:avLst/>
          </a:prstGeom>
        </p:spPr>
      </p:pic>
      <p:pic>
        <p:nvPicPr>
          <p:cNvPr id="54" name="Imagen 53">
            <a:extLst>
              <a:ext uri="{FF2B5EF4-FFF2-40B4-BE49-F238E27FC236}">
                <a16:creationId xmlns:a16="http://schemas.microsoft.com/office/drawing/2014/main" id="{690CFB91-5810-0C47-850B-1E3B7C60AAA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120" b="47526" l="8667" r="75200"/>
                    </a14:imgEffect>
                  </a14:imgLayer>
                </a14:imgProps>
              </a:ext>
            </a:extLst>
          </a:blip>
          <a:srcRect l="10141" t="10141" r="24725" b="52488"/>
          <a:stretch/>
        </p:blipFill>
        <p:spPr>
          <a:xfrm>
            <a:off x="10998810" y="289059"/>
            <a:ext cx="959307" cy="978986"/>
          </a:xfrm>
          <a:prstGeom prst="rect">
            <a:avLst/>
          </a:prstGeom>
        </p:spPr>
      </p:pic>
    </p:spTree>
    <p:extLst>
      <p:ext uri="{BB962C8B-B14F-4D97-AF65-F5344CB8AC3E}">
        <p14:creationId xmlns:p14="http://schemas.microsoft.com/office/powerpoint/2010/main" val="31370333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E427F38-98E9-4445-885B-9E408D359584}"/>
              </a:ext>
            </a:extLst>
          </p:cNvPr>
          <p:cNvPicPr>
            <a:picLocks noChangeAspect="1"/>
          </p:cNvPicPr>
          <p:nvPr/>
        </p:nvPicPr>
        <p:blipFill>
          <a:blip r:embed="rId2"/>
          <a:stretch>
            <a:fillRect/>
          </a:stretch>
        </p:blipFill>
        <p:spPr>
          <a:xfrm>
            <a:off x="11879900" y="0"/>
            <a:ext cx="312100" cy="6858000"/>
          </a:xfrm>
          <a:prstGeom prst="rect">
            <a:avLst/>
          </a:prstGeom>
        </p:spPr>
      </p:pic>
      <p:pic>
        <p:nvPicPr>
          <p:cNvPr id="14" name="Imagen 13">
            <a:extLst>
              <a:ext uri="{FF2B5EF4-FFF2-40B4-BE49-F238E27FC236}">
                <a16:creationId xmlns:a16="http://schemas.microsoft.com/office/drawing/2014/main" id="{B0F10E98-2E37-3C4E-9B11-C50C01777AAB}"/>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8662627" y="441087"/>
            <a:ext cx="2229105" cy="610940"/>
          </a:xfrm>
          <a:prstGeom prst="rect">
            <a:avLst/>
          </a:prstGeom>
        </p:spPr>
      </p:pic>
      <p:sp>
        <p:nvSpPr>
          <p:cNvPr id="34" name="object 3">
            <a:extLst>
              <a:ext uri="{FF2B5EF4-FFF2-40B4-BE49-F238E27FC236}">
                <a16:creationId xmlns:a16="http://schemas.microsoft.com/office/drawing/2014/main" id="{35E086E6-11D4-CC4F-A322-DE845A352916}"/>
              </a:ext>
            </a:extLst>
          </p:cNvPr>
          <p:cNvSpPr txBox="1">
            <a:spLocks/>
          </p:cNvSpPr>
          <p:nvPr/>
        </p:nvSpPr>
        <p:spPr>
          <a:xfrm>
            <a:off x="451917" y="289059"/>
            <a:ext cx="4480488" cy="95859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88" dirty="0">
                <a:latin typeface="Montserrat" pitchFamily="2" charset="77"/>
              </a:rPr>
              <a:t>AVANCE DE </a:t>
            </a:r>
          </a:p>
          <a:p>
            <a:pPr marL="9525">
              <a:spcBef>
                <a:spcPts val="75"/>
              </a:spcBef>
            </a:pPr>
            <a:r>
              <a:rPr lang="es-MX" sz="2000" spc="188" dirty="0">
                <a:latin typeface="Montserrat" pitchFamily="2" charset="77"/>
              </a:rPr>
              <a:t>PLATAFORMA Y </a:t>
            </a:r>
          </a:p>
          <a:p>
            <a:pPr marL="9525">
              <a:spcBef>
                <a:spcPts val="75"/>
              </a:spcBef>
            </a:pPr>
            <a:r>
              <a:rPr lang="es-MX" sz="2000" spc="188" dirty="0">
                <a:latin typeface="Montserrat" pitchFamily="2" charset="77"/>
              </a:rPr>
              <a:t>VÍAS  </a:t>
            </a:r>
          </a:p>
        </p:txBody>
      </p:sp>
      <p:sp>
        <p:nvSpPr>
          <p:cNvPr id="35" name="Rectángulo 34">
            <a:extLst>
              <a:ext uri="{FF2B5EF4-FFF2-40B4-BE49-F238E27FC236}">
                <a16:creationId xmlns:a16="http://schemas.microsoft.com/office/drawing/2014/main" id="{CF640CCD-C71F-8341-BCA7-CC0397556332}"/>
              </a:ext>
            </a:extLst>
          </p:cNvPr>
          <p:cNvSpPr/>
          <p:nvPr/>
        </p:nvSpPr>
        <p:spPr>
          <a:xfrm>
            <a:off x="1218378" y="1147375"/>
            <a:ext cx="7243698" cy="45719"/>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CuadroTexto 16">
            <a:extLst>
              <a:ext uri="{FF2B5EF4-FFF2-40B4-BE49-F238E27FC236}">
                <a16:creationId xmlns:a16="http://schemas.microsoft.com/office/drawing/2014/main" id="{A94A8D99-1563-B943-BAD8-862D436488BC}"/>
              </a:ext>
            </a:extLst>
          </p:cNvPr>
          <p:cNvSpPr txBox="1"/>
          <p:nvPr/>
        </p:nvSpPr>
        <p:spPr>
          <a:xfrm>
            <a:off x="2885690" y="441087"/>
            <a:ext cx="5679347" cy="584775"/>
          </a:xfrm>
          <a:prstGeom prst="rect">
            <a:avLst/>
          </a:prstGeom>
          <a:noFill/>
        </p:spPr>
        <p:txBody>
          <a:bodyPr wrap="square" rtlCol="0">
            <a:spAutoFit/>
          </a:bodyPr>
          <a:lstStyle/>
          <a:p>
            <a:pPr algn="ctr"/>
            <a:r>
              <a:rPr lang="es-MX" sz="1600" b="1" dirty="0">
                <a:solidFill>
                  <a:srgbClr val="396559"/>
                </a:solidFill>
                <a:latin typeface="Montserrat SemiBold" pitchFamily="2" charset="77"/>
              </a:rPr>
              <a:t>PROPUESTA DE MODIFICACIÓN CON BASE A MANTENIMIENTO</a:t>
            </a:r>
          </a:p>
        </p:txBody>
      </p:sp>
      <p:pic>
        <p:nvPicPr>
          <p:cNvPr id="12" name="Imagen 11">
            <a:extLst>
              <a:ext uri="{FF2B5EF4-FFF2-40B4-BE49-F238E27FC236}">
                <a16:creationId xmlns:a16="http://schemas.microsoft.com/office/drawing/2014/main" id="{04FA59BC-D62C-D045-A0D9-6EE9502D9351}"/>
              </a:ext>
            </a:extLst>
          </p:cNvPr>
          <p:cNvPicPr>
            <a:picLocks noChangeAspect="1"/>
          </p:cNvPicPr>
          <p:nvPr/>
        </p:nvPicPr>
        <p:blipFill>
          <a:blip r:embed="rId4"/>
          <a:stretch>
            <a:fillRect/>
          </a:stretch>
        </p:blipFill>
        <p:spPr>
          <a:xfrm>
            <a:off x="143818" y="1314607"/>
            <a:ext cx="11163090" cy="5105220"/>
          </a:xfrm>
          <a:prstGeom prst="rect">
            <a:avLst/>
          </a:prstGeom>
        </p:spPr>
      </p:pic>
      <p:pic>
        <p:nvPicPr>
          <p:cNvPr id="11" name="Imagen 10">
            <a:extLst>
              <a:ext uri="{FF2B5EF4-FFF2-40B4-BE49-F238E27FC236}">
                <a16:creationId xmlns:a16="http://schemas.microsoft.com/office/drawing/2014/main" id="{A9F3977B-AC72-4F4A-81F4-04EAB6276628}"/>
              </a:ext>
            </a:extLst>
          </p:cNvPr>
          <p:cNvPicPr>
            <a:picLocks noChangeAspect="1"/>
          </p:cNvPicPr>
          <p:nvPr/>
        </p:nvPicPr>
        <p:blipFill>
          <a:blip r:embed="rId5">
            <a:lum bright="70000" contrast="-70000"/>
          </a:blip>
          <a:stretch>
            <a:fillRect/>
          </a:stretch>
        </p:blipFill>
        <p:spPr>
          <a:xfrm>
            <a:off x="10557946" y="870256"/>
            <a:ext cx="1407348" cy="5277556"/>
          </a:xfrm>
          <a:prstGeom prst="rect">
            <a:avLst/>
          </a:prstGeom>
        </p:spPr>
      </p:pic>
      <p:pic>
        <p:nvPicPr>
          <p:cNvPr id="13" name="Imagen 12">
            <a:extLst>
              <a:ext uri="{FF2B5EF4-FFF2-40B4-BE49-F238E27FC236}">
                <a16:creationId xmlns:a16="http://schemas.microsoft.com/office/drawing/2014/main" id="{8EFF5932-61CD-D945-8813-C8A10FEE240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120" b="47526" l="8667" r="75200"/>
                    </a14:imgEffect>
                  </a14:imgLayer>
                </a14:imgProps>
              </a:ext>
            </a:extLst>
          </a:blip>
          <a:srcRect l="10141" t="10141" r="24725" b="52488"/>
          <a:stretch/>
        </p:blipFill>
        <p:spPr>
          <a:xfrm>
            <a:off x="11005987" y="257064"/>
            <a:ext cx="959307" cy="978986"/>
          </a:xfrm>
          <a:prstGeom prst="rect">
            <a:avLst/>
          </a:prstGeom>
        </p:spPr>
      </p:pic>
    </p:spTree>
    <p:extLst>
      <p:ext uri="{BB962C8B-B14F-4D97-AF65-F5344CB8AC3E}">
        <p14:creationId xmlns:p14="http://schemas.microsoft.com/office/powerpoint/2010/main" val="26514557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6031B9A0-97F4-654E-9B11-6BEADB7BC568}"/>
              </a:ext>
            </a:extLst>
          </p:cNvPr>
          <p:cNvPicPr>
            <a:picLocks noChangeAspect="1"/>
          </p:cNvPicPr>
          <p:nvPr/>
        </p:nvPicPr>
        <p:blipFill>
          <a:blip r:embed="rId2"/>
          <a:stretch>
            <a:fillRect/>
          </a:stretch>
        </p:blipFill>
        <p:spPr>
          <a:xfrm>
            <a:off x="1497065" y="965786"/>
            <a:ext cx="8012946" cy="5768804"/>
          </a:xfrm>
          <a:prstGeom prst="rect">
            <a:avLst/>
          </a:prstGeom>
        </p:spPr>
      </p:pic>
      <p:pic>
        <p:nvPicPr>
          <p:cNvPr id="3" name="Imagen 2">
            <a:extLst>
              <a:ext uri="{FF2B5EF4-FFF2-40B4-BE49-F238E27FC236}">
                <a16:creationId xmlns:a16="http://schemas.microsoft.com/office/drawing/2014/main" id="{3E427F38-98E9-4445-885B-9E408D359584}"/>
              </a:ext>
            </a:extLst>
          </p:cNvPr>
          <p:cNvPicPr>
            <a:picLocks noChangeAspect="1"/>
          </p:cNvPicPr>
          <p:nvPr/>
        </p:nvPicPr>
        <p:blipFill>
          <a:blip r:embed="rId3"/>
          <a:stretch>
            <a:fillRect/>
          </a:stretch>
        </p:blipFill>
        <p:spPr>
          <a:xfrm>
            <a:off x="11879900" y="0"/>
            <a:ext cx="312100" cy="6858000"/>
          </a:xfrm>
          <a:prstGeom prst="rect">
            <a:avLst/>
          </a:prstGeom>
        </p:spPr>
      </p:pic>
      <p:pic>
        <p:nvPicPr>
          <p:cNvPr id="14" name="Imagen 13">
            <a:extLst>
              <a:ext uri="{FF2B5EF4-FFF2-40B4-BE49-F238E27FC236}">
                <a16:creationId xmlns:a16="http://schemas.microsoft.com/office/drawing/2014/main" id="{B0F10E98-2E37-3C4E-9B11-C50C01777AAB}"/>
              </a:ext>
            </a:extLst>
          </p:cNvPr>
          <p:cNvPicPr>
            <a:picLocks noChangeAspect="1"/>
          </p:cNvPicPr>
          <p:nvPr/>
        </p:nvPicPr>
        <p:blipFill>
          <a:blip r:embed="rId4">
            <a:lum bright="-40000" contrast="-40000"/>
            <a:extLst>
              <a:ext uri="{28A0092B-C50C-407E-A947-70E740481C1C}">
                <a14:useLocalDpi xmlns:a14="http://schemas.microsoft.com/office/drawing/2010/main"/>
              </a:ext>
            </a:extLst>
          </a:blip>
          <a:stretch>
            <a:fillRect/>
          </a:stretch>
        </p:blipFill>
        <p:spPr>
          <a:xfrm>
            <a:off x="8662627" y="441087"/>
            <a:ext cx="2229105" cy="610940"/>
          </a:xfrm>
          <a:prstGeom prst="rect">
            <a:avLst/>
          </a:prstGeom>
        </p:spPr>
      </p:pic>
      <p:sp>
        <p:nvSpPr>
          <p:cNvPr id="34" name="object 3">
            <a:extLst>
              <a:ext uri="{FF2B5EF4-FFF2-40B4-BE49-F238E27FC236}">
                <a16:creationId xmlns:a16="http://schemas.microsoft.com/office/drawing/2014/main" id="{35E086E6-11D4-CC4F-A322-DE845A352916}"/>
              </a:ext>
            </a:extLst>
          </p:cNvPr>
          <p:cNvSpPr txBox="1">
            <a:spLocks/>
          </p:cNvSpPr>
          <p:nvPr/>
        </p:nvSpPr>
        <p:spPr>
          <a:xfrm>
            <a:off x="451917" y="289059"/>
            <a:ext cx="4480488" cy="95859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88" dirty="0">
                <a:latin typeface="Montserrat" pitchFamily="2" charset="77"/>
              </a:rPr>
              <a:t>AVANCE DE </a:t>
            </a:r>
          </a:p>
          <a:p>
            <a:pPr marL="9525">
              <a:spcBef>
                <a:spcPts val="75"/>
              </a:spcBef>
            </a:pPr>
            <a:r>
              <a:rPr lang="es-MX" sz="2000" spc="188" dirty="0">
                <a:latin typeface="Montserrat" pitchFamily="2" charset="77"/>
              </a:rPr>
              <a:t>PLATAFORMA Y </a:t>
            </a:r>
          </a:p>
          <a:p>
            <a:pPr marL="9525">
              <a:spcBef>
                <a:spcPts val="75"/>
              </a:spcBef>
            </a:pPr>
            <a:r>
              <a:rPr lang="es-MX" sz="2000" spc="188" dirty="0">
                <a:latin typeface="Montserrat" pitchFamily="2" charset="77"/>
              </a:rPr>
              <a:t>VÍAS  </a:t>
            </a:r>
          </a:p>
        </p:txBody>
      </p:sp>
      <p:sp>
        <p:nvSpPr>
          <p:cNvPr id="17" name="CuadroTexto 16">
            <a:extLst>
              <a:ext uri="{FF2B5EF4-FFF2-40B4-BE49-F238E27FC236}">
                <a16:creationId xmlns:a16="http://schemas.microsoft.com/office/drawing/2014/main" id="{A94A8D99-1563-B943-BAD8-862D436488BC}"/>
              </a:ext>
            </a:extLst>
          </p:cNvPr>
          <p:cNvSpPr txBox="1"/>
          <p:nvPr/>
        </p:nvSpPr>
        <p:spPr>
          <a:xfrm>
            <a:off x="2885690" y="441087"/>
            <a:ext cx="5679347" cy="584775"/>
          </a:xfrm>
          <a:prstGeom prst="rect">
            <a:avLst/>
          </a:prstGeom>
          <a:noFill/>
        </p:spPr>
        <p:txBody>
          <a:bodyPr wrap="square" rtlCol="0">
            <a:spAutoFit/>
          </a:bodyPr>
          <a:lstStyle/>
          <a:p>
            <a:pPr algn="ctr"/>
            <a:r>
              <a:rPr lang="es-MX" sz="1600" b="1" dirty="0">
                <a:solidFill>
                  <a:srgbClr val="396559"/>
                </a:solidFill>
                <a:latin typeface="Montserrat SemiBold" pitchFamily="2" charset="77"/>
              </a:rPr>
              <a:t>PROPUESTA DE MODIFICACIÓN CON BASE A MANTENIMIENTO</a:t>
            </a:r>
          </a:p>
        </p:txBody>
      </p:sp>
      <p:pic>
        <p:nvPicPr>
          <p:cNvPr id="11" name="Imagen 10">
            <a:extLst>
              <a:ext uri="{FF2B5EF4-FFF2-40B4-BE49-F238E27FC236}">
                <a16:creationId xmlns:a16="http://schemas.microsoft.com/office/drawing/2014/main" id="{A9F3977B-AC72-4F4A-81F4-04EAB6276628}"/>
              </a:ext>
            </a:extLst>
          </p:cNvPr>
          <p:cNvPicPr>
            <a:picLocks noChangeAspect="1"/>
          </p:cNvPicPr>
          <p:nvPr/>
        </p:nvPicPr>
        <p:blipFill>
          <a:blip r:embed="rId5">
            <a:lum bright="70000" contrast="-70000"/>
          </a:blip>
          <a:stretch>
            <a:fillRect/>
          </a:stretch>
        </p:blipFill>
        <p:spPr>
          <a:xfrm>
            <a:off x="10303269" y="1147375"/>
            <a:ext cx="1407348" cy="5277556"/>
          </a:xfrm>
          <a:prstGeom prst="rect">
            <a:avLst/>
          </a:prstGeom>
        </p:spPr>
      </p:pic>
      <p:sp>
        <p:nvSpPr>
          <p:cNvPr id="35" name="Rectángulo 34">
            <a:extLst>
              <a:ext uri="{FF2B5EF4-FFF2-40B4-BE49-F238E27FC236}">
                <a16:creationId xmlns:a16="http://schemas.microsoft.com/office/drawing/2014/main" id="{CF640CCD-C71F-8341-BCA7-CC0397556332}"/>
              </a:ext>
            </a:extLst>
          </p:cNvPr>
          <p:cNvSpPr/>
          <p:nvPr/>
        </p:nvSpPr>
        <p:spPr>
          <a:xfrm>
            <a:off x="1218378" y="1147375"/>
            <a:ext cx="7243698" cy="45719"/>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14">
            <a:extLst>
              <a:ext uri="{FF2B5EF4-FFF2-40B4-BE49-F238E27FC236}">
                <a16:creationId xmlns:a16="http://schemas.microsoft.com/office/drawing/2014/main" id="{7A24D76B-8844-0842-9C8F-89389C4E847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120" b="47526" l="8667" r="75200"/>
                    </a14:imgEffect>
                  </a14:imgLayer>
                </a14:imgProps>
              </a:ext>
            </a:extLst>
          </a:blip>
          <a:srcRect l="10141" t="10141" r="24725" b="52488"/>
          <a:stretch/>
        </p:blipFill>
        <p:spPr>
          <a:xfrm>
            <a:off x="11061015" y="268669"/>
            <a:ext cx="959307" cy="978986"/>
          </a:xfrm>
          <a:prstGeom prst="rect">
            <a:avLst/>
          </a:prstGeom>
        </p:spPr>
      </p:pic>
    </p:spTree>
    <p:extLst>
      <p:ext uri="{BB962C8B-B14F-4D97-AF65-F5344CB8AC3E}">
        <p14:creationId xmlns:p14="http://schemas.microsoft.com/office/powerpoint/2010/main" val="28126992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375BF881-5E02-D349-9EAA-E8518F5F5066}"/>
              </a:ext>
            </a:extLst>
          </p:cNvPr>
          <p:cNvPicPr>
            <a:picLocks noChangeAspect="1"/>
          </p:cNvPicPr>
          <p:nvPr/>
        </p:nvPicPr>
        <p:blipFill>
          <a:blip r:embed="rId3"/>
          <a:stretch>
            <a:fillRect/>
          </a:stretch>
        </p:blipFill>
        <p:spPr>
          <a:xfrm>
            <a:off x="-1" y="0"/>
            <a:ext cx="10776857" cy="6858000"/>
          </a:xfrm>
          <a:prstGeom prst="rect">
            <a:avLst/>
          </a:prstGeom>
        </p:spPr>
      </p:pic>
      <p:pic>
        <p:nvPicPr>
          <p:cNvPr id="3" name="Imagen 2">
            <a:extLst>
              <a:ext uri="{FF2B5EF4-FFF2-40B4-BE49-F238E27FC236}">
                <a16:creationId xmlns:a16="http://schemas.microsoft.com/office/drawing/2014/main" id="{3E427F38-98E9-4445-885B-9E408D359584}"/>
              </a:ext>
            </a:extLst>
          </p:cNvPr>
          <p:cNvPicPr>
            <a:picLocks noChangeAspect="1"/>
          </p:cNvPicPr>
          <p:nvPr/>
        </p:nvPicPr>
        <p:blipFill>
          <a:blip r:embed="rId4"/>
          <a:stretch>
            <a:fillRect/>
          </a:stretch>
        </p:blipFill>
        <p:spPr>
          <a:xfrm>
            <a:off x="10006853" y="0"/>
            <a:ext cx="2185147" cy="6858000"/>
          </a:xfrm>
          <a:prstGeom prst="rect">
            <a:avLst/>
          </a:prstGeom>
        </p:spPr>
      </p:pic>
      <p:sp>
        <p:nvSpPr>
          <p:cNvPr id="6" name="Rectángulo 5">
            <a:extLst>
              <a:ext uri="{FF2B5EF4-FFF2-40B4-BE49-F238E27FC236}">
                <a16:creationId xmlns:a16="http://schemas.microsoft.com/office/drawing/2014/main" id="{F1D606A6-8AFC-0D47-8328-5DE597628421}"/>
              </a:ext>
            </a:extLst>
          </p:cNvPr>
          <p:cNvSpPr/>
          <p:nvPr/>
        </p:nvSpPr>
        <p:spPr>
          <a:xfrm>
            <a:off x="6484240" y="3472655"/>
            <a:ext cx="3432350" cy="1200329"/>
          </a:xfrm>
          <a:prstGeom prst="rect">
            <a:avLst/>
          </a:prstGeom>
          <a:noFill/>
        </p:spPr>
        <p:txBody>
          <a:bodyPr wrap="none" lIns="91440" tIns="45720" rIns="91440" bIns="45720">
            <a:spAutoFit/>
          </a:bodyPr>
          <a:lstStyle/>
          <a:p>
            <a:r>
              <a:rPr lang="es-ES" sz="360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rPr>
              <a:t>ESTACIONES Y </a:t>
            </a:r>
          </a:p>
          <a:p>
            <a:r>
              <a:rPr lang="es-ES" sz="360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rPr>
              <a:t>PARADEROS.</a:t>
            </a:r>
            <a:endParaRPr lang="es-ES" sz="3600" cap="none" spc="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endParaRPr>
          </a:p>
        </p:txBody>
      </p:sp>
      <p:sp>
        <p:nvSpPr>
          <p:cNvPr id="7" name="Rectángulo 6">
            <a:extLst>
              <a:ext uri="{FF2B5EF4-FFF2-40B4-BE49-F238E27FC236}">
                <a16:creationId xmlns:a16="http://schemas.microsoft.com/office/drawing/2014/main" id="{5D1C5237-7017-B548-A154-E95EFA0A5660}"/>
              </a:ext>
            </a:extLst>
          </p:cNvPr>
          <p:cNvSpPr/>
          <p:nvPr/>
        </p:nvSpPr>
        <p:spPr>
          <a:xfrm>
            <a:off x="7559053" y="2069000"/>
            <a:ext cx="915635" cy="1569660"/>
          </a:xfrm>
          <a:prstGeom prst="rect">
            <a:avLst/>
          </a:prstGeom>
          <a:noFill/>
        </p:spPr>
        <p:txBody>
          <a:bodyPr wrap="square" lIns="91440" tIns="45720" rIns="91440" bIns="45720">
            <a:spAutoFit/>
          </a:bodyPr>
          <a:lstStyle/>
          <a:p>
            <a:pPr algn="ctr"/>
            <a:r>
              <a:rPr lang="es-ES" sz="9600" b="1" dirty="0">
                <a:ln w="0"/>
                <a:solidFill>
                  <a:srgbClr val="C2964D"/>
                </a:solidFill>
                <a:effectLst>
                  <a:outerShdw blurRad="38100" dist="19050" dir="2700000" algn="tl" rotWithShape="0">
                    <a:schemeClr val="dk1">
                      <a:alpha val="40000"/>
                    </a:schemeClr>
                  </a:outerShdw>
                </a:effectLst>
                <a:latin typeface="Helvetica" pitchFamily="2" charset="0"/>
              </a:rPr>
              <a:t>9</a:t>
            </a:r>
            <a:endParaRPr lang="es-ES" sz="9600" b="1" cap="none" spc="0" dirty="0">
              <a:ln w="0"/>
              <a:solidFill>
                <a:srgbClr val="C2964D"/>
              </a:solidFill>
              <a:effectLst>
                <a:outerShdw blurRad="38100" dist="19050" dir="2700000" algn="tl" rotWithShape="0">
                  <a:schemeClr val="dk1">
                    <a:alpha val="40000"/>
                  </a:schemeClr>
                </a:outerShdw>
              </a:effectLst>
              <a:latin typeface="Helvetica" pitchFamily="2" charset="0"/>
            </a:endParaRPr>
          </a:p>
        </p:txBody>
      </p:sp>
      <p:sp>
        <p:nvSpPr>
          <p:cNvPr id="10" name="Rectángulo 9">
            <a:extLst>
              <a:ext uri="{FF2B5EF4-FFF2-40B4-BE49-F238E27FC236}">
                <a16:creationId xmlns:a16="http://schemas.microsoft.com/office/drawing/2014/main" id="{CB780571-E6FD-9A46-8120-940011FF3819}"/>
              </a:ext>
            </a:extLst>
          </p:cNvPr>
          <p:cNvSpPr/>
          <p:nvPr/>
        </p:nvSpPr>
        <p:spPr>
          <a:xfrm>
            <a:off x="7825280" y="4869570"/>
            <a:ext cx="1797287" cy="584775"/>
          </a:xfrm>
          <a:prstGeom prst="rect">
            <a:avLst/>
          </a:prstGeom>
          <a:noFill/>
        </p:spPr>
        <p:txBody>
          <a:bodyPr wrap="none" lIns="91440" tIns="45720" rIns="91440" bIns="45720">
            <a:spAutoFit/>
          </a:bodyPr>
          <a:lstStyle/>
          <a:p>
            <a:pPr algn="ctr"/>
            <a:r>
              <a:rPr lang="es-ES" sz="3200" b="1" cap="none" spc="0" dirty="0">
                <a:ln w="0"/>
                <a:solidFill>
                  <a:srgbClr val="C2964D"/>
                </a:solidFill>
                <a:effectLst>
                  <a:outerShdw blurRad="38100" dist="19050" dir="2700000" algn="tl" rotWithShape="0">
                    <a:schemeClr val="dk1">
                      <a:alpha val="40000"/>
                    </a:schemeClr>
                  </a:outerShdw>
                </a:effectLst>
                <a:latin typeface="Euclid Flex" panose="020B0500030000000000" pitchFamily="34" charset="77"/>
              </a:rPr>
              <a:t>Tramo 6</a:t>
            </a:r>
          </a:p>
        </p:txBody>
      </p:sp>
      <p:pic>
        <p:nvPicPr>
          <p:cNvPr id="16" name="Imagen 15">
            <a:extLst>
              <a:ext uri="{FF2B5EF4-FFF2-40B4-BE49-F238E27FC236}">
                <a16:creationId xmlns:a16="http://schemas.microsoft.com/office/drawing/2014/main" id="{B1D8E7AE-63C9-B74B-9E4A-555F0AB69F3D}"/>
              </a:ext>
            </a:extLst>
          </p:cNvPr>
          <p:cNvPicPr/>
          <p:nvPr/>
        </p:nvPicPr>
        <p:blipFill>
          <a:blip r:embed="rId5" cstate="email">
            <a:extLst>
              <a:ext uri="{BEBA8EAE-BF5A-486C-A8C5-ECC9F3942E4B}">
                <a14:imgProps xmlns:a14="http://schemas.microsoft.com/office/drawing/2010/main">
                  <a14:imgLayer r:embed="rId6">
                    <a14:imgEffect>
                      <a14:backgroundRemoval t="1141" b="98099" l="542" r="34296"/>
                    </a14:imgEffect>
                  </a14:imgLayer>
                </a14:imgProps>
              </a:ext>
              <a:ext uri="{28A0092B-C50C-407E-A947-70E740481C1C}">
                <a14:useLocalDpi xmlns:a14="http://schemas.microsoft.com/office/drawing/2010/main"/>
              </a:ext>
            </a:extLst>
          </a:blip>
          <a:stretch>
            <a:fillRect/>
          </a:stretch>
        </p:blipFill>
        <p:spPr>
          <a:xfrm>
            <a:off x="1679410" y="2797320"/>
            <a:ext cx="3375550" cy="1604177"/>
          </a:xfrm>
          <a:prstGeom prst="rect">
            <a:avLst/>
          </a:prstGeom>
        </p:spPr>
      </p:pic>
      <p:sp>
        <p:nvSpPr>
          <p:cNvPr id="17" name="Rectángulo 16">
            <a:extLst>
              <a:ext uri="{FF2B5EF4-FFF2-40B4-BE49-F238E27FC236}">
                <a16:creationId xmlns:a16="http://schemas.microsoft.com/office/drawing/2014/main" id="{DA704262-A312-6046-9C28-033D0E84450B}"/>
              </a:ext>
            </a:extLst>
          </p:cNvPr>
          <p:cNvSpPr/>
          <p:nvPr/>
        </p:nvSpPr>
        <p:spPr>
          <a:xfrm>
            <a:off x="1244459" y="4481577"/>
            <a:ext cx="2361544" cy="707886"/>
          </a:xfrm>
          <a:prstGeom prst="rect">
            <a:avLst/>
          </a:prstGeom>
          <a:noFill/>
        </p:spPr>
        <p:txBody>
          <a:bodyPr wrap="none" lIns="91440" tIns="45720" rIns="91440" bIns="45720">
            <a:spAutoFit/>
          </a:bodyPr>
          <a:lstStyle/>
          <a:p>
            <a:pPr algn="ctr"/>
            <a:r>
              <a:rPr lang="es-ES" sz="1200" cap="none" spc="0" dirty="0">
                <a:ln w="0"/>
                <a:solidFill>
                  <a:schemeClr val="accent4">
                    <a:lumMod val="50000"/>
                  </a:schemeClr>
                </a:solidFill>
                <a:effectLst>
                  <a:outerShdw blurRad="38100" dist="19050" dir="2700000" algn="tl" rotWithShape="0">
                    <a:schemeClr val="dk1">
                      <a:alpha val="40000"/>
                    </a:schemeClr>
                  </a:outerShdw>
                </a:effectLst>
                <a:latin typeface="Arial Rounded MT Bold" panose="020F0704030504030204" pitchFamily="34" charset="77"/>
              </a:rPr>
              <a:t>2022</a:t>
            </a:r>
          </a:p>
          <a:p>
            <a:pPr algn="ctr"/>
            <a:r>
              <a:rPr lang="es-ES" sz="80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AÑO DE</a:t>
            </a:r>
          </a:p>
          <a:p>
            <a:pPr algn="ctr"/>
            <a:r>
              <a:rPr lang="es-ES" sz="1200" cap="none" spc="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RICARDO FLORES MAGÓN </a:t>
            </a:r>
          </a:p>
          <a:p>
            <a:pPr algn="ctr"/>
            <a:r>
              <a:rPr lang="es-ES" sz="80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PRECURSOR DE LA REVOLUCIÓN MEXICANA </a:t>
            </a:r>
            <a:endParaRPr lang="es-ES" sz="800" cap="none" spc="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endParaRPr>
          </a:p>
        </p:txBody>
      </p:sp>
      <p:pic>
        <p:nvPicPr>
          <p:cNvPr id="12" name="Imagen 11">
            <a:extLst>
              <a:ext uri="{FF2B5EF4-FFF2-40B4-BE49-F238E27FC236}">
                <a16:creationId xmlns:a16="http://schemas.microsoft.com/office/drawing/2014/main" id="{034A2CCA-9717-EE4A-928E-6CD0F744327A}"/>
              </a:ext>
            </a:extLst>
          </p:cNvPr>
          <p:cNvPicPr>
            <a:picLocks noChangeAspect="1"/>
          </p:cNvPicPr>
          <p:nvPr/>
        </p:nvPicPr>
        <p:blipFill>
          <a:blip r:embed="rId7">
            <a:lum bright="-40000" contrast="-40000"/>
            <a:extLst>
              <a:ext uri="{28A0092B-C50C-407E-A947-70E740481C1C}">
                <a14:useLocalDpi xmlns:a14="http://schemas.microsoft.com/office/drawing/2010/main"/>
              </a:ext>
            </a:extLst>
          </a:blip>
          <a:stretch>
            <a:fillRect/>
          </a:stretch>
        </p:blipFill>
        <p:spPr>
          <a:xfrm>
            <a:off x="358486" y="5842342"/>
            <a:ext cx="2229105" cy="610940"/>
          </a:xfrm>
          <a:prstGeom prst="rect">
            <a:avLst/>
          </a:prstGeom>
        </p:spPr>
      </p:pic>
      <p:cxnSp>
        <p:nvCxnSpPr>
          <p:cNvPr id="21" name="Conector recto 20">
            <a:extLst>
              <a:ext uri="{FF2B5EF4-FFF2-40B4-BE49-F238E27FC236}">
                <a16:creationId xmlns:a16="http://schemas.microsoft.com/office/drawing/2014/main" id="{B6CCBF06-6DD7-7741-A0F7-1320221EBC1B}"/>
              </a:ext>
            </a:extLst>
          </p:cNvPr>
          <p:cNvCxnSpPr>
            <a:cxnSpLocks/>
          </p:cNvCxnSpPr>
          <p:nvPr/>
        </p:nvCxnSpPr>
        <p:spPr>
          <a:xfrm>
            <a:off x="6583051" y="5412334"/>
            <a:ext cx="1129279" cy="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
        <p:nvSpPr>
          <p:cNvPr id="22" name="Elipse 21">
            <a:extLst>
              <a:ext uri="{FF2B5EF4-FFF2-40B4-BE49-F238E27FC236}">
                <a16:creationId xmlns:a16="http://schemas.microsoft.com/office/drawing/2014/main" id="{AA9BB3A9-0F76-8E4D-96D8-71335111A004}"/>
              </a:ext>
            </a:extLst>
          </p:cNvPr>
          <p:cNvSpPr/>
          <p:nvPr/>
        </p:nvSpPr>
        <p:spPr>
          <a:xfrm>
            <a:off x="7003476" y="4891586"/>
            <a:ext cx="288428" cy="29787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pic>
        <p:nvPicPr>
          <p:cNvPr id="14" name="Imagen 13">
            <a:extLst>
              <a:ext uri="{FF2B5EF4-FFF2-40B4-BE49-F238E27FC236}">
                <a16:creationId xmlns:a16="http://schemas.microsoft.com/office/drawing/2014/main" id="{0D7ED745-B701-774F-BD45-5EEC3B17E19A}"/>
              </a:ext>
            </a:extLst>
          </p:cNvPr>
          <p:cNvPicPr>
            <a:picLocks noChangeAspect="1"/>
          </p:cNvPicPr>
          <p:nvPr/>
        </p:nvPicPr>
        <p:blipFill>
          <a:blip r:embed="rId8">
            <a:lum bright="70000" contrast="-70000"/>
          </a:blip>
          <a:stretch>
            <a:fillRect/>
          </a:stretch>
        </p:blipFill>
        <p:spPr>
          <a:xfrm>
            <a:off x="10557946" y="870256"/>
            <a:ext cx="1407348" cy="5277556"/>
          </a:xfrm>
          <a:prstGeom prst="rect">
            <a:avLst/>
          </a:prstGeom>
        </p:spPr>
      </p:pic>
      <p:pic>
        <p:nvPicPr>
          <p:cNvPr id="18" name="Imagen 17">
            <a:extLst>
              <a:ext uri="{FF2B5EF4-FFF2-40B4-BE49-F238E27FC236}">
                <a16:creationId xmlns:a16="http://schemas.microsoft.com/office/drawing/2014/main" id="{F687E43A-1871-D940-BC54-F6912673FFA3}"/>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120" b="47526" l="8667" r="75200"/>
                    </a14:imgEffect>
                  </a14:imgLayer>
                </a14:imgProps>
              </a:ext>
            </a:extLst>
          </a:blip>
          <a:srcRect l="10141" t="10141" r="24725" b="52488"/>
          <a:stretch/>
        </p:blipFill>
        <p:spPr>
          <a:xfrm>
            <a:off x="2781101" y="5549706"/>
            <a:ext cx="1172167" cy="1196212"/>
          </a:xfrm>
          <a:prstGeom prst="rect">
            <a:avLst/>
          </a:prstGeom>
        </p:spPr>
      </p:pic>
    </p:spTree>
    <p:extLst>
      <p:ext uri="{BB962C8B-B14F-4D97-AF65-F5344CB8AC3E}">
        <p14:creationId xmlns:p14="http://schemas.microsoft.com/office/powerpoint/2010/main" val="9367758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2"/>
          <a:stretch>
            <a:fillRect/>
          </a:stretch>
        </p:blipFill>
        <p:spPr>
          <a:xfrm>
            <a:off x="10006853" y="0"/>
            <a:ext cx="2185147"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416985" y="5734269"/>
            <a:ext cx="2229105" cy="610940"/>
          </a:xfrm>
          <a:prstGeom prst="rect">
            <a:avLst/>
          </a:prstGeom>
        </p:spPr>
      </p:pic>
      <p:sp>
        <p:nvSpPr>
          <p:cNvPr id="8" name="Rectángulo 7">
            <a:extLst>
              <a:ext uri="{FF2B5EF4-FFF2-40B4-BE49-F238E27FC236}">
                <a16:creationId xmlns:a16="http://schemas.microsoft.com/office/drawing/2014/main" id="{133A0CD0-70BF-794E-A0DE-9FF7A77E12B9}"/>
              </a:ext>
            </a:extLst>
          </p:cNvPr>
          <p:cNvSpPr/>
          <p:nvPr/>
        </p:nvSpPr>
        <p:spPr>
          <a:xfrm>
            <a:off x="4392288" y="1217005"/>
            <a:ext cx="3868367" cy="369332"/>
          </a:xfrm>
          <a:prstGeom prst="rect">
            <a:avLst/>
          </a:prstGeom>
          <a:noFill/>
        </p:spPr>
        <p:txBody>
          <a:bodyPr wrap="none" lIns="91440" tIns="45720" rIns="91440" bIns="45720">
            <a:spAutoFit/>
          </a:bodyPr>
          <a:lstStyle/>
          <a:p>
            <a:pPr algn="ctr"/>
            <a:r>
              <a:rPr lang="es-ES" cap="none" spc="0" dirty="0">
                <a:ln w="0"/>
                <a:solidFill>
                  <a:srgbClr val="1C3014"/>
                </a:solidFill>
                <a:effectLst>
                  <a:outerShdw blurRad="38100" dist="19050" dir="2700000" algn="tl" rotWithShape="0">
                    <a:schemeClr val="dk1">
                      <a:alpha val="40000"/>
                    </a:schemeClr>
                  </a:outerShdw>
                </a:effectLst>
                <a:latin typeface="Montserrat Light" pitchFamily="2" charset="77"/>
              </a:rPr>
              <a:t>DESCRIPCIÓN DE ESTACIONES </a:t>
            </a:r>
          </a:p>
        </p:txBody>
      </p:sp>
      <p:sp>
        <p:nvSpPr>
          <p:cNvPr id="16" name="object 32">
            <a:extLst>
              <a:ext uri="{FF2B5EF4-FFF2-40B4-BE49-F238E27FC236}">
                <a16:creationId xmlns:a16="http://schemas.microsoft.com/office/drawing/2014/main" id="{E9A6DD3A-979A-5140-8D1B-7982EABCF8E1}"/>
              </a:ext>
            </a:extLst>
          </p:cNvPr>
          <p:cNvSpPr txBox="1"/>
          <p:nvPr/>
        </p:nvSpPr>
        <p:spPr>
          <a:xfrm>
            <a:off x="5036599" y="1641951"/>
            <a:ext cx="2234090" cy="195726"/>
          </a:xfrm>
          <a:prstGeom prst="rect">
            <a:avLst/>
          </a:prstGeom>
        </p:spPr>
        <p:txBody>
          <a:bodyPr vert="horz" wrap="square" lIns="0" tIns="10953" rIns="0" bIns="0" rtlCol="0">
            <a:spAutoFit/>
          </a:bodyPr>
          <a:lstStyle/>
          <a:p>
            <a:pPr marL="9525">
              <a:spcBef>
                <a:spcPts val="86"/>
              </a:spcBef>
            </a:pPr>
            <a:r>
              <a:rPr lang="es-419" sz="1200" b="1" spc="-30" dirty="0">
                <a:solidFill>
                  <a:schemeClr val="bg1"/>
                </a:solidFill>
                <a:latin typeface="Arial Rounded MT Bold" panose="020F0704030504030204" pitchFamily="34" charset="77"/>
                <a:cs typeface="Montserrat-Medium"/>
              </a:rPr>
              <a:t>10.74</a:t>
            </a:r>
            <a:r>
              <a:rPr sz="1200" b="1" spc="-30" dirty="0">
                <a:solidFill>
                  <a:schemeClr val="bg1"/>
                </a:solidFill>
                <a:latin typeface="Arial Rounded MT Bold" panose="020F0704030504030204" pitchFamily="34" charset="77"/>
                <a:cs typeface="Montserrat-ExtraBold"/>
              </a:rPr>
              <a:t>%</a:t>
            </a:r>
            <a:endParaRPr sz="1200" dirty="0">
              <a:solidFill>
                <a:schemeClr val="bg1"/>
              </a:solidFill>
              <a:latin typeface="Arial Rounded MT Bold" panose="020F0704030504030204" pitchFamily="34" charset="77"/>
              <a:cs typeface="Montserrat-ExtraBold"/>
            </a:endParaRPr>
          </a:p>
        </p:txBody>
      </p:sp>
      <p:pic>
        <p:nvPicPr>
          <p:cNvPr id="23" name="Imagen 22">
            <a:extLst>
              <a:ext uri="{FF2B5EF4-FFF2-40B4-BE49-F238E27FC236}">
                <a16:creationId xmlns:a16="http://schemas.microsoft.com/office/drawing/2014/main" id="{9619DCBF-9F1C-F54E-A48D-0A69AE35DA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57952" y="757349"/>
            <a:ext cx="1366351" cy="1288644"/>
          </a:xfrm>
          <a:prstGeom prst="rect">
            <a:avLst/>
          </a:prstGeom>
        </p:spPr>
      </p:pic>
      <p:pic>
        <p:nvPicPr>
          <p:cNvPr id="24" name="Imagen 23">
            <a:extLst>
              <a:ext uri="{FF2B5EF4-FFF2-40B4-BE49-F238E27FC236}">
                <a16:creationId xmlns:a16="http://schemas.microsoft.com/office/drawing/2014/main" id="{21EE1CFC-B9A7-0A4E-B90E-77070AF6E87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74331" y="2895037"/>
            <a:ext cx="316674" cy="316157"/>
          </a:xfrm>
          <a:prstGeom prst="rect">
            <a:avLst/>
          </a:prstGeom>
        </p:spPr>
      </p:pic>
      <p:pic>
        <p:nvPicPr>
          <p:cNvPr id="25" name="Imagen 24">
            <a:extLst>
              <a:ext uri="{FF2B5EF4-FFF2-40B4-BE49-F238E27FC236}">
                <a16:creationId xmlns:a16="http://schemas.microsoft.com/office/drawing/2014/main" id="{203F6D7E-9E1F-6448-A0CD-690BCD9D415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74331" y="3211194"/>
            <a:ext cx="316674" cy="316157"/>
          </a:xfrm>
          <a:prstGeom prst="rect">
            <a:avLst/>
          </a:prstGeom>
        </p:spPr>
      </p:pic>
      <p:pic>
        <p:nvPicPr>
          <p:cNvPr id="26" name="Imagen 25">
            <a:extLst>
              <a:ext uri="{FF2B5EF4-FFF2-40B4-BE49-F238E27FC236}">
                <a16:creationId xmlns:a16="http://schemas.microsoft.com/office/drawing/2014/main" id="{5E80A271-F9F0-9346-9449-78D9D4847E6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74331" y="3527351"/>
            <a:ext cx="316674" cy="316157"/>
          </a:xfrm>
          <a:prstGeom prst="rect">
            <a:avLst/>
          </a:prstGeom>
        </p:spPr>
      </p:pic>
      <p:pic>
        <p:nvPicPr>
          <p:cNvPr id="27" name="Imagen 26">
            <a:extLst>
              <a:ext uri="{FF2B5EF4-FFF2-40B4-BE49-F238E27FC236}">
                <a16:creationId xmlns:a16="http://schemas.microsoft.com/office/drawing/2014/main" id="{DBE1BF63-E8F1-0740-A6F3-6B2C7C76667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74331" y="3843508"/>
            <a:ext cx="316674" cy="316157"/>
          </a:xfrm>
          <a:prstGeom prst="rect">
            <a:avLst/>
          </a:prstGeom>
        </p:spPr>
      </p:pic>
      <p:pic>
        <p:nvPicPr>
          <p:cNvPr id="28" name="Imagen 27">
            <a:extLst>
              <a:ext uri="{FF2B5EF4-FFF2-40B4-BE49-F238E27FC236}">
                <a16:creationId xmlns:a16="http://schemas.microsoft.com/office/drawing/2014/main" id="{4760FDCA-E984-C448-9E31-6FA1DE20392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74331" y="4232126"/>
            <a:ext cx="316674" cy="316157"/>
          </a:xfrm>
          <a:prstGeom prst="rect">
            <a:avLst/>
          </a:prstGeom>
        </p:spPr>
      </p:pic>
      <p:sp>
        <p:nvSpPr>
          <p:cNvPr id="2" name="Rectángulo 1">
            <a:extLst>
              <a:ext uri="{FF2B5EF4-FFF2-40B4-BE49-F238E27FC236}">
                <a16:creationId xmlns:a16="http://schemas.microsoft.com/office/drawing/2014/main" id="{0BFB8F67-3C77-DF40-B148-27F26F7DF739}"/>
              </a:ext>
            </a:extLst>
          </p:cNvPr>
          <p:cNvSpPr/>
          <p:nvPr/>
        </p:nvSpPr>
        <p:spPr>
          <a:xfrm>
            <a:off x="574330" y="4159665"/>
            <a:ext cx="313339" cy="695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Rectángulo 16">
            <a:extLst>
              <a:ext uri="{FF2B5EF4-FFF2-40B4-BE49-F238E27FC236}">
                <a16:creationId xmlns:a16="http://schemas.microsoft.com/office/drawing/2014/main" id="{57B526AC-677E-2641-937F-6BCB1B51AABF}"/>
              </a:ext>
            </a:extLst>
          </p:cNvPr>
          <p:cNvSpPr/>
          <p:nvPr/>
        </p:nvSpPr>
        <p:spPr>
          <a:xfrm flipV="1">
            <a:off x="470465" y="1386970"/>
            <a:ext cx="2587487" cy="48671"/>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Rectángulo 17">
            <a:extLst>
              <a:ext uri="{FF2B5EF4-FFF2-40B4-BE49-F238E27FC236}">
                <a16:creationId xmlns:a16="http://schemas.microsoft.com/office/drawing/2014/main" id="{6EBE146C-153E-E040-90D0-6521A9B3BDF5}"/>
              </a:ext>
            </a:extLst>
          </p:cNvPr>
          <p:cNvSpPr/>
          <p:nvPr/>
        </p:nvSpPr>
        <p:spPr>
          <a:xfrm flipV="1">
            <a:off x="8260655" y="1389922"/>
            <a:ext cx="1345647" cy="45719"/>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9" name="Imagen 18">
            <a:extLst>
              <a:ext uri="{FF2B5EF4-FFF2-40B4-BE49-F238E27FC236}">
                <a16:creationId xmlns:a16="http://schemas.microsoft.com/office/drawing/2014/main" id="{4DDBD5A5-E1DE-2E4B-9489-2DE85BDACEBB}"/>
              </a:ext>
            </a:extLst>
          </p:cNvPr>
          <p:cNvPicPr>
            <a:picLocks noChangeAspect="1"/>
          </p:cNvPicPr>
          <p:nvPr/>
        </p:nvPicPr>
        <p:blipFill>
          <a:blip r:embed="rId6">
            <a:lum bright="70000" contrast="-70000"/>
          </a:blip>
          <a:stretch>
            <a:fillRect/>
          </a:stretch>
        </p:blipFill>
        <p:spPr>
          <a:xfrm>
            <a:off x="10557946" y="870256"/>
            <a:ext cx="1407348" cy="5277556"/>
          </a:xfrm>
          <a:prstGeom prst="rect">
            <a:avLst/>
          </a:prstGeom>
        </p:spPr>
      </p:pic>
      <p:pic>
        <p:nvPicPr>
          <p:cNvPr id="20" name="Imagen 19">
            <a:extLst>
              <a:ext uri="{FF2B5EF4-FFF2-40B4-BE49-F238E27FC236}">
                <a16:creationId xmlns:a16="http://schemas.microsoft.com/office/drawing/2014/main" id="{31E5D142-8425-FE4C-AC0C-84AC940877F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20" b="47526" l="8667" r="75200"/>
                    </a14:imgEffect>
                  </a14:imgLayer>
                </a14:imgProps>
              </a:ext>
            </a:extLst>
          </a:blip>
          <a:srcRect l="10141" t="10141" r="24725" b="52488"/>
          <a:stretch/>
        </p:blipFill>
        <p:spPr>
          <a:xfrm>
            <a:off x="2931715" y="5550246"/>
            <a:ext cx="959307" cy="978986"/>
          </a:xfrm>
          <a:prstGeom prst="rect">
            <a:avLst/>
          </a:prstGeom>
        </p:spPr>
      </p:pic>
      <p:graphicFrame>
        <p:nvGraphicFramePr>
          <p:cNvPr id="21" name="Tabla 6">
            <a:extLst>
              <a:ext uri="{FF2B5EF4-FFF2-40B4-BE49-F238E27FC236}">
                <a16:creationId xmlns:a16="http://schemas.microsoft.com/office/drawing/2014/main" id="{670ACA26-0CB0-F542-A437-9477A848D9BB}"/>
              </a:ext>
            </a:extLst>
          </p:cNvPr>
          <p:cNvGraphicFramePr>
            <a:graphicFrameLocks noGrp="1"/>
          </p:cNvGraphicFramePr>
          <p:nvPr>
            <p:extLst>
              <p:ext uri="{D42A27DB-BD31-4B8C-83A1-F6EECF244321}">
                <p14:modId xmlns:p14="http://schemas.microsoft.com/office/powerpoint/2010/main" val="4195205493"/>
              </p:ext>
            </p:extLst>
          </p:nvPr>
        </p:nvGraphicFramePr>
        <p:xfrm>
          <a:off x="891005" y="2193143"/>
          <a:ext cx="8889142" cy="2352258"/>
        </p:xfrm>
        <a:graphic>
          <a:graphicData uri="http://schemas.openxmlformats.org/drawingml/2006/table">
            <a:tbl>
              <a:tblPr firstRow="1" bandRow="1">
                <a:tableStyleId>{69012ECD-51FC-41F1-AA8D-1B2483CD663E}</a:tableStyleId>
              </a:tblPr>
              <a:tblGrid>
                <a:gridCol w="665197">
                  <a:extLst>
                    <a:ext uri="{9D8B030D-6E8A-4147-A177-3AD203B41FA5}">
                      <a16:colId xmlns:a16="http://schemas.microsoft.com/office/drawing/2014/main" val="580180251"/>
                    </a:ext>
                  </a:extLst>
                </a:gridCol>
                <a:gridCol w="839158">
                  <a:extLst>
                    <a:ext uri="{9D8B030D-6E8A-4147-A177-3AD203B41FA5}">
                      <a16:colId xmlns:a16="http://schemas.microsoft.com/office/drawing/2014/main" val="145909480"/>
                    </a:ext>
                  </a:extLst>
                </a:gridCol>
                <a:gridCol w="1083889">
                  <a:extLst>
                    <a:ext uri="{9D8B030D-6E8A-4147-A177-3AD203B41FA5}">
                      <a16:colId xmlns:a16="http://schemas.microsoft.com/office/drawing/2014/main" val="1823742326"/>
                    </a:ext>
                  </a:extLst>
                </a:gridCol>
                <a:gridCol w="827049">
                  <a:extLst>
                    <a:ext uri="{9D8B030D-6E8A-4147-A177-3AD203B41FA5}">
                      <a16:colId xmlns:a16="http://schemas.microsoft.com/office/drawing/2014/main" val="1504047322"/>
                    </a:ext>
                  </a:extLst>
                </a:gridCol>
                <a:gridCol w="731849">
                  <a:extLst>
                    <a:ext uri="{9D8B030D-6E8A-4147-A177-3AD203B41FA5}">
                      <a16:colId xmlns:a16="http://schemas.microsoft.com/office/drawing/2014/main" val="4078422567"/>
                    </a:ext>
                  </a:extLst>
                </a:gridCol>
                <a:gridCol w="1382381">
                  <a:extLst>
                    <a:ext uri="{9D8B030D-6E8A-4147-A177-3AD203B41FA5}">
                      <a16:colId xmlns:a16="http://schemas.microsoft.com/office/drawing/2014/main" val="2522126211"/>
                    </a:ext>
                  </a:extLst>
                </a:gridCol>
                <a:gridCol w="1341723">
                  <a:extLst>
                    <a:ext uri="{9D8B030D-6E8A-4147-A177-3AD203B41FA5}">
                      <a16:colId xmlns:a16="http://schemas.microsoft.com/office/drawing/2014/main" val="52628993"/>
                    </a:ext>
                  </a:extLst>
                </a:gridCol>
                <a:gridCol w="933175">
                  <a:extLst>
                    <a:ext uri="{9D8B030D-6E8A-4147-A177-3AD203B41FA5}">
                      <a16:colId xmlns:a16="http://schemas.microsoft.com/office/drawing/2014/main" val="3784198630"/>
                    </a:ext>
                  </a:extLst>
                </a:gridCol>
                <a:gridCol w="1084721">
                  <a:extLst>
                    <a:ext uri="{9D8B030D-6E8A-4147-A177-3AD203B41FA5}">
                      <a16:colId xmlns:a16="http://schemas.microsoft.com/office/drawing/2014/main" val="3755110053"/>
                    </a:ext>
                  </a:extLst>
                </a:gridCol>
              </a:tblGrid>
              <a:tr h="359736">
                <a:tc gridSpan="3">
                  <a:txBody>
                    <a:bodyPr/>
                    <a:lstStyle/>
                    <a:p>
                      <a:pPr algn="ctr"/>
                      <a:r>
                        <a:rPr lang="es-MX" sz="900" b="1" i="0" dirty="0">
                          <a:latin typeface="Montserrat" panose="00000500000000000000" pitchFamily="2" charset="0"/>
                        </a:rPr>
                        <a:t>DESCRIPCIÓN DE ESTACIONES</a:t>
                      </a:r>
                    </a:p>
                  </a:txBody>
                  <a:tcPr marL="83759" marR="83759" marT="41879" marB="41879"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396559"/>
                    </a:solidFill>
                  </a:tcPr>
                </a:tc>
                <a:tc hMerge="1">
                  <a:txBody>
                    <a:bodyPr/>
                    <a:lstStyle/>
                    <a:p>
                      <a:endParaRPr lang="es-MX" sz="1100" dirty="0"/>
                    </a:p>
                  </a:txBody>
                  <a:tcPr/>
                </a:tc>
                <a:tc hMerge="1">
                  <a:txBody>
                    <a:bodyPr/>
                    <a:lstStyle/>
                    <a:p>
                      <a:endParaRPr lang="es-MX" sz="1100" dirty="0"/>
                    </a:p>
                  </a:txBody>
                  <a:tcPr/>
                </a:tc>
                <a:tc gridSpan="2">
                  <a:txBody>
                    <a:bodyPr/>
                    <a:lstStyle/>
                    <a:p>
                      <a:pPr algn="ctr"/>
                      <a:r>
                        <a:rPr lang="es-MX" sz="800" b="1" i="0" dirty="0">
                          <a:latin typeface="Montserrat" panose="00000500000000000000" pitchFamily="2" charset="0"/>
                        </a:rPr>
                        <a:t>DEMANDA</a:t>
                      </a:r>
                    </a:p>
                  </a:txBody>
                  <a:tcPr marL="83759" marR="83759" marT="41879" marB="41879"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396559"/>
                    </a:solidFill>
                  </a:tcPr>
                </a:tc>
                <a:tc hMerge="1">
                  <a:txBody>
                    <a:bodyPr/>
                    <a:lstStyle/>
                    <a:p>
                      <a:endParaRPr lang="es-MX" sz="1100" dirty="0"/>
                    </a:p>
                  </a:txBody>
                  <a:tcPr/>
                </a:tc>
                <a:tc rowSpan="2">
                  <a:txBody>
                    <a:bodyPr/>
                    <a:lstStyle/>
                    <a:p>
                      <a:pPr algn="ctr"/>
                      <a:r>
                        <a:rPr lang="es-MX" sz="800" b="1" i="0" dirty="0">
                          <a:latin typeface="Montserrat" panose="00000500000000000000" pitchFamily="2" charset="0"/>
                        </a:rPr>
                        <a:t>ESQUEMAS DE VÍAS I.B.</a:t>
                      </a:r>
                    </a:p>
                  </a:txBody>
                  <a:tcPr marL="83759" marR="83759" marT="41879" marB="41879"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396559"/>
                    </a:solidFill>
                  </a:tcPr>
                </a:tc>
                <a:tc rowSpan="2">
                  <a:txBody>
                    <a:bodyPr/>
                    <a:lstStyle/>
                    <a:p>
                      <a:pPr algn="ctr"/>
                      <a:r>
                        <a:rPr lang="es-MX" sz="800" b="1" i="0" dirty="0">
                          <a:latin typeface="Montserrat" panose="00000500000000000000" pitchFamily="2" charset="0"/>
                        </a:rPr>
                        <a:t>ESQUEMA DE VÍAS P.E. RECTIFICACIÓN 09 AGO 2022</a:t>
                      </a:r>
                    </a:p>
                  </a:txBody>
                  <a:tcPr marL="83759" marR="83759" marT="41879" marB="41879"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396559"/>
                    </a:solidFill>
                  </a:tcPr>
                </a:tc>
                <a:tc rowSpan="2">
                  <a:txBody>
                    <a:bodyPr/>
                    <a:lstStyle/>
                    <a:p>
                      <a:pPr algn="ctr"/>
                      <a:r>
                        <a:rPr lang="es-MX" sz="800" b="1" i="0" dirty="0">
                          <a:latin typeface="Montserrat" panose="00000500000000000000" pitchFamily="2" charset="0"/>
                        </a:rPr>
                        <a:t>SITUACIÓN</a:t>
                      </a:r>
                    </a:p>
                  </a:txBody>
                  <a:tcPr marL="83759" marR="83759" marT="41879" marB="41879"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396559"/>
                    </a:solidFill>
                  </a:tcPr>
                </a:tc>
                <a:tc rowSpan="2">
                  <a:txBody>
                    <a:bodyPr/>
                    <a:lstStyle/>
                    <a:p>
                      <a:pPr algn="ctr"/>
                      <a:r>
                        <a:rPr lang="es-MX" sz="800" b="1" dirty="0">
                          <a:latin typeface="Montserrat" panose="00000500000000000000" pitchFamily="2" charset="0"/>
                        </a:rPr>
                        <a:t>% AVANCE</a:t>
                      </a:r>
                    </a:p>
                    <a:p>
                      <a:pPr algn="ctr"/>
                      <a:endParaRPr lang="es-MX" sz="800" b="1" dirty="0">
                        <a:latin typeface="Montserrat" panose="00000500000000000000" pitchFamily="2" charset="0"/>
                      </a:endParaRPr>
                    </a:p>
                    <a:p>
                      <a:pPr algn="ctr"/>
                      <a:r>
                        <a:rPr lang="es-MX" sz="800" b="1" dirty="0">
                          <a:latin typeface="Montserrat" panose="00000500000000000000" pitchFamily="2" charset="0"/>
                        </a:rPr>
                        <a:t>APROVACIÓN DE PREDIO Y CONJUNTO</a:t>
                      </a:r>
                    </a:p>
                  </a:txBody>
                  <a:tcPr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solidFill>
                      <a:srgbClr val="396559"/>
                    </a:solidFill>
                  </a:tcPr>
                </a:tc>
                <a:extLst>
                  <a:ext uri="{0D108BD9-81ED-4DB2-BD59-A6C34878D82A}">
                    <a16:rowId xmlns:a16="http://schemas.microsoft.com/office/drawing/2014/main" val="2395770682"/>
                  </a:ext>
                </a:extLst>
              </a:tr>
              <a:tr h="315547">
                <a:tc>
                  <a:txBody>
                    <a:bodyPr/>
                    <a:lstStyle/>
                    <a:p>
                      <a:pPr algn="ctr"/>
                      <a:r>
                        <a:rPr lang="es-MX" sz="800" b="1" i="0" dirty="0">
                          <a:solidFill>
                            <a:schemeClr val="tx1"/>
                          </a:solidFill>
                          <a:latin typeface="Montserrat" panose="00000500000000000000" pitchFamily="2" charset="0"/>
                        </a:rPr>
                        <a:t>TRAMO</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E0CC9F"/>
                    </a:solidFill>
                  </a:tcPr>
                </a:tc>
                <a:tc>
                  <a:txBody>
                    <a:bodyPr/>
                    <a:lstStyle/>
                    <a:p>
                      <a:pPr algn="ctr"/>
                      <a:r>
                        <a:rPr lang="es-MX" sz="800" b="1" i="0" dirty="0">
                          <a:solidFill>
                            <a:schemeClr val="tx1"/>
                          </a:solidFill>
                          <a:latin typeface="Montserrat" panose="00000500000000000000" pitchFamily="2" charset="0"/>
                        </a:rPr>
                        <a:t>TIPO DE ESTACIÓN</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E0CC9F"/>
                    </a:solidFill>
                  </a:tcPr>
                </a:tc>
                <a:tc>
                  <a:txBody>
                    <a:bodyPr/>
                    <a:lstStyle/>
                    <a:p>
                      <a:pPr algn="ctr"/>
                      <a:r>
                        <a:rPr lang="es-MX" sz="800" b="1" i="0" dirty="0">
                          <a:solidFill>
                            <a:schemeClr val="tx1"/>
                          </a:solidFill>
                          <a:latin typeface="Montserrat" panose="00000500000000000000" pitchFamily="2" charset="0"/>
                        </a:rPr>
                        <a:t>LOCALIDAD</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E0CC9F"/>
                    </a:solidFill>
                  </a:tcPr>
                </a:tc>
                <a:tc>
                  <a:txBody>
                    <a:bodyPr/>
                    <a:lstStyle/>
                    <a:p>
                      <a:pPr algn="ctr"/>
                      <a:r>
                        <a:rPr lang="es-MX" sz="800" b="1" i="0" dirty="0">
                          <a:solidFill>
                            <a:schemeClr val="tx1"/>
                          </a:solidFill>
                          <a:latin typeface="Montserrat" panose="00000500000000000000" pitchFamily="2" charset="0"/>
                        </a:rPr>
                        <a:t>CATEGORÍA</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E0CC9F"/>
                    </a:solidFill>
                  </a:tcPr>
                </a:tc>
                <a:tc>
                  <a:txBody>
                    <a:bodyPr/>
                    <a:lstStyle/>
                    <a:p>
                      <a:pPr algn="ctr"/>
                      <a:r>
                        <a:rPr lang="es-MX" sz="800" b="1" i="0" dirty="0">
                          <a:solidFill>
                            <a:schemeClr val="tx1"/>
                          </a:solidFill>
                          <a:latin typeface="Montserrat" panose="00000500000000000000" pitchFamily="2" charset="0"/>
                        </a:rPr>
                        <a:t>CARÁCTER</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solidFill>
                      <a:srgbClr val="E0CC9F"/>
                    </a:solidFill>
                  </a:tcPr>
                </a:tc>
                <a:tc vMerge="1">
                  <a:txBody>
                    <a:bodyPr/>
                    <a:lstStyle/>
                    <a:p>
                      <a:r>
                        <a:rPr lang="es-MX" sz="1100" dirty="0"/>
                        <a:t>ESQUEMAS DE VÍAS I. B.</a:t>
                      </a:r>
                    </a:p>
                  </a:txBody>
                  <a:tcPr/>
                </a:tc>
                <a:tc vMerge="1">
                  <a:txBody>
                    <a:bodyPr/>
                    <a:lstStyle/>
                    <a:p>
                      <a:r>
                        <a:rPr lang="es-MX" sz="1100" dirty="0"/>
                        <a:t>ESQUEMA DE VÍAS P.E. RECTIFICACIÓN 09 AGO 2022</a:t>
                      </a:r>
                    </a:p>
                  </a:txBody>
                  <a:tcPr/>
                </a:tc>
                <a:tc vMerge="1">
                  <a:txBody>
                    <a:bodyPr/>
                    <a:lstStyle/>
                    <a:p>
                      <a:r>
                        <a:rPr lang="es-MX" sz="1100" dirty="0"/>
                        <a:t>SITUACIÓN</a:t>
                      </a:r>
                    </a:p>
                  </a:txBody>
                  <a:tcPr/>
                </a:tc>
                <a:tc vMerge="1">
                  <a:txBody>
                    <a:bodyPr/>
                    <a:lstStyle/>
                    <a:p>
                      <a:endParaRPr lang="es-MX" sz="900" dirty="0">
                        <a:latin typeface="Montserrat" panose="00000500000000000000" pitchFamily="2" charset="0"/>
                      </a:endParaRPr>
                    </a:p>
                  </a:txBody>
                  <a:tcPr/>
                </a:tc>
                <a:extLst>
                  <a:ext uri="{0D108BD9-81ED-4DB2-BD59-A6C34878D82A}">
                    <a16:rowId xmlns:a16="http://schemas.microsoft.com/office/drawing/2014/main" val="3872209738"/>
                  </a:ext>
                </a:extLst>
              </a:tr>
              <a:tr h="315547">
                <a:tc>
                  <a:txBody>
                    <a:bodyPr/>
                    <a:lstStyle/>
                    <a:p>
                      <a:pPr algn="ctr"/>
                      <a:r>
                        <a:rPr lang="es-MX" sz="800" b="0" i="0" dirty="0">
                          <a:latin typeface="Montserrat" panose="00000500000000000000" pitchFamily="2" charset="0"/>
                        </a:rPr>
                        <a:t>T6</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tc>
                  <a:txBody>
                    <a:bodyPr/>
                    <a:lstStyle/>
                    <a:p>
                      <a:pPr algn="ctr"/>
                      <a:r>
                        <a:rPr lang="es-MX" sz="800" b="0" i="0" dirty="0">
                          <a:latin typeface="Montserrat" panose="00000500000000000000" pitchFamily="2" charset="0"/>
                        </a:rPr>
                        <a:t>ESTACIÓN</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tc>
                  <a:txBody>
                    <a:bodyPr/>
                    <a:lstStyle/>
                    <a:p>
                      <a:pPr algn="ctr"/>
                      <a:r>
                        <a:rPr lang="es-MX" sz="800" b="0" i="0" dirty="0">
                          <a:latin typeface="Montserrat" panose="00000500000000000000" pitchFamily="2" charset="0"/>
                        </a:rPr>
                        <a:t>TULUM AEROPUERTO</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tc>
                  <a:txBody>
                    <a:bodyPr/>
                    <a:lstStyle/>
                    <a:p>
                      <a:pPr algn="ctr"/>
                      <a:r>
                        <a:rPr lang="es-MX" sz="800" b="0" i="0" dirty="0">
                          <a:latin typeface="Montserrat" panose="00000500000000000000" pitchFamily="2" charset="0"/>
                        </a:rPr>
                        <a:t>MEDIA</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tc rowSpan="5">
                  <a:txBody>
                    <a:bodyPr/>
                    <a:lstStyle/>
                    <a:p>
                      <a:pPr algn="ctr"/>
                      <a:r>
                        <a:rPr lang="es-MX" sz="800" b="0" i="0" dirty="0">
                          <a:latin typeface="Montserrat" panose="00000500000000000000" pitchFamily="2" charset="0"/>
                        </a:rPr>
                        <a:t>TURÍSTICO</a:t>
                      </a:r>
                    </a:p>
                  </a:txBody>
                  <a:tcPr marL="83759" marR="83759" marT="41879" marB="41879"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tc>
                  <a:txBody>
                    <a:bodyPr/>
                    <a:lstStyle/>
                    <a:p>
                      <a:pPr algn="ctr"/>
                      <a:r>
                        <a:rPr lang="es-MX" sz="800" b="0" i="0" dirty="0">
                          <a:latin typeface="Montserrat" panose="00000500000000000000" pitchFamily="2" charset="0"/>
                        </a:rPr>
                        <a:t>4 VÍAS + 2 ANDENES</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tc>
                  <a:txBody>
                    <a:bodyPr/>
                    <a:lstStyle/>
                    <a:p>
                      <a:pPr algn="ctr"/>
                      <a:r>
                        <a:rPr lang="es-MX" sz="800" b="0" i="0" dirty="0">
                          <a:latin typeface="Montserrat" panose="00000500000000000000" pitchFamily="2" charset="0"/>
                        </a:rPr>
                        <a:t>4 VÍAS +2 ANDENES</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tc>
                  <a:txBody>
                    <a:bodyPr/>
                    <a:lstStyle/>
                    <a:p>
                      <a:pPr marL="0" algn="ctr" defTabSz="1341018" rtl="0" eaLnBrk="1" latinLnBrk="0" hangingPunct="1"/>
                      <a:r>
                        <a:rPr lang="es-MX" sz="800" b="0" i="0" kern="1200" dirty="0">
                          <a:solidFill>
                            <a:schemeClr val="tx1"/>
                          </a:solidFill>
                          <a:latin typeface="Montserrat" panose="00000500000000000000" pitchFamily="2" charset="0"/>
                          <a:ea typeface="+mn-ea"/>
                          <a:cs typeface="+mn-cs"/>
                        </a:rPr>
                        <a:t>EN REVISIÓN</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tc>
                  <a:txBody>
                    <a:bodyPr/>
                    <a:lstStyle/>
                    <a:p>
                      <a:pPr marL="0" algn="ctr" defTabSz="1341018" rtl="0" eaLnBrk="1" latinLnBrk="0" hangingPunct="1"/>
                      <a:r>
                        <a:rPr lang="es-MX" sz="800" kern="1200" dirty="0">
                          <a:solidFill>
                            <a:schemeClr val="tx1"/>
                          </a:solidFill>
                          <a:latin typeface="Montserrat" panose="00000500000000000000" pitchFamily="2" charset="0"/>
                          <a:ea typeface="+mn-ea"/>
                          <a:cs typeface="+mn-cs"/>
                        </a:rPr>
                        <a:t>90.00%</a:t>
                      </a:r>
                    </a:p>
                  </a:txBody>
                  <a:tcPr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B w="12700" cap="flat" cmpd="sng" algn="ctr">
                      <a:solidFill>
                        <a:schemeClr val="bg1">
                          <a:lumMod val="50000"/>
                        </a:schemeClr>
                      </a:solidFill>
                      <a:prstDash val="sysDash"/>
                      <a:round/>
                      <a:headEnd type="none" w="med" len="med"/>
                      <a:tailEnd type="none" w="med" len="med"/>
                    </a:lnB>
                  </a:tcPr>
                </a:tc>
                <a:extLst>
                  <a:ext uri="{0D108BD9-81ED-4DB2-BD59-A6C34878D82A}">
                    <a16:rowId xmlns:a16="http://schemas.microsoft.com/office/drawing/2014/main" val="2527323845"/>
                  </a:ext>
                </a:extLst>
              </a:tr>
              <a:tr h="315547">
                <a:tc>
                  <a:txBody>
                    <a:bodyPr/>
                    <a:lstStyle/>
                    <a:p>
                      <a:pPr algn="ctr"/>
                      <a:r>
                        <a:rPr lang="es-MX" sz="800" b="0" i="0" dirty="0">
                          <a:latin typeface="Montserrat" panose="00000500000000000000" pitchFamily="2" charset="0"/>
                        </a:rPr>
                        <a:t>T6</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tc>
                  <a:txBody>
                    <a:bodyPr/>
                    <a:lstStyle/>
                    <a:p>
                      <a:pPr algn="ctr"/>
                      <a:r>
                        <a:rPr lang="es-MX" sz="800" b="0" i="0" dirty="0">
                          <a:latin typeface="Montserrat" panose="00000500000000000000" pitchFamily="2" charset="0"/>
                        </a:rPr>
                        <a:t>ESTACIÓN</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tc>
                  <a:txBody>
                    <a:bodyPr/>
                    <a:lstStyle/>
                    <a:p>
                      <a:pPr algn="ctr"/>
                      <a:r>
                        <a:rPr lang="es-MX" sz="800" b="0" i="0" dirty="0">
                          <a:latin typeface="Montserrat" panose="00000500000000000000" pitchFamily="2" charset="0"/>
                        </a:rPr>
                        <a:t>FELIPE CARRILLO PUERTO</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tc>
                  <a:txBody>
                    <a:bodyPr/>
                    <a:lstStyle/>
                    <a:p>
                      <a:pPr algn="ctr"/>
                      <a:r>
                        <a:rPr lang="es-MX" sz="800" b="0" i="0" dirty="0">
                          <a:latin typeface="Montserrat" panose="00000500000000000000" pitchFamily="2" charset="0"/>
                        </a:rPr>
                        <a:t>MEDIA</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tc vMerge="1">
                  <a:txBody>
                    <a:bodyPr/>
                    <a:lstStyle/>
                    <a:p>
                      <a:endParaRPr lang="es-MX" sz="1100" dirty="0"/>
                    </a:p>
                  </a:txBody>
                  <a:tcPr/>
                </a:tc>
                <a:tc>
                  <a:txBody>
                    <a:bodyPr/>
                    <a:lstStyle/>
                    <a:p>
                      <a:pPr algn="ctr"/>
                      <a:r>
                        <a:rPr lang="es-MX" sz="800" b="0" i="0" dirty="0">
                          <a:latin typeface="Montserrat" panose="00000500000000000000" pitchFamily="2" charset="0"/>
                        </a:rPr>
                        <a:t>4 VÍAS + 2 ANDENES</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tc>
                  <a:txBody>
                    <a:bodyPr/>
                    <a:lstStyle/>
                    <a:p>
                      <a:pPr algn="ctr"/>
                      <a:r>
                        <a:rPr lang="es-MX" sz="800" b="0" i="0" dirty="0">
                          <a:latin typeface="Montserrat" panose="00000500000000000000" pitchFamily="2" charset="0"/>
                        </a:rPr>
                        <a:t>4 VÍAS +2 ANDENES</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tc>
                  <a:txBody>
                    <a:bodyPr/>
                    <a:lstStyle/>
                    <a:p>
                      <a:pPr marL="0" marR="0" lvl="0" indent="0" algn="ctr" defTabSz="1341018" rtl="0" eaLnBrk="1" fontAlgn="auto" latinLnBrk="0" hangingPunct="1">
                        <a:lnSpc>
                          <a:spcPct val="100000"/>
                        </a:lnSpc>
                        <a:spcBef>
                          <a:spcPts val="0"/>
                        </a:spcBef>
                        <a:spcAft>
                          <a:spcPts val="0"/>
                        </a:spcAft>
                        <a:buClrTx/>
                        <a:buSzTx/>
                        <a:buFontTx/>
                        <a:buNone/>
                        <a:tabLst/>
                        <a:defRPr/>
                      </a:pPr>
                      <a:r>
                        <a:rPr kumimoji="0" lang="es-MX" sz="8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EN REVISIÓN</a:t>
                      </a:r>
                      <a:endParaRPr kumimoji="0" lang="es-MX" sz="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tc>
                  <a:txBody>
                    <a:bodyPr/>
                    <a:lstStyle/>
                    <a:p>
                      <a:pPr marL="0" marR="0" lvl="0" indent="0" algn="ctr" defTabSz="1341018" rtl="0" eaLnBrk="1" fontAlgn="auto" latinLnBrk="0" hangingPunct="1">
                        <a:lnSpc>
                          <a:spcPct val="100000"/>
                        </a:lnSpc>
                        <a:spcBef>
                          <a:spcPts val="0"/>
                        </a:spcBef>
                        <a:spcAft>
                          <a:spcPts val="0"/>
                        </a:spcAft>
                        <a:buClrTx/>
                        <a:buSzTx/>
                        <a:buFontTx/>
                        <a:buNone/>
                        <a:tabLst/>
                        <a:defRPr/>
                      </a:pPr>
                      <a:r>
                        <a:rPr lang="es-MX" sz="800" kern="1200" dirty="0">
                          <a:solidFill>
                            <a:schemeClr val="tx1"/>
                          </a:solidFill>
                          <a:latin typeface="Montserrat" panose="00000500000000000000" pitchFamily="2" charset="0"/>
                          <a:ea typeface="+mn-ea"/>
                          <a:cs typeface="+mn-cs"/>
                        </a:rPr>
                        <a:t>90.00%</a:t>
                      </a:r>
                    </a:p>
                  </a:txBody>
                  <a:tcPr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extLst>
                  <a:ext uri="{0D108BD9-81ED-4DB2-BD59-A6C34878D82A}">
                    <a16:rowId xmlns:a16="http://schemas.microsoft.com/office/drawing/2014/main" val="3350200062"/>
                  </a:ext>
                </a:extLst>
              </a:tr>
              <a:tr h="315547">
                <a:tc>
                  <a:txBody>
                    <a:bodyPr/>
                    <a:lstStyle/>
                    <a:p>
                      <a:pPr algn="ctr"/>
                      <a:r>
                        <a:rPr lang="es-MX" sz="800" b="0" i="0" dirty="0">
                          <a:latin typeface="Montserrat" panose="00000500000000000000" pitchFamily="2" charset="0"/>
                        </a:rPr>
                        <a:t>T6</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tc>
                  <a:txBody>
                    <a:bodyPr/>
                    <a:lstStyle/>
                    <a:p>
                      <a:pPr algn="ctr"/>
                      <a:r>
                        <a:rPr lang="es-MX" sz="800" b="0" i="0" dirty="0">
                          <a:latin typeface="Montserrat" panose="00000500000000000000" pitchFamily="2" charset="0"/>
                        </a:rPr>
                        <a:t>PARADERO</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tc>
                  <a:txBody>
                    <a:bodyPr/>
                    <a:lstStyle/>
                    <a:p>
                      <a:pPr algn="ctr"/>
                      <a:r>
                        <a:rPr lang="es-MX" sz="800" b="0" i="0" dirty="0">
                          <a:latin typeface="Montserrat" panose="00000500000000000000" pitchFamily="2" charset="0"/>
                        </a:rPr>
                        <a:t>LIMONES</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tc>
                  <a:txBody>
                    <a:bodyPr/>
                    <a:lstStyle/>
                    <a:p>
                      <a:pPr algn="ctr"/>
                      <a:r>
                        <a:rPr lang="es-MX" sz="800" b="0" i="0" dirty="0">
                          <a:latin typeface="Montserrat" panose="00000500000000000000" pitchFamily="2" charset="0"/>
                        </a:rPr>
                        <a:t>BAJA</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tc vMerge="1">
                  <a:txBody>
                    <a:bodyPr/>
                    <a:lstStyle/>
                    <a:p>
                      <a:endParaRPr lang="es-MX" sz="1100"/>
                    </a:p>
                  </a:txBody>
                  <a:tcPr/>
                </a:tc>
                <a:tc>
                  <a:txBody>
                    <a:bodyPr/>
                    <a:lstStyle/>
                    <a:p>
                      <a:pPr algn="ctr"/>
                      <a:r>
                        <a:rPr lang="es-MX" sz="800" b="0" i="0" dirty="0">
                          <a:latin typeface="Montserrat" panose="00000500000000000000" pitchFamily="2" charset="0"/>
                        </a:rPr>
                        <a:t>3 VÍAS + 1 ANDÉN</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tc>
                  <a:txBody>
                    <a:bodyPr/>
                    <a:lstStyle/>
                    <a:p>
                      <a:pPr marL="0" marR="0" lvl="0" indent="0" algn="ctr" defTabSz="1341018" rtl="0" eaLnBrk="1" fontAlgn="auto" latinLnBrk="0" hangingPunct="1">
                        <a:lnSpc>
                          <a:spcPct val="100000"/>
                        </a:lnSpc>
                        <a:spcBef>
                          <a:spcPts val="0"/>
                        </a:spcBef>
                        <a:spcAft>
                          <a:spcPts val="0"/>
                        </a:spcAft>
                        <a:buClrTx/>
                        <a:buSzTx/>
                        <a:buFontTx/>
                        <a:buNone/>
                        <a:tabLst/>
                        <a:defRPr/>
                      </a:pPr>
                      <a:r>
                        <a:rPr lang="es-MX" sz="800" b="0" i="0" dirty="0">
                          <a:latin typeface="Montserrat" panose="00000500000000000000" pitchFamily="2" charset="0"/>
                        </a:rPr>
                        <a:t>4 VÍAS +2 ANDENES</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tc>
                  <a:txBody>
                    <a:bodyPr/>
                    <a:lstStyle/>
                    <a:p>
                      <a:pPr marL="0" marR="0" lvl="0" indent="0" algn="ctr" defTabSz="1341018" rtl="0" eaLnBrk="1" fontAlgn="auto" latinLnBrk="0" hangingPunct="1">
                        <a:lnSpc>
                          <a:spcPct val="100000"/>
                        </a:lnSpc>
                        <a:spcBef>
                          <a:spcPts val="0"/>
                        </a:spcBef>
                        <a:spcAft>
                          <a:spcPts val="0"/>
                        </a:spcAft>
                        <a:buClrTx/>
                        <a:buSzTx/>
                        <a:buFontTx/>
                        <a:buNone/>
                        <a:tabLst/>
                        <a:defRPr/>
                      </a:pPr>
                      <a:r>
                        <a:rPr kumimoji="0" lang="es-MX" sz="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EN REVISIÓN</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tc>
                  <a:txBody>
                    <a:bodyPr/>
                    <a:lstStyle/>
                    <a:p>
                      <a:pPr marL="0" marR="0" lvl="0" indent="0" algn="ctr" defTabSz="1341018" rtl="0" eaLnBrk="1" fontAlgn="auto" latinLnBrk="0" hangingPunct="1">
                        <a:lnSpc>
                          <a:spcPct val="100000"/>
                        </a:lnSpc>
                        <a:spcBef>
                          <a:spcPts val="0"/>
                        </a:spcBef>
                        <a:spcAft>
                          <a:spcPts val="0"/>
                        </a:spcAft>
                        <a:buClrTx/>
                        <a:buSzTx/>
                        <a:buFontTx/>
                        <a:buNone/>
                        <a:tabLst/>
                        <a:defRPr/>
                      </a:pPr>
                      <a:r>
                        <a:rPr lang="es-MX" sz="800" kern="1200" dirty="0">
                          <a:solidFill>
                            <a:schemeClr val="tx1"/>
                          </a:solidFill>
                          <a:latin typeface="Montserrat" panose="00000500000000000000" pitchFamily="2" charset="0"/>
                          <a:ea typeface="+mn-ea"/>
                          <a:cs typeface="+mn-cs"/>
                        </a:rPr>
                        <a:t>90.00%</a:t>
                      </a:r>
                    </a:p>
                  </a:txBody>
                  <a:tcPr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extLst>
                  <a:ext uri="{0D108BD9-81ED-4DB2-BD59-A6C34878D82A}">
                    <a16:rowId xmlns:a16="http://schemas.microsoft.com/office/drawing/2014/main" val="408947181"/>
                  </a:ext>
                </a:extLst>
              </a:tr>
              <a:tr h="315547">
                <a:tc>
                  <a:txBody>
                    <a:bodyPr/>
                    <a:lstStyle/>
                    <a:p>
                      <a:pPr algn="ctr"/>
                      <a:r>
                        <a:rPr lang="es-MX" sz="800" b="0" i="0" dirty="0">
                          <a:latin typeface="Montserrat" panose="00000500000000000000" pitchFamily="2" charset="0"/>
                        </a:rPr>
                        <a:t>T6</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tc>
                  <a:txBody>
                    <a:bodyPr/>
                    <a:lstStyle/>
                    <a:p>
                      <a:pPr algn="ctr"/>
                      <a:r>
                        <a:rPr lang="es-MX" sz="800" b="0" i="0" dirty="0">
                          <a:latin typeface="Montserrat" panose="00000500000000000000" pitchFamily="2" charset="0"/>
                        </a:rPr>
                        <a:t>ESTACIÓN</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tc>
                  <a:txBody>
                    <a:bodyPr/>
                    <a:lstStyle/>
                    <a:p>
                      <a:pPr algn="ctr"/>
                      <a:r>
                        <a:rPr lang="es-MX" sz="800" b="0" i="0" dirty="0">
                          <a:latin typeface="Montserrat" panose="00000500000000000000" pitchFamily="2" charset="0"/>
                        </a:rPr>
                        <a:t>BACALAR</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tc>
                  <a:txBody>
                    <a:bodyPr/>
                    <a:lstStyle/>
                    <a:p>
                      <a:pPr algn="ctr"/>
                      <a:r>
                        <a:rPr lang="es-MX" sz="800" b="0" i="0" dirty="0">
                          <a:latin typeface="Montserrat" panose="00000500000000000000" pitchFamily="2" charset="0"/>
                        </a:rPr>
                        <a:t>MEDIA</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tc vMerge="1">
                  <a:txBody>
                    <a:bodyPr/>
                    <a:lstStyle/>
                    <a:p>
                      <a:endParaRPr lang="es-MX" sz="1100" dirty="0"/>
                    </a:p>
                  </a:txBody>
                  <a:tcPr/>
                </a:tc>
                <a:tc>
                  <a:txBody>
                    <a:bodyPr/>
                    <a:lstStyle/>
                    <a:p>
                      <a:pPr algn="ctr"/>
                      <a:r>
                        <a:rPr lang="es-MX" sz="800" b="0" i="0" dirty="0">
                          <a:latin typeface="Montserrat" panose="00000500000000000000" pitchFamily="2" charset="0"/>
                        </a:rPr>
                        <a:t>3 VÍAS + 1 ANDÉN</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tc>
                  <a:txBody>
                    <a:bodyPr/>
                    <a:lstStyle/>
                    <a:p>
                      <a:pPr marL="0" marR="0" lvl="0" indent="0" algn="ctr" defTabSz="1341018" rtl="0" eaLnBrk="1" fontAlgn="auto" latinLnBrk="0" hangingPunct="1">
                        <a:lnSpc>
                          <a:spcPct val="100000"/>
                        </a:lnSpc>
                        <a:spcBef>
                          <a:spcPts val="0"/>
                        </a:spcBef>
                        <a:spcAft>
                          <a:spcPts val="0"/>
                        </a:spcAft>
                        <a:buClrTx/>
                        <a:buSzTx/>
                        <a:buFontTx/>
                        <a:buNone/>
                        <a:tabLst/>
                        <a:defRPr/>
                      </a:pPr>
                      <a:r>
                        <a:rPr lang="es-MX" sz="800" b="0" i="0" dirty="0">
                          <a:latin typeface="Montserrat" panose="00000500000000000000" pitchFamily="2" charset="0"/>
                        </a:rPr>
                        <a:t>4 VÍAS +2 ANDENES</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tc>
                  <a:txBody>
                    <a:bodyPr/>
                    <a:lstStyle/>
                    <a:p>
                      <a:pPr marL="0" marR="0" lvl="0" indent="0" algn="ctr" defTabSz="1341018" rtl="0" eaLnBrk="1" fontAlgn="auto" latinLnBrk="0" hangingPunct="1">
                        <a:lnSpc>
                          <a:spcPct val="100000"/>
                        </a:lnSpc>
                        <a:spcBef>
                          <a:spcPts val="0"/>
                        </a:spcBef>
                        <a:spcAft>
                          <a:spcPts val="0"/>
                        </a:spcAft>
                        <a:buClrTx/>
                        <a:buSzTx/>
                        <a:buFontTx/>
                        <a:buNone/>
                        <a:tabLst/>
                        <a:defRPr/>
                      </a:pPr>
                      <a:r>
                        <a:rPr kumimoji="0" lang="es-MX" sz="8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EN REVISIÓN</a:t>
                      </a:r>
                      <a:endParaRPr kumimoji="0" lang="es-MX" sz="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tc>
                  <a:txBody>
                    <a:bodyPr/>
                    <a:lstStyle/>
                    <a:p>
                      <a:pPr marL="0" marR="0" lvl="0" indent="0" algn="ctr" defTabSz="1341018" rtl="0" eaLnBrk="1" fontAlgn="auto" latinLnBrk="0" hangingPunct="1">
                        <a:lnSpc>
                          <a:spcPct val="100000"/>
                        </a:lnSpc>
                        <a:spcBef>
                          <a:spcPts val="0"/>
                        </a:spcBef>
                        <a:spcAft>
                          <a:spcPts val="0"/>
                        </a:spcAft>
                        <a:buClrTx/>
                        <a:buSzTx/>
                        <a:buFontTx/>
                        <a:buNone/>
                        <a:tabLst/>
                        <a:defRPr/>
                      </a:pPr>
                      <a:r>
                        <a:rPr lang="es-MX" sz="800" kern="1200" dirty="0">
                          <a:solidFill>
                            <a:schemeClr val="tx1"/>
                          </a:solidFill>
                          <a:latin typeface="Montserrat" panose="00000500000000000000" pitchFamily="2" charset="0"/>
                          <a:ea typeface="+mn-ea"/>
                          <a:cs typeface="+mn-cs"/>
                        </a:rPr>
                        <a:t>90.00%</a:t>
                      </a:r>
                    </a:p>
                  </a:txBody>
                  <a:tcPr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extLst>
                  <a:ext uri="{0D108BD9-81ED-4DB2-BD59-A6C34878D82A}">
                    <a16:rowId xmlns:a16="http://schemas.microsoft.com/office/drawing/2014/main" val="19472279"/>
                  </a:ext>
                </a:extLst>
              </a:tr>
              <a:tr h="389030">
                <a:tc>
                  <a:txBody>
                    <a:bodyPr/>
                    <a:lstStyle/>
                    <a:p>
                      <a:pPr algn="ctr"/>
                      <a:r>
                        <a:rPr lang="es-MX" sz="800" b="0" i="0" dirty="0">
                          <a:latin typeface="Montserrat" panose="00000500000000000000" pitchFamily="2" charset="0"/>
                        </a:rPr>
                        <a:t>T6</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tc>
                  <a:txBody>
                    <a:bodyPr/>
                    <a:lstStyle/>
                    <a:p>
                      <a:pPr algn="ctr"/>
                      <a:r>
                        <a:rPr lang="es-MX" sz="800" b="0" i="0" dirty="0">
                          <a:latin typeface="Montserrat" panose="00000500000000000000" pitchFamily="2" charset="0"/>
                        </a:rPr>
                        <a:t>ESTACIÓN</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tc>
                  <a:txBody>
                    <a:bodyPr/>
                    <a:lstStyle/>
                    <a:p>
                      <a:pPr algn="ctr"/>
                      <a:r>
                        <a:rPr lang="es-MX" sz="800" b="0" i="0" dirty="0">
                          <a:latin typeface="Montserrat" panose="00000500000000000000" pitchFamily="2" charset="0"/>
                        </a:rPr>
                        <a:t>CHETUMAL AEROPUERTO</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tc>
                  <a:txBody>
                    <a:bodyPr/>
                    <a:lstStyle/>
                    <a:p>
                      <a:pPr algn="ctr"/>
                      <a:r>
                        <a:rPr lang="es-MX" sz="800" b="0" i="0" dirty="0">
                          <a:latin typeface="Montserrat" panose="00000500000000000000" pitchFamily="2" charset="0"/>
                        </a:rPr>
                        <a:t>ALTA</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tc vMerge="1">
                  <a:txBody>
                    <a:bodyPr/>
                    <a:lstStyle/>
                    <a:p>
                      <a:endParaRPr lang="es-MX" sz="1100" dirty="0"/>
                    </a:p>
                  </a:txBody>
                  <a:tcPr/>
                </a:tc>
                <a:tc>
                  <a:txBody>
                    <a:bodyPr/>
                    <a:lstStyle/>
                    <a:p>
                      <a:pPr algn="ctr"/>
                      <a:r>
                        <a:rPr lang="es-MX" sz="800" b="0" i="0" dirty="0">
                          <a:latin typeface="Montserrat" panose="00000500000000000000" pitchFamily="2" charset="0"/>
                        </a:rPr>
                        <a:t>3 VÍAS + 2 ANDENES</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tc>
                  <a:txBody>
                    <a:bodyPr/>
                    <a:lstStyle/>
                    <a:p>
                      <a:pPr marL="0" marR="0" lvl="0" indent="0" algn="ctr" defTabSz="1341018" rtl="0" eaLnBrk="1" fontAlgn="auto" latinLnBrk="0" hangingPunct="1">
                        <a:lnSpc>
                          <a:spcPct val="100000"/>
                        </a:lnSpc>
                        <a:spcBef>
                          <a:spcPts val="0"/>
                        </a:spcBef>
                        <a:spcAft>
                          <a:spcPts val="0"/>
                        </a:spcAft>
                        <a:buClrTx/>
                        <a:buSzTx/>
                        <a:buFontTx/>
                        <a:buNone/>
                        <a:tabLst/>
                        <a:defRPr/>
                      </a:pPr>
                      <a:r>
                        <a:rPr lang="es-MX" sz="800" dirty="0">
                          <a:latin typeface="Montserrat" panose="00000500000000000000" pitchFamily="2" charset="0"/>
                        </a:rPr>
                        <a:t>2 VÍAS + 1 ANDÉN CENTRAL</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tc>
                  <a:txBody>
                    <a:bodyPr/>
                    <a:lstStyle/>
                    <a:p>
                      <a:pPr marL="0" marR="0" lvl="0" indent="0" algn="ctr" defTabSz="1341018" rtl="0" eaLnBrk="1" fontAlgn="auto" latinLnBrk="0" hangingPunct="1">
                        <a:lnSpc>
                          <a:spcPct val="100000"/>
                        </a:lnSpc>
                        <a:spcBef>
                          <a:spcPts val="0"/>
                        </a:spcBef>
                        <a:spcAft>
                          <a:spcPts val="0"/>
                        </a:spcAft>
                        <a:buClrTx/>
                        <a:buSzTx/>
                        <a:buFontTx/>
                        <a:buNone/>
                        <a:tabLst/>
                        <a:defRPr/>
                      </a:pPr>
                      <a:r>
                        <a:rPr kumimoji="0" lang="es-MX" sz="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EN REVISIÓN</a:t>
                      </a:r>
                    </a:p>
                  </a:txBody>
                  <a:tcPr marL="57108" marR="57108" marT="28554" marB="28554"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tc>
                  <a:txBody>
                    <a:bodyPr/>
                    <a:lstStyle/>
                    <a:p>
                      <a:pPr marL="0" marR="0" lvl="0" indent="0" algn="ctr" defTabSz="1341018" rtl="0" eaLnBrk="1" fontAlgn="auto" latinLnBrk="0" hangingPunct="1">
                        <a:lnSpc>
                          <a:spcPct val="100000"/>
                        </a:lnSpc>
                        <a:spcBef>
                          <a:spcPts val="0"/>
                        </a:spcBef>
                        <a:spcAft>
                          <a:spcPts val="0"/>
                        </a:spcAft>
                        <a:buClrTx/>
                        <a:buSzTx/>
                        <a:buFontTx/>
                        <a:buNone/>
                        <a:tabLst/>
                        <a:defRPr/>
                      </a:pPr>
                      <a:r>
                        <a:rPr lang="es-MX" sz="800" kern="1200" dirty="0">
                          <a:solidFill>
                            <a:schemeClr val="tx1"/>
                          </a:solidFill>
                          <a:latin typeface="Montserrat" panose="00000500000000000000" pitchFamily="2" charset="0"/>
                          <a:ea typeface="+mn-ea"/>
                          <a:cs typeface="+mn-cs"/>
                        </a:rPr>
                        <a:t>75.00%</a:t>
                      </a:r>
                    </a:p>
                  </a:txBody>
                  <a:tcPr anchor="ctr">
                    <a:lnL w="12700" cap="flat" cmpd="sng" algn="ctr">
                      <a:solidFill>
                        <a:schemeClr val="bg1">
                          <a:lumMod val="50000"/>
                        </a:schemeClr>
                      </a:solidFill>
                      <a:prstDash val="sysDash"/>
                      <a:round/>
                      <a:headEnd type="none" w="med" len="med"/>
                      <a:tailEnd type="none" w="med" len="med"/>
                    </a:lnL>
                    <a:lnR w="12700" cap="flat" cmpd="sng" algn="ctr">
                      <a:solidFill>
                        <a:schemeClr val="bg1">
                          <a:lumMod val="50000"/>
                        </a:schemeClr>
                      </a:solidFill>
                      <a:prstDash val="sysDash"/>
                      <a:round/>
                      <a:headEnd type="none" w="med" len="med"/>
                      <a:tailEnd type="none" w="med" len="med"/>
                    </a:lnR>
                    <a:lnT w="12700" cap="flat" cmpd="sng" algn="ctr">
                      <a:solidFill>
                        <a:schemeClr val="bg1">
                          <a:lumMod val="50000"/>
                        </a:schemeClr>
                      </a:solidFill>
                      <a:prstDash val="sysDash"/>
                      <a:round/>
                      <a:headEnd type="none" w="med" len="med"/>
                      <a:tailEnd type="none" w="med" len="med"/>
                    </a:lnT>
                    <a:lnB w="12700" cap="flat" cmpd="sng" algn="ctr">
                      <a:solidFill>
                        <a:schemeClr val="bg1">
                          <a:lumMod val="50000"/>
                        </a:schemeClr>
                      </a:solidFill>
                      <a:prstDash val="sysDash"/>
                      <a:round/>
                      <a:headEnd type="none" w="med" len="med"/>
                      <a:tailEnd type="none" w="med" len="med"/>
                    </a:lnB>
                  </a:tcPr>
                </a:tc>
                <a:extLst>
                  <a:ext uri="{0D108BD9-81ED-4DB2-BD59-A6C34878D82A}">
                    <a16:rowId xmlns:a16="http://schemas.microsoft.com/office/drawing/2014/main" val="3242274581"/>
                  </a:ext>
                </a:extLst>
              </a:tr>
            </a:tbl>
          </a:graphicData>
        </a:graphic>
      </p:graphicFrame>
    </p:spTree>
    <p:extLst>
      <p:ext uri="{BB962C8B-B14F-4D97-AF65-F5344CB8AC3E}">
        <p14:creationId xmlns:p14="http://schemas.microsoft.com/office/powerpoint/2010/main" val="16961235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2"/>
          <a:stretch>
            <a:fillRect/>
          </a:stretch>
        </p:blipFill>
        <p:spPr>
          <a:xfrm>
            <a:off x="11859612" y="1"/>
            <a:ext cx="332388" cy="6858000"/>
          </a:xfrm>
          <a:prstGeom prst="rect">
            <a:avLst/>
          </a:prstGeom>
        </p:spPr>
      </p:pic>
      <p:sp>
        <p:nvSpPr>
          <p:cNvPr id="8" name="Rectángulo 7">
            <a:extLst>
              <a:ext uri="{FF2B5EF4-FFF2-40B4-BE49-F238E27FC236}">
                <a16:creationId xmlns:a16="http://schemas.microsoft.com/office/drawing/2014/main" id="{133A0CD0-70BF-794E-A0DE-9FF7A77E12B9}"/>
              </a:ext>
            </a:extLst>
          </p:cNvPr>
          <p:cNvSpPr/>
          <p:nvPr/>
        </p:nvSpPr>
        <p:spPr>
          <a:xfrm>
            <a:off x="3165374" y="547792"/>
            <a:ext cx="3373039" cy="369332"/>
          </a:xfrm>
          <a:prstGeom prst="rect">
            <a:avLst/>
          </a:prstGeom>
          <a:noFill/>
        </p:spPr>
        <p:txBody>
          <a:bodyPr wrap="none" lIns="91440" tIns="45720" rIns="91440" bIns="45720">
            <a:spAutoFit/>
          </a:bodyPr>
          <a:lstStyle/>
          <a:p>
            <a:pPr algn="ctr"/>
            <a:r>
              <a:rPr lang="es-ES" cap="none" spc="0" dirty="0">
                <a:ln w="0"/>
                <a:solidFill>
                  <a:srgbClr val="1C3014"/>
                </a:solidFill>
                <a:effectLst>
                  <a:outerShdw blurRad="38100" dist="19050" dir="2700000" algn="tl" rotWithShape="0">
                    <a:schemeClr val="dk1">
                      <a:alpha val="40000"/>
                    </a:schemeClr>
                  </a:outerShdw>
                </a:effectLst>
                <a:latin typeface="Montserrat Light" pitchFamily="2" charset="77"/>
              </a:rPr>
              <a:t>ESTACIONES | PARADEROS</a:t>
            </a:r>
          </a:p>
        </p:txBody>
      </p:sp>
      <p:sp>
        <p:nvSpPr>
          <p:cNvPr id="16" name="object 32">
            <a:extLst>
              <a:ext uri="{FF2B5EF4-FFF2-40B4-BE49-F238E27FC236}">
                <a16:creationId xmlns:a16="http://schemas.microsoft.com/office/drawing/2014/main" id="{E9A6DD3A-979A-5140-8D1B-7982EABCF8E1}"/>
              </a:ext>
            </a:extLst>
          </p:cNvPr>
          <p:cNvSpPr txBox="1"/>
          <p:nvPr/>
        </p:nvSpPr>
        <p:spPr>
          <a:xfrm>
            <a:off x="5036599" y="1641951"/>
            <a:ext cx="2234090" cy="195726"/>
          </a:xfrm>
          <a:prstGeom prst="rect">
            <a:avLst/>
          </a:prstGeom>
        </p:spPr>
        <p:txBody>
          <a:bodyPr vert="horz" wrap="square" lIns="0" tIns="10953" rIns="0" bIns="0" rtlCol="0">
            <a:spAutoFit/>
          </a:bodyPr>
          <a:lstStyle/>
          <a:p>
            <a:pPr marL="9525">
              <a:spcBef>
                <a:spcPts val="86"/>
              </a:spcBef>
            </a:pPr>
            <a:r>
              <a:rPr lang="es-419" sz="1200" b="1" spc="-30" dirty="0">
                <a:solidFill>
                  <a:schemeClr val="bg1"/>
                </a:solidFill>
                <a:latin typeface="Arial Rounded MT Bold" panose="020F0704030504030204" pitchFamily="34" charset="77"/>
                <a:cs typeface="Montserrat-Medium"/>
              </a:rPr>
              <a:t>10.74</a:t>
            </a:r>
            <a:r>
              <a:rPr sz="1200" b="1" spc="-30" dirty="0">
                <a:solidFill>
                  <a:schemeClr val="bg1"/>
                </a:solidFill>
                <a:latin typeface="Arial Rounded MT Bold" panose="020F0704030504030204" pitchFamily="34" charset="77"/>
                <a:cs typeface="Montserrat-ExtraBold"/>
              </a:rPr>
              <a:t>%</a:t>
            </a:r>
            <a:endParaRPr sz="1200" dirty="0">
              <a:solidFill>
                <a:schemeClr val="bg1"/>
              </a:solidFill>
              <a:latin typeface="Arial Rounded MT Bold" panose="020F0704030504030204" pitchFamily="34" charset="77"/>
              <a:cs typeface="Montserrat-ExtraBold"/>
            </a:endParaRPr>
          </a:p>
        </p:txBody>
      </p:sp>
      <p:pic>
        <p:nvPicPr>
          <p:cNvPr id="23" name="Imagen 22">
            <a:extLst>
              <a:ext uri="{FF2B5EF4-FFF2-40B4-BE49-F238E27FC236}">
                <a16:creationId xmlns:a16="http://schemas.microsoft.com/office/drawing/2014/main" id="{9619DCBF-9F1C-F54E-A48D-0A69AE35DA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9148" y="45449"/>
            <a:ext cx="1366351" cy="1288644"/>
          </a:xfrm>
          <a:prstGeom prst="rect">
            <a:avLst/>
          </a:prstGeom>
        </p:spPr>
      </p:pic>
      <p:sp>
        <p:nvSpPr>
          <p:cNvPr id="17" name="Rectángulo 16">
            <a:extLst>
              <a:ext uri="{FF2B5EF4-FFF2-40B4-BE49-F238E27FC236}">
                <a16:creationId xmlns:a16="http://schemas.microsoft.com/office/drawing/2014/main" id="{57B526AC-677E-2641-937F-6BCB1B51AABF}"/>
              </a:ext>
            </a:extLst>
          </p:cNvPr>
          <p:cNvSpPr/>
          <p:nvPr/>
        </p:nvSpPr>
        <p:spPr>
          <a:xfrm flipV="1">
            <a:off x="470467" y="689771"/>
            <a:ext cx="1293742" cy="45720"/>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Rectángulo 17">
            <a:extLst>
              <a:ext uri="{FF2B5EF4-FFF2-40B4-BE49-F238E27FC236}">
                <a16:creationId xmlns:a16="http://schemas.microsoft.com/office/drawing/2014/main" id="{6EBE146C-153E-E040-90D0-6521A9B3BDF5}"/>
              </a:ext>
            </a:extLst>
          </p:cNvPr>
          <p:cNvSpPr/>
          <p:nvPr/>
        </p:nvSpPr>
        <p:spPr>
          <a:xfrm flipV="1">
            <a:off x="6632620" y="689771"/>
            <a:ext cx="1938999" cy="45720"/>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9" name="Imagen 18">
            <a:extLst>
              <a:ext uri="{FF2B5EF4-FFF2-40B4-BE49-F238E27FC236}">
                <a16:creationId xmlns:a16="http://schemas.microsoft.com/office/drawing/2014/main" id="{4DDBD5A5-E1DE-2E4B-9489-2DE85BDACEBB}"/>
              </a:ext>
            </a:extLst>
          </p:cNvPr>
          <p:cNvPicPr>
            <a:picLocks noChangeAspect="1"/>
          </p:cNvPicPr>
          <p:nvPr/>
        </p:nvPicPr>
        <p:blipFill>
          <a:blip r:embed="rId4">
            <a:lum bright="70000" contrast="-70000"/>
          </a:blip>
          <a:stretch>
            <a:fillRect/>
          </a:stretch>
        </p:blipFill>
        <p:spPr>
          <a:xfrm>
            <a:off x="10557946" y="870256"/>
            <a:ext cx="1407348" cy="5277556"/>
          </a:xfrm>
          <a:prstGeom prst="rect">
            <a:avLst/>
          </a:prstGeom>
        </p:spPr>
      </p:pic>
      <p:graphicFrame>
        <p:nvGraphicFramePr>
          <p:cNvPr id="7" name="Tabla 6">
            <a:extLst>
              <a:ext uri="{FF2B5EF4-FFF2-40B4-BE49-F238E27FC236}">
                <a16:creationId xmlns:a16="http://schemas.microsoft.com/office/drawing/2014/main" id="{9C1C248D-79F7-9D33-B85F-D02AF9E4A989}"/>
              </a:ext>
            </a:extLst>
          </p:cNvPr>
          <p:cNvGraphicFramePr>
            <a:graphicFrameLocks noGrp="1"/>
          </p:cNvGraphicFramePr>
          <p:nvPr>
            <p:extLst/>
          </p:nvPr>
        </p:nvGraphicFramePr>
        <p:xfrm>
          <a:off x="4900135" y="1250078"/>
          <a:ext cx="4784137" cy="2283921"/>
        </p:xfrm>
        <a:graphic>
          <a:graphicData uri="http://schemas.openxmlformats.org/drawingml/2006/table">
            <a:tbl>
              <a:tblPr firstRow="1" bandRow="1">
                <a:tableStyleId>{5940675A-B579-460E-94D1-54222C63F5DA}</a:tableStyleId>
              </a:tblPr>
              <a:tblGrid>
                <a:gridCol w="544705">
                  <a:extLst>
                    <a:ext uri="{9D8B030D-6E8A-4147-A177-3AD203B41FA5}">
                      <a16:colId xmlns:a16="http://schemas.microsoft.com/office/drawing/2014/main" val="580180251"/>
                    </a:ext>
                  </a:extLst>
                </a:gridCol>
                <a:gridCol w="687157">
                  <a:extLst>
                    <a:ext uri="{9D8B030D-6E8A-4147-A177-3AD203B41FA5}">
                      <a16:colId xmlns:a16="http://schemas.microsoft.com/office/drawing/2014/main" val="145909480"/>
                    </a:ext>
                  </a:extLst>
                </a:gridCol>
                <a:gridCol w="887558">
                  <a:extLst>
                    <a:ext uri="{9D8B030D-6E8A-4147-A177-3AD203B41FA5}">
                      <a16:colId xmlns:a16="http://schemas.microsoft.com/office/drawing/2014/main" val="1823742326"/>
                    </a:ext>
                  </a:extLst>
                </a:gridCol>
                <a:gridCol w="888239">
                  <a:extLst>
                    <a:ext uri="{9D8B030D-6E8A-4147-A177-3AD203B41FA5}">
                      <a16:colId xmlns:a16="http://schemas.microsoft.com/office/drawing/2014/main" val="3755110053"/>
                    </a:ext>
                  </a:extLst>
                </a:gridCol>
                <a:gridCol w="888239">
                  <a:extLst>
                    <a:ext uri="{9D8B030D-6E8A-4147-A177-3AD203B41FA5}">
                      <a16:colId xmlns:a16="http://schemas.microsoft.com/office/drawing/2014/main" val="3642518484"/>
                    </a:ext>
                  </a:extLst>
                </a:gridCol>
                <a:gridCol w="888239">
                  <a:extLst>
                    <a:ext uri="{9D8B030D-6E8A-4147-A177-3AD203B41FA5}">
                      <a16:colId xmlns:a16="http://schemas.microsoft.com/office/drawing/2014/main" val="3526738043"/>
                    </a:ext>
                  </a:extLst>
                </a:gridCol>
              </a:tblGrid>
              <a:tr h="235822">
                <a:tc gridSpan="3">
                  <a:txBody>
                    <a:bodyPr/>
                    <a:lstStyle/>
                    <a:p>
                      <a:pPr algn="ctr"/>
                      <a:r>
                        <a:rPr lang="es-MX" sz="800" b="1" dirty="0">
                          <a:solidFill>
                            <a:schemeClr val="bg1"/>
                          </a:solidFill>
                          <a:latin typeface="Montserrat" panose="00000500000000000000" pitchFamily="2" charset="0"/>
                        </a:rPr>
                        <a:t>TRAMO 6</a:t>
                      </a:r>
                      <a:endParaRPr lang="es-MX" sz="800" b="1" i="0" dirty="0">
                        <a:solidFill>
                          <a:schemeClr val="bg1"/>
                        </a:solidFill>
                        <a:latin typeface="Montserrat" panose="00000500000000000000" pitchFamily="2" charset="0"/>
                      </a:endParaRPr>
                    </a:p>
                  </a:txBody>
                  <a:tcPr marL="83759" marR="83759" marT="41879" marB="41879"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205340"/>
                    </a:solidFill>
                  </a:tcPr>
                </a:tc>
                <a:tc hMerge="1">
                  <a:txBody>
                    <a:bodyPr/>
                    <a:lstStyle/>
                    <a:p>
                      <a:endParaRPr lang="es-MX" sz="1100" dirty="0"/>
                    </a:p>
                  </a:txBody>
                  <a:tcPr/>
                </a:tc>
                <a:tc hMerge="1">
                  <a:txBody>
                    <a:bodyPr/>
                    <a:lstStyle/>
                    <a:p>
                      <a:endParaRPr lang="es-MX" sz="1100" dirty="0"/>
                    </a:p>
                  </a:txBody>
                  <a:tcPr/>
                </a:tc>
                <a:tc gridSpan="3">
                  <a:txBody>
                    <a:bodyPr/>
                    <a:lstStyle/>
                    <a:p>
                      <a:pPr algn="ctr"/>
                      <a:r>
                        <a:rPr lang="es-MX" sz="800" b="1" dirty="0">
                          <a:solidFill>
                            <a:schemeClr val="bg1"/>
                          </a:solidFill>
                          <a:latin typeface="Montserrat" panose="00000500000000000000" pitchFamily="2" charset="0"/>
                        </a:rPr>
                        <a:t>% DE AVANCE</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205340"/>
                    </a:solidFill>
                  </a:tcPr>
                </a:tc>
                <a:tc hMerge="1">
                  <a:txBody>
                    <a:bodyPr/>
                    <a:lstStyle/>
                    <a:p>
                      <a:pPr algn="ctr"/>
                      <a:r>
                        <a:rPr lang="es-MX" sz="800" b="1" dirty="0">
                          <a:solidFill>
                            <a:schemeClr val="bg1"/>
                          </a:solidFill>
                          <a:latin typeface="Montserrat" panose="00000500000000000000" pitchFamily="2" charset="0"/>
                        </a:rPr>
                        <a:t>CONJUNTO DE MASAS</a:t>
                      </a:r>
                    </a:p>
                  </a:txBody>
                  <a:tcPr anchor="ctr">
                    <a:solidFill>
                      <a:srgbClr val="205340"/>
                    </a:solidFill>
                  </a:tcPr>
                </a:tc>
                <a:tc hMerge="1">
                  <a:txBody>
                    <a:bodyPr/>
                    <a:lstStyle/>
                    <a:p>
                      <a:pPr algn="ctr"/>
                      <a:r>
                        <a:rPr lang="es-MX" sz="800" b="1" dirty="0">
                          <a:solidFill>
                            <a:schemeClr val="bg1"/>
                          </a:solidFill>
                          <a:latin typeface="Montserrat" panose="00000500000000000000" pitchFamily="2" charset="0"/>
                        </a:rPr>
                        <a:t>ESTACIÓN</a:t>
                      </a:r>
                    </a:p>
                  </a:txBody>
                  <a:tcPr anchor="ctr">
                    <a:solidFill>
                      <a:srgbClr val="205340"/>
                    </a:solidFill>
                  </a:tcPr>
                </a:tc>
                <a:extLst>
                  <a:ext uri="{0D108BD9-81ED-4DB2-BD59-A6C34878D82A}">
                    <a16:rowId xmlns:a16="http://schemas.microsoft.com/office/drawing/2014/main" val="2395770682"/>
                  </a:ext>
                </a:extLst>
              </a:tr>
              <a:tr h="315547">
                <a:tc>
                  <a:txBody>
                    <a:bodyPr/>
                    <a:lstStyle/>
                    <a:p>
                      <a:pPr algn="ctr"/>
                      <a:r>
                        <a:rPr lang="es-MX" sz="800" b="1" dirty="0">
                          <a:solidFill>
                            <a:schemeClr val="tx1"/>
                          </a:solidFill>
                          <a:latin typeface="Montserrat" panose="00000500000000000000" pitchFamily="2" charset="0"/>
                        </a:rPr>
                        <a:t>FRENTE</a:t>
                      </a:r>
                      <a:endParaRPr lang="es-MX" sz="800" b="1" i="0" dirty="0">
                        <a:solidFill>
                          <a:schemeClr val="tx1"/>
                        </a:solidFill>
                        <a:latin typeface="Montserrat" panose="00000500000000000000" pitchFamily="2" charset="0"/>
                      </a:endParaRPr>
                    </a:p>
                  </a:txBody>
                  <a:tcPr marL="57108" marR="57108" marT="28554" marB="28554"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0CC9F"/>
                    </a:solidFill>
                  </a:tcPr>
                </a:tc>
                <a:tc>
                  <a:txBody>
                    <a:bodyPr/>
                    <a:lstStyle/>
                    <a:p>
                      <a:pPr algn="ctr"/>
                      <a:r>
                        <a:rPr lang="es-MX" sz="800" b="1" dirty="0">
                          <a:solidFill>
                            <a:schemeClr val="tx1"/>
                          </a:solidFill>
                          <a:latin typeface="Montserrat" panose="00000500000000000000" pitchFamily="2" charset="0"/>
                        </a:rPr>
                        <a:t>TIPO DE ESTACIÓN</a:t>
                      </a:r>
                      <a:endParaRPr lang="es-MX" sz="800" b="1" i="0" dirty="0">
                        <a:solidFill>
                          <a:schemeClr val="tx1"/>
                        </a:solidFill>
                        <a:latin typeface="Montserrat" panose="00000500000000000000" pitchFamily="2" charset="0"/>
                      </a:endParaRPr>
                    </a:p>
                  </a:txBody>
                  <a:tcPr marL="57108" marR="57108" marT="28554" marB="28554"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0CC9F"/>
                    </a:solidFill>
                  </a:tcPr>
                </a:tc>
                <a:tc>
                  <a:txBody>
                    <a:bodyPr/>
                    <a:lstStyle/>
                    <a:p>
                      <a:pPr algn="ctr"/>
                      <a:r>
                        <a:rPr lang="es-MX" sz="800" b="1" dirty="0">
                          <a:solidFill>
                            <a:schemeClr val="tx1"/>
                          </a:solidFill>
                          <a:latin typeface="Montserrat" panose="00000500000000000000" pitchFamily="2" charset="0"/>
                        </a:rPr>
                        <a:t>LOCALIDAD</a:t>
                      </a:r>
                      <a:endParaRPr lang="es-MX" sz="800" b="1" i="0" dirty="0">
                        <a:solidFill>
                          <a:schemeClr val="tx1"/>
                        </a:solidFill>
                        <a:latin typeface="Montserrat" panose="00000500000000000000" pitchFamily="2" charset="0"/>
                      </a:endParaRPr>
                    </a:p>
                  </a:txBody>
                  <a:tcPr marL="57108" marR="57108" marT="28554" marB="28554"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0CC9F"/>
                    </a:solidFill>
                  </a:tcPr>
                </a:tc>
                <a:tc>
                  <a:txBody>
                    <a:bodyPr/>
                    <a:lstStyle/>
                    <a:p>
                      <a:pPr algn="ctr"/>
                      <a:r>
                        <a:rPr lang="es-MX" sz="800" b="1" dirty="0">
                          <a:solidFill>
                            <a:schemeClr val="bg1"/>
                          </a:solidFill>
                          <a:latin typeface="Montserrat" panose="00000500000000000000" pitchFamily="2" charset="0"/>
                        </a:rPr>
                        <a:t>POLÍGONO DE PREDIO</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AD2B35"/>
                    </a:solidFill>
                  </a:tcPr>
                </a:tc>
                <a:tc>
                  <a:txBody>
                    <a:bodyPr/>
                    <a:lstStyle/>
                    <a:p>
                      <a:pPr algn="ctr"/>
                      <a:r>
                        <a:rPr lang="es-MX" sz="800" b="1" dirty="0">
                          <a:solidFill>
                            <a:schemeClr val="bg1"/>
                          </a:solidFill>
                          <a:latin typeface="Montserrat" panose="00000500000000000000" pitchFamily="2" charset="0"/>
                        </a:rPr>
                        <a:t>CONJUNTO DE MASAS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AD2B35"/>
                    </a:solidFill>
                  </a:tcPr>
                </a:tc>
                <a:tc>
                  <a:txBody>
                    <a:bodyPr/>
                    <a:lstStyle/>
                    <a:p>
                      <a:pPr algn="ctr"/>
                      <a:r>
                        <a:rPr lang="es-MX" sz="800" b="1" dirty="0">
                          <a:solidFill>
                            <a:schemeClr val="bg1"/>
                          </a:solidFill>
                          <a:latin typeface="Montserrat" panose="00000500000000000000" pitchFamily="2" charset="0"/>
                        </a:rPr>
                        <a:t>DISEÑO ESTACIÓN</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AD2B35"/>
                    </a:solidFill>
                  </a:tcPr>
                </a:tc>
                <a:extLst>
                  <a:ext uri="{0D108BD9-81ED-4DB2-BD59-A6C34878D82A}">
                    <a16:rowId xmlns:a16="http://schemas.microsoft.com/office/drawing/2014/main" val="3872209738"/>
                  </a:ext>
                </a:extLst>
              </a:tr>
              <a:tr h="315547">
                <a:tc>
                  <a:txBody>
                    <a:bodyPr/>
                    <a:lstStyle/>
                    <a:p>
                      <a:pPr algn="ctr"/>
                      <a:r>
                        <a:rPr lang="es-MX" sz="700" b="0" i="0" dirty="0">
                          <a:latin typeface="Montserrat" panose="00000500000000000000" pitchFamily="2" charset="0"/>
                        </a:rPr>
                        <a:t>F1</a:t>
                      </a:r>
                    </a:p>
                  </a:txBody>
                  <a:tcPr marL="57108" marR="57108" marT="28554" marB="28554"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s-MX" sz="700" b="0" dirty="0">
                          <a:latin typeface="Montserrat" panose="00000500000000000000" pitchFamily="2" charset="0"/>
                        </a:rPr>
                        <a:t>ESTACIÓN</a:t>
                      </a:r>
                      <a:endParaRPr lang="es-MX" sz="700" b="0" i="0" dirty="0">
                        <a:latin typeface="Montserrat" panose="00000500000000000000" pitchFamily="2" charset="0"/>
                      </a:endParaRPr>
                    </a:p>
                  </a:txBody>
                  <a:tcPr marL="57108" marR="57108" marT="28554" marB="28554"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s-MX" sz="700" b="0" dirty="0">
                          <a:latin typeface="Montserrat" panose="00000500000000000000" pitchFamily="2" charset="0"/>
                        </a:rPr>
                        <a:t>TULUM AEROPUERTO</a:t>
                      </a:r>
                      <a:endParaRPr lang="es-MX" sz="700" b="0" i="0" dirty="0">
                        <a:latin typeface="Montserrat" panose="00000500000000000000" pitchFamily="2" charset="0"/>
                      </a:endParaRPr>
                    </a:p>
                  </a:txBody>
                  <a:tcPr marL="57108" marR="57108" marT="28554" marB="28554"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algn="ctr" defTabSz="1341018" rtl="0" eaLnBrk="1" latinLnBrk="0" hangingPunct="1"/>
                      <a:r>
                        <a:rPr lang="es-MX" sz="700" kern="1200" dirty="0">
                          <a:solidFill>
                            <a:schemeClr val="tx1"/>
                          </a:solidFill>
                          <a:latin typeface="Montserrat" panose="00000500000000000000" pitchFamily="2" charset="0"/>
                        </a:rPr>
                        <a:t>95.00%</a:t>
                      </a:r>
                      <a:endParaRPr lang="es-MX" sz="700" kern="1200" dirty="0">
                        <a:solidFill>
                          <a:schemeClr val="tx1"/>
                        </a:solidFill>
                        <a:latin typeface="Montserrat" panose="00000500000000000000" pitchFamily="2" charset="0"/>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algn="ctr" defTabSz="1341018" rtl="0" eaLnBrk="1" latinLnBrk="0" hangingPunct="1"/>
                      <a:r>
                        <a:rPr lang="es-MX" sz="700" kern="1200" dirty="0">
                          <a:solidFill>
                            <a:schemeClr val="tx1"/>
                          </a:solidFill>
                          <a:latin typeface="Montserrat" panose="00000500000000000000" pitchFamily="2" charset="0"/>
                        </a:rPr>
                        <a:t>80.00%</a:t>
                      </a:r>
                      <a:endParaRPr lang="es-MX" sz="700" kern="1200" dirty="0">
                        <a:solidFill>
                          <a:schemeClr val="tx1"/>
                        </a:solidFill>
                        <a:latin typeface="Montserrat" panose="00000500000000000000" pitchFamily="2" charset="0"/>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algn="ctr" defTabSz="1341018" rtl="0" eaLnBrk="1" latinLnBrk="0" hangingPunct="1"/>
                      <a:r>
                        <a:rPr lang="es-MX" sz="700" kern="1200" dirty="0">
                          <a:solidFill>
                            <a:schemeClr val="tx1"/>
                          </a:solidFill>
                          <a:latin typeface="Montserrat" panose="00000500000000000000" pitchFamily="2" charset="0"/>
                        </a:rPr>
                        <a:t>30.00%</a:t>
                      </a:r>
                      <a:endParaRPr lang="es-MX" sz="700" kern="1200" dirty="0">
                        <a:solidFill>
                          <a:schemeClr val="tx1"/>
                        </a:solidFill>
                        <a:latin typeface="Montserrat" panose="00000500000000000000" pitchFamily="2" charset="0"/>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7323845"/>
                  </a:ext>
                </a:extLst>
              </a:tr>
              <a:tr h="315547">
                <a:tc>
                  <a:txBody>
                    <a:bodyPr/>
                    <a:lstStyle/>
                    <a:p>
                      <a:pPr algn="ctr"/>
                      <a:r>
                        <a:rPr lang="es-MX" sz="700" b="0" dirty="0">
                          <a:latin typeface="Montserrat" panose="00000500000000000000" pitchFamily="2" charset="0"/>
                        </a:rPr>
                        <a:t>F3</a:t>
                      </a:r>
                      <a:endParaRPr lang="es-MX" sz="700" b="0" i="0" dirty="0">
                        <a:latin typeface="Montserrat" panose="00000500000000000000" pitchFamily="2" charset="0"/>
                      </a:endParaRPr>
                    </a:p>
                  </a:txBody>
                  <a:tcPr marL="57108" marR="57108" marT="28554" marB="28554"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s-MX" sz="700" b="0" dirty="0">
                          <a:latin typeface="Montserrat" panose="00000500000000000000" pitchFamily="2" charset="0"/>
                        </a:rPr>
                        <a:t>ESTACIÓN</a:t>
                      </a:r>
                      <a:endParaRPr lang="es-MX" sz="700" b="0" i="0" dirty="0">
                        <a:latin typeface="Montserrat" panose="00000500000000000000" pitchFamily="2" charset="0"/>
                      </a:endParaRPr>
                    </a:p>
                  </a:txBody>
                  <a:tcPr marL="57108" marR="57108" marT="28554" marB="28554"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s-MX" sz="700" b="0" dirty="0">
                          <a:latin typeface="Montserrat" panose="00000500000000000000" pitchFamily="2" charset="0"/>
                        </a:rPr>
                        <a:t>FELIPE CARRILLO PUERTO</a:t>
                      </a:r>
                      <a:endParaRPr lang="es-MX" sz="700" b="0" i="0" dirty="0">
                        <a:latin typeface="Montserrat" panose="00000500000000000000" pitchFamily="2" charset="0"/>
                      </a:endParaRPr>
                    </a:p>
                  </a:txBody>
                  <a:tcPr marL="57108" marR="57108" marT="28554" marB="28554"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1341018" rtl="0" eaLnBrk="1" fontAlgn="auto" latinLnBrk="0" hangingPunct="1">
                        <a:lnSpc>
                          <a:spcPct val="100000"/>
                        </a:lnSpc>
                        <a:spcBef>
                          <a:spcPts val="0"/>
                        </a:spcBef>
                        <a:spcAft>
                          <a:spcPts val="0"/>
                        </a:spcAft>
                        <a:buClrTx/>
                        <a:buSzTx/>
                        <a:buFontTx/>
                        <a:buNone/>
                        <a:tabLst/>
                        <a:defRPr/>
                      </a:pPr>
                      <a:r>
                        <a:rPr lang="es-MX" sz="700" kern="1200" dirty="0">
                          <a:solidFill>
                            <a:schemeClr val="tx1"/>
                          </a:solidFill>
                          <a:latin typeface="Montserrat" panose="00000500000000000000" pitchFamily="2" charset="0"/>
                        </a:rPr>
                        <a:t>95.00%</a:t>
                      </a:r>
                      <a:endParaRPr lang="es-MX" sz="700" kern="1200" dirty="0">
                        <a:solidFill>
                          <a:schemeClr val="tx1"/>
                        </a:solidFill>
                        <a:latin typeface="Montserrat" panose="00000500000000000000" pitchFamily="2" charset="0"/>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1341018" rtl="0" eaLnBrk="1" fontAlgn="auto" latinLnBrk="0" hangingPunct="1">
                        <a:lnSpc>
                          <a:spcPct val="100000"/>
                        </a:lnSpc>
                        <a:spcBef>
                          <a:spcPts val="0"/>
                        </a:spcBef>
                        <a:spcAft>
                          <a:spcPts val="0"/>
                        </a:spcAft>
                        <a:buClrTx/>
                        <a:buSzTx/>
                        <a:buFontTx/>
                        <a:buNone/>
                        <a:tabLst/>
                        <a:defRPr/>
                      </a:pPr>
                      <a:r>
                        <a:rPr lang="es-MX" sz="700" kern="1200" dirty="0">
                          <a:solidFill>
                            <a:schemeClr val="tx1"/>
                          </a:solidFill>
                          <a:latin typeface="Montserrat" panose="00000500000000000000" pitchFamily="2" charset="0"/>
                        </a:rPr>
                        <a:t>80.00%</a:t>
                      </a:r>
                      <a:endParaRPr lang="es-MX" sz="700" kern="1200" dirty="0">
                        <a:solidFill>
                          <a:schemeClr val="tx1"/>
                        </a:solidFill>
                        <a:latin typeface="Montserrat" panose="00000500000000000000" pitchFamily="2" charset="0"/>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1341018" rtl="0" eaLnBrk="1" fontAlgn="auto" latinLnBrk="0" hangingPunct="1">
                        <a:lnSpc>
                          <a:spcPct val="100000"/>
                        </a:lnSpc>
                        <a:spcBef>
                          <a:spcPts val="0"/>
                        </a:spcBef>
                        <a:spcAft>
                          <a:spcPts val="0"/>
                        </a:spcAft>
                        <a:buClrTx/>
                        <a:buSzTx/>
                        <a:buFontTx/>
                        <a:buNone/>
                        <a:tabLst/>
                        <a:defRPr/>
                      </a:pPr>
                      <a:r>
                        <a:rPr lang="es-MX" sz="700" kern="1200" dirty="0">
                          <a:solidFill>
                            <a:schemeClr val="tx1"/>
                          </a:solidFill>
                          <a:latin typeface="Montserrat" panose="00000500000000000000" pitchFamily="2" charset="0"/>
                        </a:rPr>
                        <a:t>30.00%</a:t>
                      </a:r>
                      <a:endParaRPr lang="es-MX" sz="700" kern="1200" dirty="0">
                        <a:solidFill>
                          <a:schemeClr val="tx1"/>
                        </a:solidFill>
                        <a:latin typeface="Montserrat" panose="00000500000000000000" pitchFamily="2" charset="0"/>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0200062"/>
                  </a:ext>
                </a:extLst>
              </a:tr>
              <a:tr h="315547">
                <a:tc>
                  <a:txBody>
                    <a:bodyPr/>
                    <a:lstStyle/>
                    <a:p>
                      <a:pPr algn="ctr"/>
                      <a:r>
                        <a:rPr lang="es-MX" sz="700" b="0" dirty="0">
                          <a:latin typeface="Montserrat" panose="00000500000000000000" pitchFamily="2" charset="0"/>
                        </a:rPr>
                        <a:t>F5</a:t>
                      </a:r>
                      <a:endParaRPr lang="es-MX" sz="700" b="0" i="0" dirty="0">
                        <a:latin typeface="Montserrat" panose="00000500000000000000" pitchFamily="2" charset="0"/>
                      </a:endParaRPr>
                    </a:p>
                  </a:txBody>
                  <a:tcPr marL="57108" marR="57108" marT="28554" marB="28554"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s-MX" sz="700" b="0" dirty="0">
                          <a:latin typeface="Montserrat" panose="00000500000000000000" pitchFamily="2" charset="0"/>
                        </a:rPr>
                        <a:t>PARADERO</a:t>
                      </a:r>
                      <a:endParaRPr lang="es-MX" sz="700" b="0" i="0" dirty="0">
                        <a:latin typeface="Montserrat" panose="00000500000000000000" pitchFamily="2" charset="0"/>
                      </a:endParaRPr>
                    </a:p>
                  </a:txBody>
                  <a:tcPr marL="57108" marR="57108" marT="28554" marB="28554"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s-MX" sz="700" b="0" dirty="0">
                          <a:latin typeface="Montserrat" panose="00000500000000000000" pitchFamily="2" charset="0"/>
                        </a:rPr>
                        <a:t>LIMONES</a:t>
                      </a:r>
                      <a:endParaRPr lang="es-MX" sz="700" b="0" i="0" dirty="0">
                        <a:latin typeface="Montserrat" panose="00000500000000000000" pitchFamily="2" charset="0"/>
                      </a:endParaRPr>
                    </a:p>
                  </a:txBody>
                  <a:tcPr marL="57108" marR="57108" marT="28554" marB="28554"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1341018" rtl="0" eaLnBrk="1" fontAlgn="auto" latinLnBrk="0" hangingPunct="1">
                        <a:lnSpc>
                          <a:spcPct val="100000"/>
                        </a:lnSpc>
                        <a:spcBef>
                          <a:spcPts val="0"/>
                        </a:spcBef>
                        <a:spcAft>
                          <a:spcPts val="0"/>
                        </a:spcAft>
                        <a:buClrTx/>
                        <a:buSzTx/>
                        <a:buFontTx/>
                        <a:buNone/>
                        <a:tabLst/>
                        <a:defRPr/>
                      </a:pPr>
                      <a:r>
                        <a:rPr lang="es-MX" sz="700" kern="1200" dirty="0">
                          <a:solidFill>
                            <a:schemeClr val="tx1"/>
                          </a:solidFill>
                          <a:latin typeface="Montserrat" panose="00000500000000000000" pitchFamily="2" charset="0"/>
                        </a:rPr>
                        <a:t>95.00%</a:t>
                      </a:r>
                      <a:endParaRPr lang="es-MX" sz="700" kern="1200" dirty="0">
                        <a:solidFill>
                          <a:schemeClr val="tx1"/>
                        </a:solidFill>
                        <a:latin typeface="Montserrat" panose="00000500000000000000" pitchFamily="2" charset="0"/>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1341018" rtl="0" eaLnBrk="1" fontAlgn="auto" latinLnBrk="0" hangingPunct="1">
                        <a:lnSpc>
                          <a:spcPct val="100000"/>
                        </a:lnSpc>
                        <a:spcBef>
                          <a:spcPts val="0"/>
                        </a:spcBef>
                        <a:spcAft>
                          <a:spcPts val="0"/>
                        </a:spcAft>
                        <a:buClrTx/>
                        <a:buSzTx/>
                        <a:buFontTx/>
                        <a:buNone/>
                        <a:tabLst/>
                        <a:defRPr/>
                      </a:pPr>
                      <a:r>
                        <a:rPr lang="es-MX" sz="700" kern="1200" dirty="0">
                          <a:solidFill>
                            <a:schemeClr val="tx1"/>
                          </a:solidFill>
                          <a:latin typeface="Montserrat" panose="00000500000000000000" pitchFamily="2" charset="0"/>
                        </a:rPr>
                        <a:t>80.00%</a:t>
                      </a:r>
                      <a:endParaRPr lang="es-MX" sz="700" kern="1200" dirty="0">
                        <a:solidFill>
                          <a:schemeClr val="tx1"/>
                        </a:solidFill>
                        <a:latin typeface="Montserrat" panose="00000500000000000000" pitchFamily="2" charset="0"/>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1341018" rtl="0" eaLnBrk="1" fontAlgn="auto" latinLnBrk="0" hangingPunct="1">
                        <a:lnSpc>
                          <a:spcPct val="100000"/>
                        </a:lnSpc>
                        <a:spcBef>
                          <a:spcPts val="0"/>
                        </a:spcBef>
                        <a:spcAft>
                          <a:spcPts val="0"/>
                        </a:spcAft>
                        <a:buClrTx/>
                        <a:buSzTx/>
                        <a:buFontTx/>
                        <a:buNone/>
                        <a:tabLst/>
                        <a:defRPr/>
                      </a:pPr>
                      <a:r>
                        <a:rPr lang="es-MX" sz="700" kern="1200" dirty="0">
                          <a:solidFill>
                            <a:schemeClr val="tx1"/>
                          </a:solidFill>
                          <a:latin typeface="Montserrat" panose="00000500000000000000" pitchFamily="2" charset="0"/>
                        </a:rPr>
                        <a:t>30.00%</a:t>
                      </a:r>
                      <a:endParaRPr lang="es-MX" sz="700" kern="1200" dirty="0">
                        <a:solidFill>
                          <a:schemeClr val="tx1"/>
                        </a:solidFill>
                        <a:latin typeface="Montserrat" panose="00000500000000000000" pitchFamily="2" charset="0"/>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8947181"/>
                  </a:ext>
                </a:extLst>
              </a:tr>
              <a:tr h="315547">
                <a:tc>
                  <a:txBody>
                    <a:bodyPr/>
                    <a:lstStyle/>
                    <a:p>
                      <a:pPr algn="ctr"/>
                      <a:r>
                        <a:rPr lang="es-MX" sz="700" b="0" dirty="0">
                          <a:latin typeface="Montserrat" panose="00000500000000000000" pitchFamily="2" charset="0"/>
                        </a:rPr>
                        <a:t>F6</a:t>
                      </a:r>
                      <a:endParaRPr lang="es-MX" sz="700" b="0" i="0" dirty="0">
                        <a:latin typeface="Montserrat" panose="00000500000000000000" pitchFamily="2" charset="0"/>
                      </a:endParaRPr>
                    </a:p>
                  </a:txBody>
                  <a:tcPr marL="57108" marR="57108" marT="28554" marB="28554"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s-MX" sz="700" b="0" dirty="0">
                          <a:latin typeface="Montserrat" panose="00000500000000000000" pitchFamily="2" charset="0"/>
                        </a:rPr>
                        <a:t>ESTACIÓN</a:t>
                      </a:r>
                      <a:endParaRPr lang="es-MX" sz="700" b="0" i="0" dirty="0">
                        <a:latin typeface="Montserrat" panose="00000500000000000000" pitchFamily="2" charset="0"/>
                      </a:endParaRPr>
                    </a:p>
                  </a:txBody>
                  <a:tcPr marL="57108" marR="57108" marT="28554" marB="28554"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s-MX" sz="700" b="0" dirty="0">
                          <a:latin typeface="Montserrat" panose="00000500000000000000" pitchFamily="2" charset="0"/>
                        </a:rPr>
                        <a:t>BACALAR</a:t>
                      </a:r>
                      <a:endParaRPr lang="es-MX" sz="700" b="0" i="0" dirty="0">
                        <a:latin typeface="Montserrat" panose="00000500000000000000" pitchFamily="2" charset="0"/>
                      </a:endParaRPr>
                    </a:p>
                  </a:txBody>
                  <a:tcPr marL="57108" marR="57108" marT="28554" marB="28554"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1341018" rtl="0" eaLnBrk="1" fontAlgn="auto" latinLnBrk="0" hangingPunct="1">
                        <a:lnSpc>
                          <a:spcPct val="100000"/>
                        </a:lnSpc>
                        <a:spcBef>
                          <a:spcPts val="0"/>
                        </a:spcBef>
                        <a:spcAft>
                          <a:spcPts val="0"/>
                        </a:spcAft>
                        <a:buClrTx/>
                        <a:buSzTx/>
                        <a:buFontTx/>
                        <a:buNone/>
                        <a:tabLst/>
                        <a:defRPr/>
                      </a:pPr>
                      <a:r>
                        <a:rPr lang="es-MX" sz="700" kern="1200" dirty="0">
                          <a:solidFill>
                            <a:schemeClr val="tx1"/>
                          </a:solidFill>
                          <a:latin typeface="Montserrat" panose="00000500000000000000" pitchFamily="2" charset="0"/>
                        </a:rPr>
                        <a:t>95.00%</a:t>
                      </a:r>
                      <a:endParaRPr lang="es-MX" sz="700" kern="1200" dirty="0">
                        <a:solidFill>
                          <a:schemeClr val="tx1"/>
                        </a:solidFill>
                        <a:latin typeface="Montserrat" panose="00000500000000000000" pitchFamily="2" charset="0"/>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1341018" rtl="0" eaLnBrk="1" fontAlgn="auto" latinLnBrk="0" hangingPunct="1">
                        <a:lnSpc>
                          <a:spcPct val="100000"/>
                        </a:lnSpc>
                        <a:spcBef>
                          <a:spcPts val="0"/>
                        </a:spcBef>
                        <a:spcAft>
                          <a:spcPts val="0"/>
                        </a:spcAft>
                        <a:buClrTx/>
                        <a:buSzTx/>
                        <a:buFontTx/>
                        <a:buNone/>
                        <a:tabLst/>
                        <a:defRPr/>
                      </a:pPr>
                      <a:r>
                        <a:rPr lang="es-MX" sz="700" kern="1200" dirty="0">
                          <a:solidFill>
                            <a:schemeClr val="tx1"/>
                          </a:solidFill>
                          <a:latin typeface="Montserrat" panose="00000500000000000000" pitchFamily="2" charset="0"/>
                        </a:rPr>
                        <a:t>80.00%</a:t>
                      </a:r>
                      <a:endParaRPr lang="es-MX" sz="700" kern="1200" dirty="0">
                        <a:solidFill>
                          <a:schemeClr val="tx1"/>
                        </a:solidFill>
                        <a:latin typeface="Montserrat" panose="00000500000000000000" pitchFamily="2" charset="0"/>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1341018" rtl="0" eaLnBrk="1" fontAlgn="auto" latinLnBrk="0" hangingPunct="1">
                        <a:lnSpc>
                          <a:spcPct val="100000"/>
                        </a:lnSpc>
                        <a:spcBef>
                          <a:spcPts val="0"/>
                        </a:spcBef>
                        <a:spcAft>
                          <a:spcPts val="0"/>
                        </a:spcAft>
                        <a:buClrTx/>
                        <a:buSzTx/>
                        <a:buFontTx/>
                        <a:buNone/>
                        <a:tabLst/>
                        <a:defRPr/>
                      </a:pPr>
                      <a:r>
                        <a:rPr lang="es-MX" sz="700" kern="1200" dirty="0">
                          <a:solidFill>
                            <a:schemeClr val="tx1"/>
                          </a:solidFill>
                          <a:latin typeface="Montserrat" panose="00000500000000000000" pitchFamily="2" charset="0"/>
                        </a:rPr>
                        <a:t>30.00%</a:t>
                      </a:r>
                      <a:endParaRPr lang="es-MX" sz="700" kern="1200" dirty="0">
                        <a:solidFill>
                          <a:schemeClr val="tx1"/>
                        </a:solidFill>
                        <a:latin typeface="Montserrat" panose="00000500000000000000" pitchFamily="2" charset="0"/>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72279"/>
                  </a:ext>
                </a:extLst>
              </a:tr>
              <a:tr h="389030">
                <a:tc>
                  <a:txBody>
                    <a:bodyPr/>
                    <a:lstStyle/>
                    <a:p>
                      <a:pPr algn="ctr"/>
                      <a:r>
                        <a:rPr lang="es-MX" sz="700" b="0" dirty="0">
                          <a:latin typeface="Montserrat" panose="00000500000000000000" pitchFamily="2" charset="0"/>
                        </a:rPr>
                        <a:t>F7</a:t>
                      </a:r>
                      <a:endParaRPr lang="es-MX" sz="700" b="0" i="0" dirty="0">
                        <a:latin typeface="Montserrat" panose="00000500000000000000" pitchFamily="2" charset="0"/>
                      </a:endParaRPr>
                    </a:p>
                  </a:txBody>
                  <a:tcPr marL="57108" marR="57108" marT="28554" marB="28554"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s-MX" sz="700" b="0" dirty="0">
                          <a:latin typeface="Montserrat" panose="00000500000000000000" pitchFamily="2" charset="0"/>
                        </a:rPr>
                        <a:t>ESTACIÓN</a:t>
                      </a:r>
                      <a:endParaRPr lang="es-MX" sz="700" b="0" i="0" dirty="0">
                        <a:latin typeface="Montserrat" panose="00000500000000000000" pitchFamily="2" charset="0"/>
                      </a:endParaRPr>
                    </a:p>
                  </a:txBody>
                  <a:tcPr marL="57108" marR="57108" marT="28554" marB="28554"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s-MX" sz="700" b="0" dirty="0">
                          <a:latin typeface="Montserrat" panose="00000500000000000000" pitchFamily="2" charset="0"/>
                        </a:rPr>
                        <a:t>CHETUMAL AEROPUERTO</a:t>
                      </a:r>
                      <a:endParaRPr lang="es-MX" sz="700" b="0" i="0" dirty="0">
                        <a:latin typeface="Montserrat" panose="00000500000000000000" pitchFamily="2" charset="0"/>
                      </a:endParaRPr>
                    </a:p>
                  </a:txBody>
                  <a:tcPr marL="57108" marR="57108" marT="28554" marB="28554"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1341018" rtl="0" eaLnBrk="1" fontAlgn="auto" latinLnBrk="0" hangingPunct="1">
                        <a:lnSpc>
                          <a:spcPct val="100000"/>
                        </a:lnSpc>
                        <a:spcBef>
                          <a:spcPts val="0"/>
                        </a:spcBef>
                        <a:spcAft>
                          <a:spcPts val="0"/>
                        </a:spcAft>
                        <a:buClrTx/>
                        <a:buSzTx/>
                        <a:buFontTx/>
                        <a:buNone/>
                        <a:tabLst/>
                        <a:defRPr/>
                      </a:pPr>
                      <a:r>
                        <a:rPr lang="es-MX" sz="700" kern="1200" dirty="0">
                          <a:solidFill>
                            <a:schemeClr val="tx1"/>
                          </a:solidFill>
                          <a:latin typeface="Montserrat" panose="00000500000000000000" pitchFamily="2" charset="0"/>
                        </a:rPr>
                        <a:t>75.00%</a:t>
                      </a:r>
                      <a:endParaRPr lang="es-MX" sz="700" kern="1200" dirty="0">
                        <a:solidFill>
                          <a:schemeClr val="tx1"/>
                        </a:solidFill>
                        <a:latin typeface="Montserrat" panose="00000500000000000000" pitchFamily="2" charset="0"/>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1341018" rtl="0" eaLnBrk="1" fontAlgn="auto" latinLnBrk="0" hangingPunct="1">
                        <a:lnSpc>
                          <a:spcPct val="100000"/>
                        </a:lnSpc>
                        <a:spcBef>
                          <a:spcPts val="0"/>
                        </a:spcBef>
                        <a:spcAft>
                          <a:spcPts val="0"/>
                        </a:spcAft>
                        <a:buClrTx/>
                        <a:buSzTx/>
                        <a:buFontTx/>
                        <a:buNone/>
                        <a:tabLst/>
                        <a:defRPr/>
                      </a:pPr>
                      <a:r>
                        <a:rPr lang="es-MX" sz="700" kern="1200" dirty="0">
                          <a:solidFill>
                            <a:schemeClr val="tx1"/>
                          </a:solidFill>
                          <a:latin typeface="Montserrat" panose="00000500000000000000" pitchFamily="2" charset="0"/>
                        </a:rPr>
                        <a:t>70.00%</a:t>
                      </a:r>
                      <a:endParaRPr lang="es-MX" sz="700" kern="1200" dirty="0">
                        <a:solidFill>
                          <a:schemeClr val="tx1"/>
                        </a:solidFill>
                        <a:latin typeface="Montserrat" panose="00000500000000000000" pitchFamily="2" charset="0"/>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1341018" rtl="0" eaLnBrk="1" fontAlgn="auto" latinLnBrk="0" hangingPunct="1">
                        <a:lnSpc>
                          <a:spcPct val="100000"/>
                        </a:lnSpc>
                        <a:spcBef>
                          <a:spcPts val="0"/>
                        </a:spcBef>
                        <a:spcAft>
                          <a:spcPts val="0"/>
                        </a:spcAft>
                        <a:buClrTx/>
                        <a:buSzTx/>
                        <a:buFontTx/>
                        <a:buNone/>
                        <a:tabLst/>
                        <a:defRPr/>
                      </a:pPr>
                      <a:r>
                        <a:rPr lang="es-MX" sz="700" kern="1200" dirty="0">
                          <a:solidFill>
                            <a:schemeClr val="tx1"/>
                          </a:solidFill>
                          <a:latin typeface="Montserrat" panose="00000500000000000000" pitchFamily="2" charset="0"/>
                        </a:rPr>
                        <a:t>30.00%</a:t>
                      </a:r>
                      <a:endParaRPr lang="es-MX" sz="700" kern="1200" dirty="0">
                        <a:solidFill>
                          <a:schemeClr val="tx1"/>
                        </a:solidFill>
                        <a:latin typeface="Montserrat" panose="00000500000000000000" pitchFamily="2" charset="0"/>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2274581"/>
                  </a:ext>
                </a:extLst>
              </a:tr>
            </a:tbl>
          </a:graphicData>
        </a:graphic>
      </p:graphicFrame>
      <p:grpSp>
        <p:nvGrpSpPr>
          <p:cNvPr id="15" name="Grupo 14">
            <a:extLst>
              <a:ext uri="{FF2B5EF4-FFF2-40B4-BE49-F238E27FC236}">
                <a16:creationId xmlns:a16="http://schemas.microsoft.com/office/drawing/2014/main" id="{288A752A-9FF6-14A1-5A84-5791B8665C7C}"/>
              </a:ext>
            </a:extLst>
          </p:cNvPr>
          <p:cNvGrpSpPr/>
          <p:nvPr/>
        </p:nvGrpSpPr>
        <p:grpSpPr>
          <a:xfrm>
            <a:off x="0" y="1201407"/>
            <a:ext cx="4649296" cy="5656594"/>
            <a:chOff x="0" y="1201407"/>
            <a:chExt cx="4649296" cy="5656594"/>
          </a:xfrm>
        </p:grpSpPr>
        <p:pic>
          <p:nvPicPr>
            <p:cNvPr id="5" name="Imagen 4">
              <a:extLst>
                <a:ext uri="{FF2B5EF4-FFF2-40B4-BE49-F238E27FC236}">
                  <a16:creationId xmlns:a16="http://schemas.microsoft.com/office/drawing/2014/main" id="{A5346952-4FCE-5DD5-1A5C-EAD019AC0695}"/>
                </a:ext>
              </a:extLst>
            </p:cNvPr>
            <p:cNvPicPr>
              <a:picLocks noChangeAspect="1"/>
            </p:cNvPicPr>
            <p:nvPr/>
          </p:nvPicPr>
          <p:blipFill rotWithShape="1">
            <a:blip r:embed="rId5"/>
            <a:srcRect t="1037"/>
            <a:stretch/>
          </p:blipFill>
          <p:spPr>
            <a:xfrm>
              <a:off x="0" y="1250078"/>
              <a:ext cx="4649296" cy="5607923"/>
            </a:xfrm>
            <a:prstGeom prst="rect">
              <a:avLst/>
            </a:prstGeom>
          </p:spPr>
        </p:pic>
        <p:pic>
          <p:nvPicPr>
            <p:cNvPr id="10" name="Imagen 9">
              <a:extLst>
                <a:ext uri="{FF2B5EF4-FFF2-40B4-BE49-F238E27FC236}">
                  <a16:creationId xmlns:a16="http://schemas.microsoft.com/office/drawing/2014/main" id="{9D5E92A4-FD0A-697C-3637-0F463C4DA226}"/>
                </a:ext>
              </a:extLst>
            </p:cNvPr>
            <p:cNvPicPr>
              <a:picLocks noChangeAspect="1"/>
            </p:cNvPicPr>
            <p:nvPr/>
          </p:nvPicPr>
          <p:blipFill>
            <a:blip r:embed="rId6"/>
            <a:stretch>
              <a:fillRect/>
            </a:stretch>
          </p:blipFill>
          <p:spPr>
            <a:xfrm>
              <a:off x="1935881" y="4343286"/>
              <a:ext cx="579463" cy="579463"/>
            </a:xfrm>
            <a:prstGeom prst="rect">
              <a:avLst/>
            </a:prstGeom>
          </p:spPr>
        </p:pic>
        <p:pic>
          <p:nvPicPr>
            <p:cNvPr id="11" name="Imagen 10">
              <a:extLst>
                <a:ext uri="{FF2B5EF4-FFF2-40B4-BE49-F238E27FC236}">
                  <a16:creationId xmlns:a16="http://schemas.microsoft.com/office/drawing/2014/main" id="{C2EE4597-64EB-5854-0F7C-9672C8C8CDA5}"/>
                </a:ext>
              </a:extLst>
            </p:cNvPr>
            <p:cNvPicPr>
              <a:picLocks noChangeAspect="1"/>
            </p:cNvPicPr>
            <p:nvPr/>
          </p:nvPicPr>
          <p:blipFill>
            <a:blip r:embed="rId6"/>
            <a:stretch>
              <a:fillRect/>
            </a:stretch>
          </p:blipFill>
          <p:spPr>
            <a:xfrm>
              <a:off x="1184745" y="5223591"/>
              <a:ext cx="579463" cy="579463"/>
            </a:xfrm>
            <a:prstGeom prst="rect">
              <a:avLst/>
            </a:prstGeom>
          </p:spPr>
        </p:pic>
        <p:pic>
          <p:nvPicPr>
            <p:cNvPr id="12" name="Imagen 11">
              <a:extLst>
                <a:ext uri="{FF2B5EF4-FFF2-40B4-BE49-F238E27FC236}">
                  <a16:creationId xmlns:a16="http://schemas.microsoft.com/office/drawing/2014/main" id="{371F47A2-919B-5CC4-B9E0-46C5D73FAD2B}"/>
                </a:ext>
              </a:extLst>
            </p:cNvPr>
            <p:cNvPicPr>
              <a:picLocks noChangeAspect="1"/>
            </p:cNvPicPr>
            <p:nvPr/>
          </p:nvPicPr>
          <p:blipFill>
            <a:blip r:embed="rId6"/>
            <a:stretch>
              <a:fillRect/>
            </a:stretch>
          </p:blipFill>
          <p:spPr>
            <a:xfrm>
              <a:off x="1474476" y="5779367"/>
              <a:ext cx="579463" cy="579463"/>
            </a:xfrm>
            <a:prstGeom prst="rect">
              <a:avLst/>
            </a:prstGeom>
          </p:spPr>
        </p:pic>
        <p:pic>
          <p:nvPicPr>
            <p:cNvPr id="13" name="Imagen 12">
              <a:extLst>
                <a:ext uri="{FF2B5EF4-FFF2-40B4-BE49-F238E27FC236}">
                  <a16:creationId xmlns:a16="http://schemas.microsoft.com/office/drawing/2014/main" id="{F81E05E9-ED3F-594C-66A7-1738B32C7A90}"/>
                </a:ext>
              </a:extLst>
            </p:cNvPr>
            <p:cNvPicPr>
              <a:picLocks noChangeAspect="1"/>
            </p:cNvPicPr>
            <p:nvPr/>
          </p:nvPicPr>
          <p:blipFill>
            <a:blip r:embed="rId6"/>
            <a:stretch>
              <a:fillRect/>
            </a:stretch>
          </p:blipFill>
          <p:spPr>
            <a:xfrm>
              <a:off x="1970389" y="2704495"/>
              <a:ext cx="579463" cy="579463"/>
            </a:xfrm>
            <a:prstGeom prst="rect">
              <a:avLst/>
            </a:prstGeom>
          </p:spPr>
        </p:pic>
        <p:pic>
          <p:nvPicPr>
            <p:cNvPr id="14" name="Imagen 13">
              <a:extLst>
                <a:ext uri="{FF2B5EF4-FFF2-40B4-BE49-F238E27FC236}">
                  <a16:creationId xmlns:a16="http://schemas.microsoft.com/office/drawing/2014/main" id="{810E0E07-DF52-903D-45E3-64A8A446E339}"/>
                </a:ext>
              </a:extLst>
            </p:cNvPr>
            <p:cNvPicPr>
              <a:picLocks noChangeAspect="1"/>
            </p:cNvPicPr>
            <p:nvPr/>
          </p:nvPicPr>
          <p:blipFill>
            <a:blip r:embed="rId6"/>
            <a:stretch>
              <a:fillRect/>
            </a:stretch>
          </p:blipFill>
          <p:spPr>
            <a:xfrm>
              <a:off x="3161664" y="1201407"/>
              <a:ext cx="579463" cy="579463"/>
            </a:xfrm>
            <a:prstGeom prst="rect">
              <a:avLst/>
            </a:prstGeom>
          </p:spPr>
        </p:pic>
      </p:grpSp>
      <p:pic>
        <p:nvPicPr>
          <p:cNvPr id="21" name="Imagen 20">
            <a:extLst>
              <a:ext uri="{FF2B5EF4-FFF2-40B4-BE49-F238E27FC236}">
                <a16:creationId xmlns:a16="http://schemas.microsoft.com/office/drawing/2014/main" id="{D8D3F1B8-738B-8639-CBD7-1E230A7C2ED9}"/>
              </a:ext>
            </a:extLst>
          </p:cNvPr>
          <p:cNvPicPr>
            <a:picLocks noChangeAspect="1"/>
          </p:cNvPicPr>
          <p:nvPr/>
        </p:nvPicPr>
        <p:blipFill>
          <a:blip r:embed="rId7"/>
          <a:stretch>
            <a:fillRect/>
          </a:stretch>
        </p:blipFill>
        <p:spPr>
          <a:xfrm>
            <a:off x="4898525" y="3688167"/>
            <a:ext cx="771786" cy="771786"/>
          </a:xfrm>
          <a:prstGeom prst="rect">
            <a:avLst/>
          </a:prstGeom>
        </p:spPr>
      </p:pic>
      <p:pic>
        <p:nvPicPr>
          <p:cNvPr id="30" name="Imagen 29">
            <a:extLst>
              <a:ext uri="{FF2B5EF4-FFF2-40B4-BE49-F238E27FC236}">
                <a16:creationId xmlns:a16="http://schemas.microsoft.com/office/drawing/2014/main" id="{320F08E3-402B-E14A-AB4A-6433FD65234C}"/>
              </a:ext>
            </a:extLst>
          </p:cNvPr>
          <p:cNvPicPr>
            <a:picLocks noChangeAspect="1"/>
          </p:cNvPicPr>
          <p:nvPr/>
        </p:nvPicPr>
        <p:blipFill>
          <a:blip r:embed="rId8"/>
          <a:stretch>
            <a:fillRect/>
          </a:stretch>
        </p:blipFill>
        <p:spPr>
          <a:xfrm>
            <a:off x="4947103" y="5382230"/>
            <a:ext cx="737140" cy="737140"/>
          </a:xfrm>
          <a:prstGeom prst="rect">
            <a:avLst/>
          </a:prstGeom>
        </p:spPr>
      </p:pic>
      <p:pic>
        <p:nvPicPr>
          <p:cNvPr id="32" name="Imagen 31">
            <a:extLst>
              <a:ext uri="{FF2B5EF4-FFF2-40B4-BE49-F238E27FC236}">
                <a16:creationId xmlns:a16="http://schemas.microsoft.com/office/drawing/2014/main" id="{6B5D283F-AD24-0CBE-AF11-FCC283CBFC06}"/>
              </a:ext>
            </a:extLst>
          </p:cNvPr>
          <p:cNvPicPr>
            <a:picLocks noChangeAspect="1"/>
          </p:cNvPicPr>
          <p:nvPr/>
        </p:nvPicPr>
        <p:blipFill>
          <a:blip r:embed="rId9"/>
          <a:stretch>
            <a:fillRect/>
          </a:stretch>
        </p:blipFill>
        <p:spPr>
          <a:xfrm>
            <a:off x="4984220" y="4581495"/>
            <a:ext cx="679193" cy="679193"/>
          </a:xfrm>
          <a:prstGeom prst="rect">
            <a:avLst/>
          </a:prstGeom>
        </p:spPr>
      </p:pic>
      <p:sp>
        <p:nvSpPr>
          <p:cNvPr id="34" name="Rectángulo 33">
            <a:extLst>
              <a:ext uri="{FF2B5EF4-FFF2-40B4-BE49-F238E27FC236}">
                <a16:creationId xmlns:a16="http://schemas.microsoft.com/office/drawing/2014/main" id="{112F2677-19EC-A707-1E21-91E861F37614}"/>
              </a:ext>
            </a:extLst>
          </p:cNvPr>
          <p:cNvSpPr/>
          <p:nvPr/>
        </p:nvSpPr>
        <p:spPr>
          <a:xfrm>
            <a:off x="5706882" y="3860269"/>
            <a:ext cx="2438241" cy="445397"/>
          </a:xfrm>
          <a:prstGeom prst="rect">
            <a:avLst/>
          </a:prstGeom>
          <a:solidFill>
            <a:srgbClr val="E0C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000" b="1" spc="300" dirty="0">
                <a:solidFill>
                  <a:schemeClr val="tx1"/>
                </a:solidFill>
                <a:latin typeface="Montserrat Light" panose="00000400000000000000" pitchFamily="2" charset="0"/>
              </a:rPr>
              <a:t>POLÍGONO DE PREDIO</a:t>
            </a:r>
          </a:p>
        </p:txBody>
      </p:sp>
      <p:sp>
        <p:nvSpPr>
          <p:cNvPr id="35" name="Rectángulo 34">
            <a:extLst>
              <a:ext uri="{FF2B5EF4-FFF2-40B4-BE49-F238E27FC236}">
                <a16:creationId xmlns:a16="http://schemas.microsoft.com/office/drawing/2014/main" id="{9D638D77-D8EE-638C-4AF5-A0C26E9DE33C}"/>
              </a:ext>
            </a:extLst>
          </p:cNvPr>
          <p:cNvSpPr/>
          <p:nvPr/>
        </p:nvSpPr>
        <p:spPr>
          <a:xfrm>
            <a:off x="5706883" y="4653523"/>
            <a:ext cx="2438240" cy="445397"/>
          </a:xfrm>
          <a:prstGeom prst="rect">
            <a:avLst/>
          </a:prstGeom>
          <a:solidFill>
            <a:srgbClr val="E0C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000" b="1" spc="300" dirty="0">
                <a:solidFill>
                  <a:schemeClr val="tx1"/>
                </a:solidFill>
                <a:latin typeface="Montserrat Light" panose="00000400000000000000" pitchFamily="2" charset="0"/>
              </a:rPr>
              <a:t>CONJUNTO DE MASAS</a:t>
            </a:r>
          </a:p>
        </p:txBody>
      </p:sp>
      <p:sp>
        <p:nvSpPr>
          <p:cNvPr id="36" name="Rectángulo 35">
            <a:extLst>
              <a:ext uri="{FF2B5EF4-FFF2-40B4-BE49-F238E27FC236}">
                <a16:creationId xmlns:a16="http://schemas.microsoft.com/office/drawing/2014/main" id="{DDCA06AC-E5CC-9B3A-A631-CCA5ABC4138A}"/>
              </a:ext>
            </a:extLst>
          </p:cNvPr>
          <p:cNvSpPr/>
          <p:nvPr/>
        </p:nvSpPr>
        <p:spPr>
          <a:xfrm>
            <a:off x="5706882" y="5471717"/>
            <a:ext cx="2438241" cy="445397"/>
          </a:xfrm>
          <a:prstGeom prst="rect">
            <a:avLst/>
          </a:prstGeom>
          <a:solidFill>
            <a:srgbClr val="E0C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000" b="1" spc="300" dirty="0">
                <a:solidFill>
                  <a:schemeClr val="tx1"/>
                </a:solidFill>
                <a:latin typeface="Montserrat Light" panose="00000400000000000000" pitchFamily="2" charset="0"/>
              </a:rPr>
              <a:t>DISEÑO ESTACIÓN</a:t>
            </a:r>
          </a:p>
        </p:txBody>
      </p:sp>
      <p:sp>
        <p:nvSpPr>
          <p:cNvPr id="37" name="Rectángulo 36">
            <a:extLst>
              <a:ext uri="{FF2B5EF4-FFF2-40B4-BE49-F238E27FC236}">
                <a16:creationId xmlns:a16="http://schemas.microsoft.com/office/drawing/2014/main" id="{7B8B103C-9C1C-134F-E500-ECB89E7355A9}"/>
              </a:ext>
            </a:extLst>
          </p:cNvPr>
          <p:cNvSpPr/>
          <p:nvPr/>
        </p:nvSpPr>
        <p:spPr>
          <a:xfrm>
            <a:off x="8145124" y="3860269"/>
            <a:ext cx="1427106" cy="445397"/>
          </a:xfrm>
          <a:prstGeom prst="rect">
            <a:avLst/>
          </a:prstGeom>
          <a:solidFill>
            <a:srgbClr val="396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100" b="1" spc="300" dirty="0">
                <a:solidFill>
                  <a:schemeClr val="bg1"/>
                </a:solidFill>
                <a:latin typeface="Montserrat" panose="00000500000000000000" pitchFamily="2" charset="0"/>
              </a:rPr>
              <a:t>91%</a:t>
            </a:r>
          </a:p>
        </p:txBody>
      </p:sp>
      <p:sp>
        <p:nvSpPr>
          <p:cNvPr id="38" name="Rectángulo 37">
            <a:extLst>
              <a:ext uri="{FF2B5EF4-FFF2-40B4-BE49-F238E27FC236}">
                <a16:creationId xmlns:a16="http://schemas.microsoft.com/office/drawing/2014/main" id="{68B1E5E1-EA23-6498-C618-5BBE68D7AEC3}"/>
              </a:ext>
            </a:extLst>
          </p:cNvPr>
          <p:cNvSpPr/>
          <p:nvPr/>
        </p:nvSpPr>
        <p:spPr>
          <a:xfrm>
            <a:off x="8145124" y="4653523"/>
            <a:ext cx="1150880" cy="445397"/>
          </a:xfrm>
          <a:prstGeom prst="rect">
            <a:avLst/>
          </a:prstGeom>
          <a:solidFill>
            <a:srgbClr val="396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000" b="1" spc="300" dirty="0">
                <a:solidFill>
                  <a:schemeClr val="bg1"/>
                </a:solidFill>
                <a:latin typeface="Montserrat" panose="00000500000000000000" pitchFamily="2" charset="0"/>
              </a:rPr>
              <a:t>78%</a:t>
            </a:r>
          </a:p>
        </p:txBody>
      </p:sp>
      <p:sp>
        <p:nvSpPr>
          <p:cNvPr id="39" name="Rectángulo 38">
            <a:extLst>
              <a:ext uri="{FF2B5EF4-FFF2-40B4-BE49-F238E27FC236}">
                <a16:creationId xmlns:a16="http://schemas.microsoft.com/office/drawing/2014/main" id="{7CAB70F8-AA71-FB5C-6064-0F842A3A1B7D}"/>
              </a:ext>
            </a:extLst>
          </p:cNvPr>
          <p:cNvSpPr/>
          <p:nvPr/>
        </p:nvSpPr>
        <p:spPr>
          <a:xfrm>
            <a:off x="8145124" y="5471717"/>
            <a:ext cx="672352" cy="445397"/>
          </a:xfrm>
          <a:prstGeom prst="rect">
            <a:avLst/>
          </a:prstGeom>
          <a:solidFill>
            <a:srgbClr val="396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000" b="1" spc="300" dirty="0">
                <a:solidFill>
                  <a:schemeClr val="bg1"/>
                </a:solidFill>
                <a:latin typeface="Montserrat" panose="00000500000000000000" pitchFamily="2" charset="0"/>
              </a:rPr>
              <a:t>30%</a:t>
            </a:r>
          </a:p>
        </p:txBody>
      </p:sp>
      <p:sp>
        <p:nvSpPr>
          <p:cNvPr id="40" name="Elipse 39">
            <a:extLst>
              <a:ext uri="{FF2B5EF4-FFF2-40B4-BE49-F238E27FC236}">
                <a16:creationId xmlns:a16="http://schemas.microsoft.com/office/drawing/2014/main" id="{9FB3481F-5F2F-96E6-3833-CCEC9850273B}"/>
              </a:ext>
            </a:extLst>
          </p:cNvPr>
          <p:cNvSpPr/>
          <p:nvPr/>
        </p:nvSpPr>
        <p:spPr>
          <a:xfrm>
            <a:off x="9181529" y="5518485"/>
            <a:ext cx="1111715" cy="1111715"/>
          </a:xfrm>
          <a:prstGeom prst="ellipse">
            <a:avLst/>
          </a:prstGeom>
          <a:solidFill>
            <a:srgbClr val="E0C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500" b="1" dirty="0">
              <a:ln w="0"/>
              <a:solidFill>
                <a:schemeClr val="tx1"/>
              </a:solidFill>
              <a:latin typeface="Montserrat" panose="00000500000000000000" pitchFamily="2" charset="0"/>
            </a:endParaRPr>
          </a:p>
        </p:txBody>
      </p:sp>
      <p:sp>
        <p:nvSpPr>
          <p:cNvPr id="45" name="Círculo parcial 44">
            <a:extLst>
              <a:ext uri="{FF2B5EF4-FFF2-40B4-BE49-F238E27FC236}">
                <a16:creationId xmlns:a16="http://schemas.microsoft.com/office/drawing/2014/main" id="{6568C066-D7AB-F8F7-92C8-6A43833DC051}"/>
              </a:ext>
            </a:extLst>
          </p:cNvPr>
          <p:cNvSpPr/>
          <p:nvPr/>
        </p:nvSpPr>
        <p:spPr>
          <a:xfrm rot="16200000">
            <a:off x="9179176" y="5509760"/>
            <a:ext cx="1120604" cy="1120604"/>
          </a:xfrm>
          <a:prstGeom prst="pie">
            <a:avLst>
              <a:gd name="adj1" fmla="val 0"/>
              <a:gd name="adj2" fmla="val 11847842"/>
            </a:avLst>
          </a:prstGeom>
          <a:solidFill>
            <a:srgbClr val="20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3" name="CuadroTexto 42">
            <a:extLst>
              <a:ext uri="{FF2B5EF4-FFF2-40B4-BE49-F238E27FC236}">
                <a16:creationId xmlns:a16="http://schemas.microsoft.com/office/drawing/2014/main" id="{7CF8009E-A06F-298A-2AD4-3EFEE072ECE2}"/>
              </a:ext>
            </a:extLst>
          </p:cNvPr>
          <p:cNvSpPr txBox="1"/>
          <p:nvPr/>
        </p:nvSpPr>
        <p:spPr>
          <a:xfrm>
            <a:off x="8855972" y="5844755"/>
            <a:ext cx="1765916" cy="464505"/>
          </a:xfrm>
          <a:prstGeom prst="rect">
            <a:avLst/>
          </a:prstGeom>
          <a:noFill/>
        </p:spPr>
        <p:txBody>
          <a:bodyPr wrap="square">
            <a:spAutoFit/>
          </a:bodyPr>
          <a:lstStyle/>
          <a:p>
            <a:pPr algn="ctr"/>
            <a:r>
              <a:rPr lang="es-MX" sz="2000" b="1" dirty="0">
                <a:ln w="0"/>
                <a:solidFill>
                  <a:schemeClr val="bg1"/>
                </a:solidFill>
                <a:latin typeface="Montserrat" panose="00000500000000000000" pitchFamily="2" charset="0"/>
              </a:rPr>
              <a:t>66.33%</a:t>
            </a:r>
          </a:p>
        </p:txBody>
      </p:sp>
      <p:pic>
        <p:nvPicPr>
          <p:cNvPr id="31" name="Imagen 30">
            <a:extLst>
              <a:ext uri="{FF2B5EF4-FFF2-40B4-BE49-F238E27FC236}">
                <a16:creationId xmlns:a16="http://schemas.microsoft.com/office/drawing/2014/main" id="{98E0014B-ED3E-3A42-A46C-BB3936E28C9F}"/>
              </a:ext>
            </a:extLst>
          </p:cNvPr>
          <p:cNvPicPr>
            <a:picLocks noChangeAspect="1"/>
          </p:cNvPicPr>
          <p:nvPr/>
        </p:nvPicPr>
        <p:blipFill>
          <a:blip r:embed="rId10">
            <a:lum bright="-40000" contrast="-40000"/>
            <a:extLst>
              <a:ext uri="{28A0092B-C50C-407E-A947-70E740481C1C}">
                <a14:useLocalDpi xmlns:a14="http://schemas.microsoft.com/office/drawing/2010/main"/>
              </a:ext>
            </a:extLst>
          </a:blip>
          <a:stretch>
            <a:fillRect/>
          </a:stretch>
        </p:blipFill>
        <p:spPr>
          <a:xfrm>
            <a:off x="8644791" y="342561"/>
            <a:ext cx="2229105" cy="610940"/>
          </a:xfrm>
          <a:prstGeom prst="rect">
            <a:avLst/>
          </a:prstGeom>
        </p:spPr>
      </p:pic>
      <p:pic>
        <p:nvPicPr>
          <p:cNvPr id="33" name="Imagen 32">
            <a:extLst>
              <a:ext uri="{FF2B5EF4-FFF2-40B4-BE49-F238E27FC236}">
                <a16:creationId xmlns:a16="http://schemas.microsoft.com/office/drawing/2014/main" id="{979D3F44-941C-1543-8322-BC8B607ADFA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120" b="47526" l="8667" r="75200"/>
                    </a14:imgEffect>
                  </a14:imgLayer>
                </a14:imgProps>
              </a:ext>
            </a:extLst>
          </a:blip>
          <a:srcRect l="10141" t="10141" r="24725" b="52488"/>
          <a:stretch/>
        </p:blipFill>
        <p:spPr>
          <a:xfrm>
            <a:off x="11159521" y="158538"/>
            <a:ext cx="959307" cy="978986"/>
          </a:xfrm>
          <a:prstGeom prst="rect">
            <a:avLst/>
          </a:prstGeom>
        </p:spPr>
      </p:pic>
    </p:spTree>
    <p:extLst>
      <p:ext uri="{BB962C8B-B14F-4D97-AF65-F5344CB8AC3E}">
        <p14:creationId xmlns:p14="http://schemas.microsoft.com/office/powerpoint/2010/main" val="3845067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149366C-8414-D547-B51C-74460DFAB117}"/>
              </a:ext>
            </a:extLst>
          </p:cNvPr>
          <p:cNvPicPr>
            <a:picLocks noChangeAspect="1"/>
          </p:cNvPicPr>
          <p:nvPr/>
        </p:nvPicPr>
        <p:blipFill>
          <a:blip r:embed="rId3"/>
          <a:stretch>
            <a:fillRect/>
          </a:stretch>
        </p:blipFill>
        <p:spPr>
          <a:xfrm>
            <a:off x="518615" y="1519355"/>
            <a:ext cx="6705600" cy="4965700"/>
          </a:xfrm>
          <a:prstGeom prst="rect">
            <a:avLst/>
          </a:prstGeom>
        </p:spPr>
      </p:pic>
      <p:sp>
        <p:nvSpPr>
          <p:cNvPr id="7" name="Elipse 6">
            <a:extLst>
              <a:ext uri="{FF2B5EF4-FFF2-40B4-BE49-F238E27FC236}">
                <a16:creationId xmlns:a16="http://schemas.microsoft.com/office/drawing/2014/main" id="{F94E7FAE-3010-F644-8C60-196F903173C1}"/>
              </a:ext>
            </a:extLst>
          </p:cNvPr>
          <p:cNvSpPr/>
          <p:nvPr/>
        </p:nvSpPr>
        <p:spPr>
          <a:xfrm>
            <a:off x="6348511" y="1978926"/>
            <a:ext cx="232012" cy="232012"/>
          </a:xfrm>
          <a:prstGeom prst="ellipse">
            <a:avLst/>
          </a:prstGeom>
          <a:solidFill>
            <a:srgbClr val="1C3014"/>
          </a:solidFill>
          <a:ln w="76200">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object 126">
            <a:extLst>
              <a:ext uri="{FF2B5EF4-FFF2-40B4-BE49-F238E27FC236}">
                <a16:creationId xmlns:a16="http://schemas.microsoft.com/office/drawing/2014/main" id="{62AB9303-5105-E544-B364-D2188603B9A8}"/>
              </a:ext>
            </a:extLst>
          </p:cNvPr>
          <p:cNvSpPr txBox="1"/>
          <p:nvPr/>
        </p:nvSpPr>
        <p:spPr>
          <a:xfrm>
            <a:off x="7484262" y="1519355"/>
            <a:ext cx="3241344" cy="263534"/>
          </a:xfrm>
          <a:prstGeom prst="rect">
            <a:avLst/>
          </a:prstGeom>
        </p:spPr>
        <p:txBody>
          <a:bodyPr vert="horz" wrap="square" lIns="0" tIns="9525" rIns="0" bIns="0" rtlCol="0">
            <a:spAutoFit/>
          </a:bodyPr>
          <a:lstStyle/>
          <a:p>
            <a:pPr>
              <a:spcBef>
                <a:spcPts val="75"/>
              </a:spcBef>
            </a:pPr>
            <a:r>
              <a:rPr lang="es-MX" sz="1650" b="1" spc="83" dirty="0">
                <a:solidFill>
                  <a:srgbClr val="4C4C4C"/>
                </a:solidFill>
                <a:latin typeface="Euclid Flex" panose="020B0500030000000000" pitchFamily="34" charset="77"/>
                <a:cs typeface="Montserrat-Thin"/>
              </a:rPr>
              <a:t>Estación</a:t>
            </a:r>
            <a:r>
              <a:rPr sz="1650" b="1" spc="94" dirty="0">
                <a:solidFill>
                  <a:srgbClr val="4C4C4C"/>
                </a:solidFill>
                <a:latin typeface="Euclid Flex" panose="020B0500030000000000" pitchFamily="34" charset="77"/>
                <a:cs typeface="Montserrat-Thin"/>
              </a:rPr>
              <a:t> </a:t>
            </a:r>
            <a:r>
              <a:rPr lang="es-MX" sz="1650" b="1" spc="45" dirty="0">
                <a:solidFill>
                  <a:srgbClr val="4C4C4C"/>
                </a:solidFill>
                <a:latin typeface="Euclid Flex" panose="020B0500030000000000" pitchFamily="34" charset="77"/>
                <a:cs typeface="Montserrat-Thin"/>
              </a:rPr>
              <a:t>Tulum Aeropuerto</a:t>
            </a:r>
            <a:endParaRPr sz="1650" b="1" dirty="0">
              <a:latin typeface="Euclid Flex" panose="020B0500030000000000" pitchFamily="34" charset="77"/>
              <a:cs typeface="Montserrat-Thin"/>
            </a:endParaRPr>
          </a:p>
        </p:txBody>
      </p:sp>
      <p:sp>
        <p:nvSpPr>
          <p:cNvPr id="10" name="object 127">
            <a:extLst>
              <a:ext uri="{FF2B5EF4-FFF2-40B4-BE49-F238E27FC236}">
                <a16:creationId xmlns:a16="http://schemas.microsoft.com/office/drawing/2014/main" id="{C5E0905D-AADB-C24B-9023-8A0E1D80191B}"/>
              </a:ext>
            </a:extLst>
          </p:cNvPr>
          <p:cNvSpPr txBox="1"/>
          <p:nvPr/>
        </p:nvSpPr>
        <p:spPr>
          <a:xfrm>
            <a:off x="7484263" y="1839395"/>
            <a:ext cx="1871018" cy="569580"/>
          </a:xfrm>
          <a:prstGeom prst="rect">
            <a:avLst/>
          </a:prstGeom>
        </p:spPr>
        <p:txBody>
          <a:bodyPr vert="horz" wrap="square" lIns="0" tIns="9525" rIns="0" bIns="0" rtlCol="0">
            <a:spAutoFit/>
          </a:bodyPr>
          <a:lstStyle/>
          <a:p>
            <a:pPr marR="3810">
              <a:lnSpc>
                <a:spcPct val="121800"/>
              </a:lnSpc>
              <a:spcBef>
                <a:spcPts val="75"/>
              </a:spcBef>
            </a:pPr>
            <a:r>
              <a:rPr sz="975" dirty="0">
                <a:solidFill>
                  <a:srgbClr val="4C4C4C"/>
                </a:solidFill>
                <a:latin typeface="Euclid Flex" panose="020B0500030000000000" pitchFamily="34" charset="77"/>
                <a:cs typeface="Montserrat-Thin"/>
              </a:rPr>
              <a:t>DDV</a:t>
            </a:r>
            <a:r>
              <a:rPr sz="975" spc="101" dirty="0">
                <a:solidFill>
                  <a:srgbClr val="4C4C4C"/>
                </a:solidFill>
                <a:latin typeface="Euclid Flex" panose="020B0500030000000000" pitchFamily="34" charset="77"/>
                <a:cs typeface="Montserrat-Thin"/>
              </a:rPr>
              <a:t> </a:t>
            </a:r>
            <a:r>
              <a:rPr sz="975" dirty="0" err="1">
                <a:solidFill>
                  <a:srgbClr val="4C4C4C"/>
                </a:solidFill>
                <a:latin typeface="Euclid Flex" panose="020B0500030000000000" pitchFamily="34" charset="77"/>
                <a:cs typeface="Montserrat-Thin"/>
              </a:rPr>
              <a:t>liberado</a:t>
            </a:r>
            <a:r>
              <a:rPr sz="975" dirty="0">
                <a:solidFill>
                  <a:srgbClr val="4C4C4C"/>
                </a:solidFill>
                <a:latin typeface="Euclid Flex" panose="020B0500030000000000" pitchFamily="34" charset="77"/>
                <a:cs typeface="Montserrat-Thin"/>
              </a:rPr>
              <a:t>:</a:t>
            </a:r>
            <a:r>
              <a:rPr lang="es-MX" sz="975" dirty="0">
                <a:solidFill>
                  <a:srgbClr val="4C4C4C"/>
                </a:solidFill>
                <a:latin typeface="Euclid Flex" panose="020B0500030000000000" pitchFamily="34" charset="77"/>
                <a:cs typeface="Montserrat-Thin"/>
              </a:rPr>
              <a:t> </a:t>
            </a:r>
            <a:r>
              <a:rPr lang="es-MX" sz="975" spc="-19" dirty="0">
                <a:solidFill>
                  <a:srgbClr val="C00000"/>
                </a:solidFill>
                <a:latin typeface="Euclid Flex" panose="020B0500030000000000" pitchFamily="34" charset="77"/>
                <a:cs typeface="Montserrat-Thin"/>
              </a:rPr>
              <a:t>Anuencia</a:t>
            </a:r>
          </a:p>
          <a:p>
            <a:pPr marR="3810">
              <a:lnSpc>
                <a:spcPct val="121800"/>
              </a:lnSpc>
              <a:spcBef>
                <a:spcPts val="75"/>
              </a:spcBef>
            </a:pPr>
            <a:r>
              <a:rPr sz="975" dirty="0" err="1">
                <a:solidFill>
                  <a:srgbClr val="4C4C4C"/>
                </a:solidFill>
                <a:latin typeface="Euclid Flex" panose="020B0500030000000000" pitchFamily="34" charset="77"/>
                <a:cs typeface="Montserrat-Thin"/>
              </a:rPr>
              <a:t>Entregad</a:t>
            </a:r>
            <a:r>
              <a:rPr lang="es-MX" sz="975" dirty="0">
                <a:solidFill>
                  <a:srgbClr val="4C4C4C"/>
                </a:solidFill>
                <a:latin typeface="Euclid Flex" panose="020B0500030000000000" pitchFamily="34" charset="77"/>
                <a:cs typeface="Montserrat-Thin"/>
              </a:rPr>
              <a:t>o</a:t>
            </a:r>
            <a:r>
              <a:rPr sz="975" dirty="0">
                <a:solidFill>
                  <a:srgbClr val="4C4C4C"/>
                </a:solidFill>
                <a:latin typeface="Euclid Flex" panose="020B0500030000000000" pitchFamily="34" charset="77"/>
                <a:cs typeface="Montserrat-Thin"/>
              </a:rPr>
              <a:t>:</a:t>
            </a:r>
            <a:r>
              <a:rPr sz="975" spc="188" dirty="0">
                <a:solidFill>
                  <a:srgbClr val="4C4C4C"/>
                </a:solidFill>
                <a:latin typeface="Euclid Flex" panose="020B0500030000000000" pitchFamily="34" charset="77"/>
                <a:cs typeface="Montserrat-Thin"/>
              </a:rPr>
              <a:t> </a:t>
            </a:r>
            <a:r>
              <a:rPr lang="es-MX" sz="975" spc="-19" dirty="0">
                <a:solidFill>
                  <a:srgbClr val="C00000"/>
                </a:solidFill>
                <a:latin typeface="Helvetica" pitchFamily="2" charset="0"/>
                <a:cs typeface="Montserrat-Thin"/>
              </a:rPr>
              <a:t>0%</a:t>
            </a:r>
          </a:p>
          <a:p>
            <a:pPr marR="3810">
              <a:lnSpc>
                <a:spcPct val="121800"/>
              </a:lnSpc>
              <a:spcBef>
                <a:spcPts val="75"/>
              </a:spcBef>
            </a:pPr>
            <a:r>
              <a:rPr sz="975" dirty="0" err="1">
                <a:solidFill>
                  <a:srgbClr val="4C4C4C"/>
                </a:solidFill>
                <a:latin typeface="Euclid Flex" panose="020B0500030000000000" pitchFamily="34" charset="77"/>
                <a:cs typeface="Montserrat-Thin"/>
              </a:rPr>
              <a:t>Inicio</a:t>
            </a:r>
            <a:r>
              <a:rPr sz="975" spc="86" dirty="0">
                <a:solidFill>
                  <a:srgbClr val="4C4C4C"/>
                </a:solidFill>
                <a:latin typeface="Euclid Flex" panose="020B0500030000000000" pitchFamily="34" charset="77"/>
                <a:cs typeface="Montserrat-Thin"/>
              </a:rPr>
              <a:t> </a:t>
            </a:r>
            <a:r>
              <a:rPr sz="975" dirty="0">
                <a:solidFill>
                  <a:srgbClr val="4C4C4C"/>
                </a:solidFill>
                <a:latin typeface="Euclid Flex" panose="020B0500030000000000" pitchFamily="34" charset="77"/>
                <a:cs typeface="Montserrat-Thin"/>
              </a:rPr>
              <a:t>de</a:t>
            </a:r>
            <a:r>
              <a:rPr sz="975" spc="90" dirty="0">
                <a:solidFill>
                  <a:srgbClr val="4C4C4C"/>
                </a:solidFill>
                <a:latin typeface="Euclid Flex" panose="020B0500030000000000" pitchFamily="34" charset="77"/>
                <a:cs typeface="Montserrat-Thin"/>
              </a:rPr>
              <a:t> </a:t>
            </a:r>
            <a:r>
              <a:rPr sz="975" dirty="0">
                <a:solidFill>
                  <a:srgbClr val="4C4C4C"/>
                </a:solidFill>
                <a:latin typeface="Euclid Flex" panose="020B0500030000000000" pitchFamily="34" charset="77"/>
                <a:cs typeface="Montserrat-Thin"/>
              </a:rPr>
              <a:t>obra:</a:t>
            </a:r>
            <a:r>
              <a:rPr sz="975" spc="90" dirty="0">
                <a:solidFill>
                  <a:srgbClr val="4C4C4C"/>
                </a:solidFill>
                <a:latin typeface="Euclid Flex" panose="020B0500030000000000" pitchFamily="34" charset="77"/>
                <a:cs typeface="Montserrat-Thin"/>
              </a:rPr>
              <a:t> </a:t>
            </a:r>
            <a:r>
              <a:rPr sz="975" spc="-19" dirty="0">
                <a:solidFill>
                  <a:srgbClr val="C00000"/>
                </a:solidFill>
                <a:latin typeface="Euclid Flex" panose="020B0500030000000000" pitchFamily="34" charset="77"/>
                <a:cs typeface="Montserrat-Thin"/>
              </a:rPr>
              <a:t>No</a:t>
            </a:r>
            <a:endParaRPr sz="975" dirty="0">
              <a:solidFill>
                <a:srgbClr val="C00000"/>
              </a:solidFill>
              <a:latin typeface="Euclid Flex" panose="020B0500030000000000" pitchFamily="34" charset="77"/>
              <a:cs typeface="Montserrat-Thin"/>
            </a:endParaRPr>
          </a:p>
        </p:txBody>
      </p:sp>
      <p:sp>
        <p:nvSpPr>
          <p:cNvPr id="11" name="object 128">
            <a:extLst>
              <a:ext uri="{FF2B5EF4-FFF2-40B4-BE49-F238E27FC236}">
                <a16:creationId xmlns:a16="http://schemas.microsoft.com/office/drawing/2014/main" id="{A986F8B0-1C65-634E-A728-77623AA215B0}"/>
              </a:ext>
            </a:extLst>
          </p:cNvPr>
          <p:cNvSpPr txBox="1"/>
          <p:nvPr/>
        </p:nvSpPr>
        <p:spPr>
          <a:xfrm>
            <a:off x="9333199" y="1858515"/>
            <a:ext cx="1757393" cy="459741"/>
          </a:xfrm>
          <a:prstGeom prst="rect">
            <a:avLst/>
          </a:prstGeom>
        </p:spPr>
        <p:txBody>
          <a:bodyPr vert="horz" wrap="square" lIns="0" tIns="9525" rIns="0" bIns="0" rtlCol="0">
            <a:spAutoFit/>
          </a:bodyPr>
          <a:lstStyle/>
          <a:p>
            <a:pPr>
              <a:spcBef>
                <a:spcPts val="75"/>
              </a:spcBef>
            </a:pPr>
            <a:r>
              <a:rPr sz="975" spc="34" dirty="0">
                <a:solidFill>
                  <a:srgbClr val="4C4C4C"/>
                </a:solidFill>
                <a:latin typeface="Euclid Flex" panose="020B0500030000000000" pitchFamily="34" charset="77"/>
                <a:cs typeface="Montserrat-Thin"/>
              </a:rPr>
              <a:t>Estatus:</a:t>
            </a:r>
            <a:endParaRPr sz="975" dirty="0">
              <a:latin typeface="Euclid Flex" panose="020B0500030000000000" pitchFamily="34" charset="77"/>
              <a:cs typeface="Montserrat-Thin"/>
            </a:endParaRPr>
          </a:p>
          <a:p>
            <a:pPr marR="3810"/>
            <a:r>
              <a:rPr lang="es-MX" sz="975" dirty="0">
                <a:solidFill>
                  <a:srgbClr val="4C4C4C"/>
                </a:solidFill>
                <a:latin typeface="Euclid Flex" panose="020B0500030000000000" pitchFamily="34" charset="77"/>
                <a:cs typeface="Montserrat-Thin"/>
              </a:rPr>
              <a:t>En etapa de estudios y elaboración de proyecto</a:t>
            </a:r>
            <a:endParaRPr sz="975" dirty="0">
              <a:latin typeface="Euclid Flex" panose="020B0500030000000000" pitchFamily="34" charset="77"/>
              <a:cs typeface="Montserrat-Thin"/>
            </a:endParaRPr>
          </a:p>
        </p:txBody>
      </p:sp>
      <p:cxnSp>
        <p:nvCxnSpPr>
          <p:cNvPr id="13" name="Conector recto de flecha 12">
            <a:extLst>
              <a:ext uri="{FF2B5EF4-FFF2-40B4-BE49-F238E27FC236}">
                <a16:creationId xmlns:a16="http://schemas.microsoft.com/office/drawing/2014/main" id="{842FDE1F-AF9B-CA40-A8E6-7F54BEB591D5}"/>
              </a:ext>
            </a:extLst>
          </p:cNvPr>
          <p:cNvCxnSpPr/>
          <p:nvPr/>
        </p:nvCxnSpPr>
        <p:spPr>
          <a:xfrm>
            <a:off x="6580523" y="2076879"/>
            <a:ext cx="789268" cy="0"/>
          </a:xfrm>
          <a:prstGeom prst="straightConnector1">
            <a:avLst/>
          </a:prstGeom>
          <a:ln w="38100">
            <a:solidFill>
              <a:srgbClr val="1C3014"/>
            </a:solidFill>
            <a:tailEnd type="triangle"/>
          </a:ln>
        </p:spPr>
        <p:style>
          <a:lnRef idx="1">
            <a:schemeClr val="dk1"/>
          </a:lnRef>
          <a:fillRef idx="0">
            <a:schemeClr val="dk1"/>
          </a:fillRef>
          <a:effectRef idx="0">
            <a:schemeClr val="dk1"/>
          </a:effectRef>
          <a:fontRef idx="minor">
            <a:schemeClr val="tx1"/>
          </a:fontRef>
        </p:style>
      </p:cxnSp>
      <p:sp>
        <p:nvSpPr>
          <p:cNvPr id="14" name="Elipse 13">
            <a:extLst>
              <a:ext uri="{FF2B5EF4-FFF2-40B4-BE49-F238E27FC236}">
                <a16:creationId xmlns:a16="http://schemas.microsoft.com/office/drawing/2014/main" id="{75A2E92E-D580-C341-A169-6D732B9F6F94}"/>
              </a:ext>
            </a:extLst>
          </p:cNvPr>
          <p:cNvSpPr/>
          <p:nvPr/>
        </p:nvSpPr>
        <p:spPr>
          <a:xfrm>
            <a:off x="5313556" y="3359624"/>
            <a:ext cx="232012" cy="232012"/>
          </a:xfrm>
          <a:prstGeom prst="ellipse">
            <a:avLst/>
          </a:prstGeom>
          <a:solidFill>
            <a:srgbClr val="1C3014"/>
          </a:solidFill>
          <a:ln w="76200">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object 126">
            <a:extLst>
              <a:ext uri="{FF2B5EF4-FFF2-40B4-BE49-F238E27FC236}">
                <a16:creationId xmlns:a16="http://schemas.microsoft.com/office/drawing/2014/main" id="{9920B3FF-8ABA-8C44-A162-BF51EB4E954D}"/>
              </a:ext>
            </a:extLst>
          </p:cNvPr>
          <p:cNvSpPr txBox="1"/>
          <p:nvPr/>
        </p:nvSpPr>
        <p:spPr>
          <a:xfrm>
            <a:off x="7484262" y="2702017"/>
            <a:ext cx="3241344" cy="286617"/>
          </a:xfrm>
          <a:prstGeom prst="rect">
            <a:avLst/>
          </a:prstGeom>
        </p:spPr>
        <p:txBody>
          <a:bodyPr vert="horz" wrap="square" lIns="0" tIns="9525" rIns="0" bIns="0" rtlCol="0">
            <a:spAutoFit/>
          </a:bodyPr>
          <a:lstStyle/>
          <a:p>
            <a:pPr>
              <a:spcBef>
                <a:spcPts val="75"/>
              </a:spcBef>
            </a:pPr>
            <a:r>
              <a:rPr lang="es-MX" b="1" spc="83" dirty="0">
                <a:solidFill>
                  <a:srgbClr val="4C4C4C"/>
                </a:solidFill>
                <a:latin typeface="Euclid Flex" panose="020B0500030000000000" pitchFamily="34" charset="77"/>
                <a:cs typeface="Montserrat-Thin"/>
              </a:rPr>
              <a:t>Estación F. C. Puerto</a:t>
            </a:r>
            <a:endParaRPr b="1" dirty="0">
              <a:latin typeface="Euclid Flex" panose="020B0500030000000000" pitchFamily="34" charset="77"/>
              <a:cs typeface="Montserrat-Thin"/>
            </a:endParaRPr>
          </a:p>
        </p:txBody>
      </p:sp>
      <p:sp>
        <p:nvSpPr>
          <p:cNvPr id="16" name="object 127">
            <a:extLst>
              <a:ext uri="{FF2B5EF4-FFF2-40B4-BE49-F238E27FC236}">
                <a16:creationId xmlns:a16="http://schemas.microsoft.com/office/drawing/2014/main" id="{C9D55C92-8703-A941-8016-476248458CD3}"/>
              </a:ext>
            </a:extLst>
          </p:cNvPr>
          <p:cNvSpPr txBox="1"/>
          <p:nvPr/>
        </p:nvSpPr>
        <p:spPr>
          <a:xfrm>
            <a:off x="7484263" y="3022056"/>
            <a:ext cx="1871018" cy="569580"/>
          </a:xfrm>
          <a:prstGeom prst="rect">
            <a:avLst/>
          </a:prstGeom>
        </p:spPr>
        <p:txBody>
          <a:bodyPr vert="horz" wrap="square" lIns="0" tIns="9525" rIns="0" bIns="0" rtlCol="0">
            <a:spAutoFit/>
          </a:bodyPr>
          <a:lstStyle/>
          <a:p>
            <a:pPr marR="3810">
              <a:lnSpc>
                <a:spcPct val="121800"/>
              </a:lnSpc>
              <a:spcBef>
                <a:spcPts val="75"/>
              </a:spcBef>
            </a:pPr>
            <a:r>
              <a:rPr sz="975" dirty="0">
                <a:solidFill>
                  <a:srgbClr val="4C4C4C"/>
                </a:solidFill>
                <a:latin typeface="Euclid Flex" panose="020B0500030000000000" pitchFamily="34" charset="77"/>
                <a:cs typeface="Montserrat-Thin"/>
              </a:rPr>
              <a:t>DDV</a:t>
            </a:r>
            <a:r>
              <a:rPr sz="975" spc="101" dirty="0">
                <a:solidFill>
                  <a:srgbClr val="4C4C4C"/>
                </a:solidFill>
                <a:latin typeface="Euclid Flex" panose="020B0500030000000000" pitchFamily="34" charset="77"/>
                <a:cs typeface="Montserrat-Thin"/>
              </a:rPr>
              <a:t> </a:t>
            </a:r>
            <a:r>
              <a:rPr sz="975" dirty="0" err="1">
                <a:solidFill>
                  <a:srgbClr val="4C4C4C"/>
                </a:solidFill>
                <a:latin typeface="Euclid Flex" panose="020B0500030000000000" pitchFamily="34" charset="77"/>
                <a:cs typeface="Montserrat-Thin"/>
              </a:rPr>
              <a:t>liberado</a:t>
            </a:r>
            <a:r>
              <a:rPr sz="975" dirty="0">
                <a:solidFill>
                  <a:srgbClr val="4C4C4C"/>
                </a:solidFill>
                <a:latin typeface="Euclid Flex" panose="020B0500030000000000" pitchFamily="34" charset="77"/>
                <a:cs typeface="Montserrat-Thin"/>
              </a:rPr>
              <a:t>:</a:t>
            </a:r>
            <a:r>
              <a:rPr lang="es-MX" sz="975" dirty="0">
                <a:solidFill>
                  <a:srgbClr val="4C4C4C"/>
                </a:solidFill>
                <a:latin typeface="Euclid Flex" panose="020B0500030000000000" pitchFamily="34" charset="77"/>
                <a:cs typeface="Montserrat-Thin"/>
              </a:rPr>
              <a:t> </a:t>
            </a:r>
            <a:r>
              <a:rPr lang="es-MX" sz="975" spc="-19" dirty="0">
                <a:solidFill>
                  <a:srgbClr val="C00000"/>
                </a:solidFill>
                <a:latin typeface="Euclid Flex" panose="020B0500030000000000" pitchFamily="34" charset="77"/>
                <a:cs typeface="Montserrat-Thin"/>
              </a:rPr>
              <a:t>Anuencia</a:t>
            </a:r>
          </a:p>
          <a:p>
            <a:pPr marR="3810">
              <a:lnSpc>
                <a:spcPct val="121800"/>
              </a:lnSpc>
              <a:spcBef>
                <a:spcPts val="75"/>
              </a:spcBef>
            </a:pPr>
            <a:r>
              <a:rPr sz="975" dirty="0" err="1">
                <a:solidFill>
                  <a:srgbClr val="4C4C4C"/>
                </a:solidFill>
                <a:latin typeface="Euclid Flex" panose="020B0500030000000000" pitchFamily="34" charset="77"/>
                <a:cs typeface="Montserrat-Thin"/>
              </a:rPr>
              <a:t>Entregad</a:t>
            </a:r>
            <a:r>
              <a:rPr lang="es-MX" sz="975" dirty="0">
                <a:solidFill>
                  <a:srgbClr val="4C4C4C"/>
                </a:solidFill>
                <a:latin typeface="Euclid Flex" panose="020B0500030000000000" pitchFamily="34" charset="77"/>
                <a:cs typeface="Montserrat-Thin"/>
              </a:rPr>
              <a:t>o</a:t>
            </a:r>
            <a:r>
              <a:rPr sz="975" dirty="0">
                <a:solidFill>
                  <a:srgbClr val="4C4C4C"/>
                </a:solidFill>
                <a:latin typeface="Euclid Flex" panose="020B0500030000000000" pitchFamily="34" charset="77"/>
                <a:cs typeface="Montserrat-Thin"/>
              </a:rPr>
              <a:t>:</a:t>
            </a:r>
            <a:r>
              <a:rPr sz="975" spc="188" dirty="0">
                <a:solidFill>
                  <a:srgbClr val="4C4C4C"/>
                </a:solidFill>
                <a:latin typeface="Euclid Flex" panose="020B0500030000000000" pitchFamily="34" charset="77"/>
                <a:cs typeface="Montserrat-Thin"/>
              </a:rPr>
              <a:t> </a:t>
            </a:r>
            <a:r>
              <a:rPr lang="es-MX" sz="975" spc="-19" dirty="0">
                <a:solidFill>
                  <a:srgbClr val="C00000"/>
                </a:solidFill>
                <a:latin typeface="Helvetica" pitchFamily="2" charset="0"/>
                <a:cs typeface="Montserrat-Thin"/>
              </a:rPr>
              <a:t>0%</a:t>
            </a:r>
          </a:p>
          <a:p>
            <a:pPr marR="3810">
              <a:lnSpc>
                <a:spcPct val="121800"/>
              </a:lnSpc>
              <a:spcBef>
                <a:spcPts val="75"/>
              </a:spcBef>
            </a:pPr>
            <a:r>
              <a:rPr sz="975" dirty="0" err="1">
                <a:solidFill>
                  <a:srgbClr val="4C4C4C"/>
                </a:solidFill>
                <a:latin typeface="Euclid Flex" panose="020B0500030000000000" pitchFamily="34" charset="77"/>
                <a:cs typeface="Montserrat-Thin"/>
              </a:rPr>
              <a:t>Inicio</a:t>
            </a:r>
            <a:r>
              <a:rPr sz="975" spc="86" dirty="0">
                <a:solidFill>
                  <a:srgbClr val="4C4C4C"/>
                </a:solidFill>
                <a:latin typeface="Euclid Flex" panose="020B0500030000000000" pitchFamily="34" charset="77"/>
                <a:cs typeface="Montserrat-Thin"/>
              </a:rPr>
              <a:t> </a:t>
            </a:r>
            <a:r>
              <a:rPr sz="975" dirty="0">
                <a:solidFill>
                  <a:srgbClr val="4C4C4C"/>
                </a:solidFill>
                <a:latin typeface="Euclid Flex" panose="020B0500030000000000" pitchFamily="34" charset="77"/>
                <a:cs typeface="Montserrat-Thin"/>
              </a:rPr>
              <a:t>de</a:t>
            </a:r>
            <a:r>
              <a:rPr sz="975" spc="90" dirty="0">
                <a:solidFill>
                  <a:srgbClr val="4C4C4C"/>
                </a:solidFill>
                <a:latin typeface="Euclid Flex" panose="020B0500030000000000" pitchFamily="34" charset="77"/>
                <a:cs typeface="Montserrat-Thin"/>
              </a:rPr>
              <a:t> </a:t>
            </a:r>
            <a:r>
              <a:rPr sz="975" dirty="0">
                <a:solidFill>
                  <a:srgbClr val="4C4C4C"/>
                </a:solidFill>
                <a:latin typeface="Euclid Flex" panose="020B0500030000000000" pitchFamily="34" charset="77"/>
                <a:cs typeface="Montserrat-Thin"/>
              </a:rPr>
              <a:t>obra:</a:t>
            </a:r>
            <a:r>
              <a:rPr sz="975" spc="90" dirty="0">
                <a:solidFill>
                  <a:srgbClr val="4C4C4C"/>
                </a:solidFill>
                <a:latin typeface="Euclid Flex" panose="020B0500030000000000" pitchFamily="34" charset="77"/>
                <a:cs typeface="Montserrat-Thin"/>
              </a:rPr>
              <a:t> </a:t>
            </a:r>
            <a:r>
              <a:rPr sz="975" spc="-19" dirty="0">
                <a:solidFill>
                  <a:srgbClr val="C00000"/>
                </a:solidFill>
                <a:latin typeface="Euclid Flex" panose="020B0500030000000000" pitchFamily="34" charset="77"/>
                <a:cs typeface="Montserrat-Thin"/>
              </a:rPr>
              <a:t>No</a:t>
            </a:r>
            <a:endParaRPr sz="975" dirty="0">
              <a:solidFill>
                <a:srgbClr val="C00000"/>
              </a:solidFill>
              <a:latin typeface="Euclid Flex" panose="020B0500030000000000" pitchFamily="34" charset="77"/>
              <a:cs typeface="Montserrat-Thin"/>
            </a:endParaRPr>
          </a:p>
        </p:txBody>
      </p:sp>
      <p:sp>
        <p:nvSpPr>
          <p:cNvPr id="17" name="object 128">
            <a:extLst>
              <a:ext uri="{FF2B5EF4-FFF2-40B4-BE49-F238E27FC236}">
                <a16:creationId xmlns:a16="http://schemas.microsoft.com/office/drawing/2014/main" id="{525FD47D-CF03-D545-9493-47BED540D914}"/>
              </a:ext>
            </a:extLst>
          </p:cNvPr>
          <p:cNvSpPr txBox="1"/>
          <p:nvPr/>
        </p:nvSpPr>
        <p:spPr>
          <a:xfrm>
            <a:off x="9333199" y="3041177"/>
            <a:ext cx="1757393" cy="459741"/>
          </a:xfrm>
          <a:prstGeom prst="rect">
            <a:avLst/>
          </a:prstGeom>
        </p:spPr>
        <p:txBody>
          <a:bodyPr vert="horz" wrap="square" lIns="0" tIns="9525" rIns="0" bIns="0" rtlCol="0">
            <a:spAutoFit/>
          </a:bodyPr>
          <a:lstStyle/>
          <a:p>
            <a:pPr>
              <a:spcBef>
                <a:spcPts val="75"/>
              </a:spcBef>
            </a:pPr>
            <a:r>
              <a:rPr sz="975" spc="34" dirty="0">
                <a:solidFill>
                  <a:srgbClr val="4C4C4C"/>
                </a:solidFill>
                <a:latin typeface="Euclid Flex" panose="020B0500030000000000" pitchFamily="34" charset="77"/>
                <a:cs typeface="Montserrat-Thin"/>
              </a:rPr>
              <a:t>Estatus:</a:t>
            </a:r>
            <a:endParaRPr sz="975" dirty="0">
              <a:latin typeface="Euclid Flex" panose="020B0500030000000000" pitchFamily="34" charset="77"/>
              <a:cs typeface="Montserrat-Thin"/>
            </a:endParaRPr>
          </a:p>
          <a:p>
            <a:pPr marR="3810"/>
            <a:r>
              <a:rPr lang="es-MX" sz="975" dirty="0">
                <a:solidFill>
                  <a:srgbClr val="4C4C4C"/>
                </a:solidFill>
                <a:latin typeface="Euclid Flex" panose="020B0500030000000000" pitchFamily="34" charset="77"/>
                <a:cs typeface="Montserrat-Thin"/>
              </a:rPr>
              <a:t>En etapa de estudios y elaboración de proyecto</a:t>
            </a:r>
            <a:endParaRPr sz="975" dirty="0">
              <a:latin typeface="Euclid Flex" panose="020B0500030000000000" pitchFamily="34" charset="77"/>
              <a:cs typeface="Montserrat-Thin"/>
            </a:endParaRPr>
          </a:p>
        </p:txBody>
      </p:sp>
      <p:cxnSp>
        <p:nvCxnSpPr>
          <p:cNvPr id="18" name="Conector recto de flecha 17">
            <a:extLst>
              <a:ext uri="{FF2B5EF4-FFF2-40B4-BE49-F238E27FC236}">
                <a16:creationId xmlns:a16="http://schemas.microsoft.com/office/drawing/2014/main" id="{8D3B4FB1-DFEF-F34C-876E-C7833A506922}"/>
              </a:ext>
            </a:extLst>
          </p:cNvPr>
          <p:cNvCxnSpPr>
            <a:cxnSpLocks/>
          </p:cNvCxnSpPr>
          <p:nvPr/>
        </p:nvCxnSpPr>
        <p:spPr>
          <a:xfrm>
            <a:off x="5559243" y="3359624"/>
            <a:ext cx="1810548" cy="0"/>
          </a:xfrm>
          <a:prstGeom prst="straightConnector1">
            <a:avLst/>
          </a:prstGeom>
          <a:ln w="38100">
            <a:solidFill>
              <a:srgbClr val="1C3014"/>
            </a:solidFill>
            <a:tailEnd type="triangle"/>
          </a:ln>
        </p:spPr>
        <p:style>
          <a:lnRef idx="1">
            <a:schemeClr val="dk1"/>
          </a:lnRef>
          <a:fillRef idx="0">
            <a:schemeClr val="dk1"/>
          </a:fillRef>
          <a:effectRef idx="0">
            <a:schemeClr val="dk1"/>
          </a:effectRef>
          <a:fontRef idx="minor">
            <a:schemeClr val="tx1"/>
          </a:fontRef>
        </p:style>
      </p:cxnSp>
      <p:sp>
        <p:nvSpPr>
          <p:cNvPr id="21" name="object 126">
            <a:extLst>
              <a:ext uri="{FF2B5EF4-FFF2-40B4-BE49-F238E27FC236}">
                <a16:creationId xmlns:a16="http://schemas.microsoft.com/office/drawing/2014/main" id="{A4273123-BC9A-8C4A-BEE8-D5390A725BB9}"/>
              </a:ext>
            </a:extLst>
          </p:cNvPr>
          <p:cNvSpPr txBox="1"/>
          <p:nvPr/>
        </p:nvSpPr>
        <p:spPr>
          <a:xfrm>
            <a:off x="7484262" y="3937222"/>
            <a:ext cx="3241344" cy="286617"/>
          </a:xfrm>
          <a:prstGeom prst="rect">
            <a:avLst/>
          </a:prstGeom>
        </p:spPr>
        <p:txBody>
          <a:bodyPr vert="horz" wrap="square" lIns="0" tIns="9525" rIns="0" bIns="0" rtlCol="0">
            <a:spAutoFit/>
          </a:bodyPr>
          <a:lstStyle/>
          <a:p>
            <a:pPr>
              <a:spcBef>
                <a:spcPts val="75"/>
              </a:spcBef>
            </a:pPr>
            <a:r>
              <a:rPr lang="es-MX" b="1" spc="83" dirty="0">
                <a:solidFill>
                  <a:srgbClr val="4C4C4C"/>
                </a:solidFill>
                <a:latin typeface="Euclid Flex" panose="020B0500030000000000" pitchFamily="34" charset="77"/>
                <a:cs typeface="Montserrat-Thin"/>
              </a:rPr>
              <a:t>Paradero Limones</a:t>
            </a:r>
            <a:endParaRPr b="1" dirty="0">
              <a:latin typeface="Euclid Flex" panose="020B0500030000000000" pitchFamily="34" charset="77"/>
              <a:cs typeface="Montserrat-Thin"/>
            </a:endParaRPr>
          </a:p>
        </p:txBody>
      </p:sp>
      <p:sp>
        <p:nvSpPr>
          <p:cNvPr id="22" name="object 127">
            <a:extLst>
              <a:ext uri="{FF2B5EF4-FFF2-40B4-BE49-F238E27FC236}">
                <a16:creationId xmlns:a16="http://schemas.microsoft.com/office/drawing/2014/main" id="{BA957E82-04AA-FB48-B37B-ECD20246F21E}"/>
              </a:ext>
            </a:extLst>
          </p:cNvPr>
          <p:cNvSpPr txBox="1"/>
          <p:nvPr/>
        </p:nvSpPr>
        <p:spPr>
          <a:xfrm>
            <a:off x="7484263" y="4257261"/>
            <a:ext cx="1871018" cy="569580"/>
          </a:xfrm>
          <a:prstGeom prst="rect">
            <a:avLst/>
          </a:prstGeom>
        </p:spPr>
        <p:txBody>
          <a:bodyPr vert="horz" wrap="square" lIns="0" tIns="9525" rIns="0" bIns="0" rtlCol="0">
            <a:spAutoFit/>
          </a:bodyPr>
          <a:lstStyle/>
          <a:p>
            <a:pPr marR="3810">
              <a:lnSpc>
                <a:spcPct val="121800"/>
              </a:lnSpc>
              <a:spcBef>
                <a:spcPts val="75"/>
              </a:spcBef>
            </a:pPr>
            <a:r>
              <a:rPr sz="975" dirty="0">
                <a:solidFill>
                  <a:srgbClr val="4C4C4C"/>
                </a:solidFill>
                <a:latin typeface="Euclid Flex" panose="020B0500030000000000" pitchFamily="34" charset="77"/>
                <a:cs typeface="Montserrat-Thin"/>
              </a:rPr>
              <a:t>DDV</a:t>
            </a:r>
            <a:r>
              <a:rPr sz="975" spc="101" dirty="0">
                <a:solidFill>
                  <a:srgbClr val="4C4C4C"/>
                </a:solidFill>
                <a:latin typeface="Euclid Flex" panose="020B0500030000000000" pitchFamily="34" charset="77"/>
                <a:cs typeface="Montserrat-Thin"/>
              </a:rPr>
              <a:t> </a:t>
            </a:r>
            <a:r>
              <a:rPr sz="975" dirty="0" err="1">
                <a:solidFill>
                  <a:srgbClr val="4C4C4C"/>
                </a:solidFill>
                <a:latin typeface="Euclid Flex" panose="020B0500030000000000" pitchFamily="34" charset="77"/>
                <a:cs typeface="Montserrat-Thin"/>
              </a:rPr>
              <a:t>liberado</a:t>
            </a:r>
            <a:r>
              <a:rPr sz="975" dirty="0">
                <a:solidFill>
                  <a:srgbClr val="4C4C4C"/>
                </a:solidFill>
                <a:latin typeface="Euclid Flex" panose="020B0500030000000000" pitchFamily="34" charset="77"/>
                <a:cs typeface="Montserrat-Thin"/>
              </a:rPr>
              <a:t>:</a:t>
            </a:r>
            <a:r>
              <a:rPr lang="es-MX" sz="975" dirty="0">
                <a:solidFill>
                  <a:srgbClr val="4C4C4C"/>
                </a:solidFill>
                <a:latin typeface="Euclid Flex" panose="020B0500030000000000" pitchFamily="34" charset="77"/>
                <a:cs typeface="Montserrat-Thin"/>
              </a:rPr>
              <a:t> </a:t>
            </a:r>
            <a:r>
              <a:rPr lang="es-MX" sz="975" spc="-19" dirty="0">
                <a:solidFill>
                  <a:srgbClr val="C00000"/>
                </a:solidFill>
                <a:latin typeface="Euclid Flex" panose="020B0500030000000000" pitchFamily="34" charset="77"/>
                <a:cs typeface="Montserrat-Thin"/>
              </a:rPr>
              <a:t>Anuencia</a:t>
            </a:r>
          </a:p>
          <a:p>
            <a:pPr marR="3810">
              <a:lnSpc>
                <a:spcPct val="121800"/>
              </a:lnSpc>
              <a:spcBef>
                <a:spcPts val="75"/>
              </a:spcBef>
            </a:pPr>
            <a:r>
              <a:rPr sz="975" dirty="0" err="1">
                <a:solidFill>
                  <a:srgbClr val="4C4C4C"/>
                </a:solidFill>
                <a:latin typeface="Euclid Flex" panose="020B0500030000000000" pitchFamily="34" charset="77"/>
                <a:cs typeface="Montserrat-Thin"/>
              </a:rPr>
              <a:t>Entregad</a:t>
            </a:r>
            <a:r>
              <a:rPr lang="es-MX" sz="975" dirty="0">
                <a:solidFill>
                  <a:srgbClr val="4C4C4C"/>
                </a:solidFill>
                <a:latin typeface="Euclid Flex" panose="020B0500030000000000" pitchFamily="34" charset="77"/>
                <a:cs typeface="Montserrat-Thin"/>
              </a:rPr>
              <a:t>o</a:t>
            </a:r>
            <a:r>
              <a:rPr sz="975" dirty="0">
                <a:solidFill>
                  <a:srgbClr val="4C4C4C"/>
                </a:solidFill>
                <a:latin typeface="Euclid Flex" panose="020B0500030000000000" pitchFamily="34" charset="77"/>
                <a:cs typeface="Montserrat-Thin"/>
              </a:rPr>
              <a:t>:</a:t>
            </a:r>
            <a:r>
              <a:rPr sz="975" spc="188" dirty="0">
                <a:solidFill>
                  <a:srgbClr val="4C4C4C"/>
                </a:solidFill>
                <a:latin typeface="Euclid Flex" panose="020B0500030000000000" pitchFamily="34" charset="77"/>
                <a:cs typeface="Montserrat-Thin"/>
              </a:rPr>
              <a:t> </a:t>
            </a:r>
            <a:r>
              <a:rPr lang="es-MX" sz="975" spc="-19" dirty="0">
                <a:solidFill>
                  <a:srgbClr val="C00000"/>
                </a:solidFill>
                <a:latin typeface="Helvetica" pitchFamily="2" charset="0"/>
                <a:cs typeface="Montserrat-Thin"/>
              </a:rPr>
              <a:t>0%</a:t>
            </a:r>
          </a:p>
          <a:p>
            <a:pPr marR="3810">
              <a:lnSpc>
                <a:spcPct val="121800"/>
              </a:lnSpc>
              <a:spcBef>
                <a:spcPts val="75"/>
              </a:spcBef>
            </a:pPr>
            <a:r>
              <a:rPr sz="975" dirty="0" err="1">
                <a:solidFill>
                  <a:srgbClr val="4C4C4C"/>
                </a:solidFill>
                <a:latin typeface="Euclid Flex" panose="020B0500030000000000" pitchFamily="34" charset="77"/>
                <a:cs typeface="Montserrat-Thin"/>
              </a:rPr>
              <a:t>Inicio</a:t>
            </a:r>
            <a:r>
              <a:rPr sz="975" spc="86" dirty="0">
                <a:solidFill>
                  <a:srgbClr val="4C4C4C"/>
                </a:solidFill>
                <a:latin typeface="Euclid Flex" panose="020B0500030000000000" pitchFamily="34" charset="77"/>
                <a:cs typeface="Montserrat-Thin"/>
              </a:rPr>
              <a:t> </a:t>
            </a:r>
            <a:r>
              <a:rPr sz="975" dirty="0">
                <a:solidFill>
                  <a:srgbClr val="4C4C4C"/>
                </a:solidFill>
                <a:latin typeface="Euclid Flex" panose="020B0500030000000000" pitchFamily="34" charset="77"/>
                <a:cs typeface="Montserrat-Thin"/>
              </a:rPr>
              <a:t>de</a:t>
            </a:r>
            <a:r>
              <a:rPr sz="975" spc="90" dirty="0">
                <a:solidFill>
                  <a:srgbClr val="4C4C4C"/>
                </a:solidFill>
                <a:latin typeface="Euclid Flex" panose="020B0500030000000000" pitchFamily="34" charset="77"/>
                <a:cs typeface="Montserrat-Thin"/>
              </a:rPr>
              <a:t> </a:t>
            </a:r>
            <a:r>
              <a:rPr sz="975" dirty="0">
                <a:solidFill>
                  <a:srgbClr val="4C4C4C"/>
                </a:solidFill>
                <a:latin typeface="Euclid Flex" panose="020B0500030000000000" pitchFamily="34" charset="77"/>
                <a:cs typeface="Montserrat-Thin"/>
              </a:rPr>
              <a:t>obra:</a:t>
            </a:r>
            <a:r>
              <a:rPr sz="975" spc="90" dirty="0">
                <a:solidFill>
                  <a:srgbClr val="4C4C4C"/>
                </a:solidFill>
                <a:latin typeface="Euclid Flex" panose="020B0500030000000000" pitchFamily="34" charset="77"/>
                <a:cs typeface="Montserrat-Thin"/>
              </a:rPr>
              <a:t> </a:t>
            </a:r>
            <a:r>
              <a:rPr sz="975" spc="-19" dirty="0">
                <a:solidFill>
                  <a:srgbClr val="C00000"/>
                </a:solidFill>
                <a:latin typeface="Euclid Flex" panose="020B0500030000000000" pitchFamily="34" charset="77"/>
                <a:cs typeface="Montserrat-Thin"/>
              </a:rPr>
              <a:t>No</a:t>
            </a:r>
            <a:endParaRPr sz="975" dirty="0">
              <a:solidFill>
                <a:srgbClr val="C00000"/>
              </a:solidFill>
              <a:latin typeface="Euclid Flex" panose="020B0500030000000000" pitchFamily="34" charset="77"/>
              <a:cs typeface="Montserrat-Thin"/>
            </a:endParaRPr>
          </a:p>
        </p:txBody>
      </p:sp>
      <p:sp>
        <p:nvSpPr>
          <p:cNvPr id="23" name="object 128">
            <a:extLst>
              <a:ext uri="{FF2B5EF4-FFF2-40B4-BE49-F238E27FC236}">
                <a16:creationId xmlns:a16="http://schemas.microsoft.com/office/drawing/2014/main" id="{C7A9004B-4708-5C4B-9A4E-84727DAADD12}"/>
              </a:ext>
            </a:extLst>
          </p:cNvPr>
          <p:cNvSpPr txBox="1"/>
          <p:nvPr/>
        </p:nvSpPr>
        <p:spPr>
          <a:xfrm>
            <a:off x="9333199" y="4276382"/>
            <a:ext cx="1757393" cy="459741"/>
          </a:xfrm>
          <a:prstGeom prst="rect">
            <a:avLst/>
          </a:prstGeom>
        </p:spPr>
        <p:txBody>
          <a:bodyPr vert="horz" wrap="square" lIns="0" tIns="9525" rIns="0" bIns="0" rtlCol="0">
            <a:spAutoFit/>
          </a:bodyPr>
          <a:lstStyle/>
          <a:p>
            <a:pPr>
              <a:spcBef>
                <a:spcPts val="75"/>
              </a:spcBef>
            </a:pPr>
            <a:r>
              <a:rPr sz="975" b="1" spc="34" dirty="0">
                <a:solidFill>
                  <a:srgbClr val="4C4C4C"/>
                </a:solidFill>
                <a:latin typeface="Montserrat SemiBold" pitchFamily="2" charset="77"/>
                <a:cs typeface="Montserrat-Thin"/>
              </a:rPr>
              <a:t>Estatus:</a:t>
            </a:r>
            <a:endParaRPr sz="975" b="1" dirty="0">
              <a:latin typeface="Montserrat SemiBold" pitchFamily="2" charset="77"/>
              <a:cs typeface="Montserrat-Thin"/>
            </a:endParaRPr>
          </a:p>
          <a:p>
            <a:pPr marR="3810"/>
            <a:r>
              <a:rPr lang="es-MX" sz="975" b="1" dirty="0">
                <a:solidFill>
                  <a:srgbClr val="4C4C4C"/>
                </a:solidFill>
                <a:latin typeface="Montserrat SemiBold" pitchFamily="2" charset="77"/>
                <a:cs typeface="Montserrat-Thin"/>
              </a:rPr>
              <a:t>En etapa de estudios y </a:t>
            </a:r>
            <a:r>
              <a:rPr lang="es-MX" sz="975" dirty="0">
                <a:solidFill>
                  <a:srgbClr val="4C4C4C"/>
                </a:solidFill>
                <a:latin typeface="Euclid Flex" panose="020B0500030000000000" pitchFamily="34" charset="77"/>
                <a:cs typeface="Montserrat-Thin"/>
              </a:rPr>
              <a:t>elaboración</a:t>
            </a:r>
            <a:r>
              <a:rPr lang="es-MX" sz="975" b="1" dirty="0">
                <a:solidFill>
                  <a:srgbClr val="4C4C4C"/>
                </a:solidFill>
                <a:latin typeface="Montserrat SemiBold" pitchFamily="2" charset="77"/>
                <a:cs typeface="Montserrat-Thin"/>
              </a:rPr>
              <a:t> de proyecto</a:t>
            </a:r>
            <a:endParaRPr sz="975" b="1" dirty="0">
              <a:latin typeface="Montserrat SemiBold" pitchFamily="2" charset="77"/>
              <a:cs typeface="Montserrat-Thin"/>
            </a:endParaRPr>
          </a:p>
        </p:txBody>
      </p:sp>
      <p:sp>
        <p:nvSpPr>
          <p:cNvPr id="25" name="Elipse 24">
            <a:extLst>
              <a:ext uri="{FF2B5EF4-FFF2-40B4-BE49-F238E27FC236}">
                <a16:creationId xmlns:a16="http://schemas.microsoft.com/office/drawing/2014/main" id="{A4E6359F-D4B5-3740-9C88-E774E945CD2B}"/>
              </a:ext>
            </a:extLst>
          </p:cNvPr>
          <p:cNvSpPr/>
          <p:nvPr/>
        </p:nvSpPr>
        <p:spPr>
          <a:xfrm>
            <a:off x="4911715" y="4569877"/>
            <a:ext cx="232012" cy="232012"/>
          </a:xfrm>
          <a:prstGeom prst="ellipse">
            <a:avLst/>
          </a:prstGeom>
          <a:solidFill>
            <a:srgbClr val="1C3014"/>
          </a:solidFill>
          <a:ln w="76200">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29" name="Conector angular 28">
            <a:extLst>
              <a:ext uri="{FF2B5EF4-FFF2-40B4-BE49-F238E27FC236}">
                <a16:creationId xmlns:a16="http://schemas.microsoft.com/office/drawing/2014/main" id="{D5D2EEAF-0609-9C4F-882F-08A9FF794C20}"/>
              </a:ext>
            </a:extLst>
          </p:cNvPr>
          <p:cNvCxnSpPr>
            <a:cxnSpLocks/>
            <a:stCxn id="25" idx="6"/>
          </p:cNvCxnSpPr>
          <p:nvPr/>
        </p:nvCxnSpPr>
        <p:spPr>
          <a:xfrm flipV="1">
            <a:off x="5143727" y="4257261"/>
            <a:ext cx="2226064" cy="428622"/>
          </a:xfrm>
          <a:prstGeom prst="bentConnector3">
            <a:avLst/>
          </a:prstGeom>
          <a:ln w="38100">
            <a:solidFill>
              <a:srgbClr val="1C3014"/>
            </a:solidFill>
            <a:tailEnd type="triangle"/>
          </a:ln>
        </p:spPr>
        <p:style>
          <a:lnRef idx="1">
            <a:schemeClr val="accent1"/>
          </a:lnRef>
          <a:fillRef idx="0">
            <a:schemeClr val="accent1"/>
          </a:fillRef>
          <a:effectRef idx="0">
            <a:schemeClr val="accent1"/>
          </a:effectRef>
          <a:fontRef idx="minor">
            <a:schemeClr val="tx1"/>
          </a:fontRef>
        </p:style>
      </p:cxnSp>
      <p:sp>
        <p:nvSpPr>
          <p:cNvPr id="31" name="Elipse 30">
            <a:extLst>
              <a:ext uri="{FF2B5EF4-FFF2-40B4-BE49-F238E27FC236}">
                <a16:creationId xmlns:a16="http://schemas.microsoft.com/office/drawing/2014/main" id="{37F1E56A-3D08-E34B-A04B-B0C1899DF50C}"/>
              </a:ext>
            </a:extLst>
          </p:cNvPr>
          <p:cNvSpPr/>
          <p:nvPr/>
        </p:nvSpPr>
        <p:spPr>
          <a:xfrm>
            <a:off x="4531853" y="5254540"/>
            <a:ext cx="232012" cy="232012"/>
          </a:xfrm>
          <a:prstGeom prst="ellipse">
            <a:avLst/>
          </a:prstGeom>
          <a:solidFill>
            <a:srgbClr val="1C3014"/>
          </a:solidFill>
          <a:ln w="76200">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2" name="Elipse 31">
            <a:extLst>
              <a:ext uri="{FF2B5EF4-FFF2-40B4-BE49-F238E27FC236}">
                <a16:creationId xmlns:a16="http://schemas.microsoft.com/office/drawing/2014/main" id="{AA4123A3-34EE-6441-982F-F6621E717ED4}"/>
              </a:ext>
            </a:extLst>
          </p:cNvPr>
          <p:cNvSpPr/>
          <p:nvPr/>
        </p:nvSpPr>
        <p:spPr>
          <a:xfrm>
            <a:off x="4260063" y="6116624"/>
            <a:ext cx="232012" cy="232012"/>
          </a:xfrm>
          <a:prstGeom prst="ellipse">
            <a:avLst/>
          </a:prstGeom>
          <a:solidFill>
            <a:srgbClr val="1C3014"/>
          </a:solidFill>
          <a:ln w="76200">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3" name="object 126">
            <a:extLst>
              <a:ext uri="{FF2B5EF4-FFF2-40B4-BE49-F238E27FC236}">
                <a16:creationId xmlns:a16="http://schemas.microsoft.com/office/drawing/2014/main" id="{2597208F-0C52-1C4B-AB5B-B8091F3FEBC0}"/>
              </a:ext>
            </a:extLst>
          </p:cNvPr>
          <p:cNvSpPr txBox="1"/>
          <p:nvPr/>
        </p:nvSpPr>
        <p:spPr>
          <a:xfrm>
            <a:off x="7041263" y="5475920"/>
            <a:ext cx="3241344" cy="286617"/>
          </a:xfrm>
          <a:prstGeom prst="rect">
            <a:avLst/>
          </a:prstGeom>
        </p:spPr>
        <p:txBody>
          <a:bodyPr vert="horz" wrap="square" lIns="0" tIns="9525" rIns="0" bIns="0" rtlCol="0">
            <a:spAutoFit/>
          </a:bodyPr>
          <a:lstStyle/>
          <a:p>
            <a:pPr>
              <a:spcBef>
                <a:spcPts val="75"/>
              </a:spcBef>
            </a:pPr>
            <a:r>
              <a:rPr lang="es-MX" b="1" spc="83" dirty="0">
                <a:solidFill>
                  <a:srgbClr val="4C4C4C"/>
                </a:solidFill>
                <a:latin typeface="Euclid Flex" panose="020B0500030000000000" pitchFamily="34" charset="77"/>
                <a:cs typeface="Montserrat-Thin"/>
              </a:rPr>
              <a:t>Estación Chetumal</a:t>
            </a:r>
            <a:endParaRPr b="1" dirty="0">
              <a:latin typeface="Euclid Flex" panose="020B0500030000000000" pitchFamily="34" charset="77"/>
              <a:cs typeface="Montserrat-Thin"/>
            </a:endParaRPr>
          </a:p>
        </p:txBody>
      </p:sp>
      <p:sp>
        <p:nvSpPr>
          <p:cNvPr id="34" name="object 127">
            <a:extLst>
              <a:ext uri="{FF2B5EF4-FFF2-40B4-BE49-F238E27FC236}">
                <a16:creationId xmlns:a16="http://schemas.microsoft.com/office/drawing/2014/main" id="{8112578D-B337-9046-B69A-8AD092A78FA4}"/>
              </a:ext>
            </a:extLst>
          </p:cNvPr>
          <p:cNvSpPr txBox="1"/>
          <p:nvPr/>
        </p:nvSpPr>
        <p:spPr>
          <a:xfrm>
            <a:off x="7041264" y="5795960"/>
            <a:ext cx="1871018" cy="569580"/>
          </a:xfrm>
          <a:prstGeom prst="rect">
            <a:avLst/>
          </a:prstGeom>
        </p:spPr>
        <p:txBody>
          <a:bodyPr vert="horz" wrap="square" lIns="0" tIns="9525" rIns="0" bIns="0" rtlCol="0">
            <a:spAutoFit/>
          </a:bodyPr>
          <a:lstStyle/>
          <a:p>
            <a:pPr marR="3810">
              <a:lnSpc>
                <a:spcPct val="121800"/>
              </a:lnSpc>
              <a:spcBef>
                <a:spcPts val="75"/>
              </a:spcBef>
            </a:pPr>
            <a:r>
              <a:rPr sz="975" dirty="0">
                <a:solidFill>
                  <a:srgbClr val="4C4C4C"/>
                </a:solidFill>
                <a:latin typeface="Euclid Flex" panose="020B0500030000000000" pitchFamily="34" charset="77"/>
                <a:cs typeface="Montserrat-Thin"/>
              </a:rPr>
              <a:t>DDV</a:t>
            </a:r>
            <a:r>
              <a:rPr sz="975" spc="101" dirty="0">
                <a:solidFill>
                  <a:srgbClr val="4C4C4C"/>
                </a:solidFill>
                <a:latin typeface="Euclid Flex" panose="020B0500030000000000" pitchFamily="34" charset="77"/>
                <a:cs typeface="Montserrat-Thin"/>
              </a:rPr>
              <a:t> </a:t>
            </a:r>
            <a:r>
              <a:rPr sz="975" dirty="0" err="1">
                <a:solidFill>
                  <a:srgbClr val="4C4C4C"/>
                </a:solidFill>
                <a:latin typeface="Euclid Flex" panose="020B0500030000000000" pitchFamily="34" charset="77"/>
                <a:cs typeface="Montserrat-Thin"/>
              </a:rPr>
              <a:t>liberado</a:t>
            </a:r>
            <a:r>
              <a:rPr sz="975" dirty="0">
                <a:solidFill>
                  <a:srgbClr val="C00000"/>
                </a:solidFill>
                <a:latin typeface="Euclid Flex" panose="020B0500030000000000" pitchFamily="34" charset="77"/>
                <a:cs typeface="Montserrat-Thin"/>
              </a:rPr>
              <a:t>:</a:t>
            </a:r>
            <a:r>
              <a:rPr lang="es-MX" sz="975" dirty="0">
                <a:solidFill>
                  <a:srgbClr val="C00000"/>
                </a:solidFill>
                <a:latin typeface="Euclid Flex" panose="020B0500030000000000" pitchFamily="34" charset="77"/>
                <a:cs typeface="Montserrat-Thin"/>
              </a:rPr>
              <a:t> </a:t>
            </a:r>
            <a:r>
              <a:rPr lang="es-MX" sz="975" spc="-19" dirty="0">
                <a:solidFill>
                  <a:srgbClr val="C00000"/>
                </a:solidFill>
                <a:latin typeface="Euclid Flex" panose="020B0500030000000000" pitchFamily="34" charset="77"/>
                <a:cs typeface="Montserrat-Thin"/>
              </a:rPr>
              <a:t>Anuencia</a:t>
            </a:r>
          </a:p>
          <a:p>
            <a:pPr marR="3810">
              <a:lnSpc>
                <a:spcPct val="121800"/>
              </a:lnSpc>
              <a:spcBef>
                <a:spcPts val="75"/>
              </a:spcBef>
            </a:pPr>
            <a:r>
              <a:rPr sz="975" dirty="0" err="1">
                <a:solidFill>
                  <a:srgbClr val="4C4C4C"/>
                </a:solidFill>
                <a:latin typeface="Euclid Flex" panose="020B0500030000000000" pitchFamily="34" charset="77"/>
                <a:cs typeface="Montserrat-Thin"/>
              </a:rPr>
              <a:t>Entregad</a:t>
            </a:r>
            <a:r>
              <a:rPr lang="es-MX" sz="975" dirty="0">
                <a:solidFill>
                  <a:srgbClr val="4C4C4C"/>
                </a:solidFill>
                <a:latin typeface="Euclid Flex" panose="020B0500030000000000" pitchFamily="34" charset="77"/>
                <a:cs typeface="Montserrat-Thin"/>
              </a:rPr>
              <a:t>o</a:t>
            </a:r>
            <a:r>
              <a:rPr sz="975" dirty="0">
                <a:solidFill>
                  <a:srgbClr val="4C4C4C"/>
                </a:solidFill>
                <a:latin typeface="Euclid Flex" panose="020B0500030000000000" pitchFamily="34" charset="77"/>
                <a:cs typeface="Montserrat-Thin"/>
              </a:rPr>
              <a:t>:</a:t>
            </a:r>
            <a:r>
              <a:rPr sz="975" spc="188" dirty="0">
                <a:solidFill>
                  <a:srgbClr val="4C4C4C"/>
                </a:solidFill>
                <a:latin typeface="Euclid Flex" panose="020B0500030000000000" pitchFamily="34" charset="77"/>
                <a:cs typeface="Montserrat-Thin"/>
              </a:rPr>
              <a:t> </a:t>
            </a:r>
            <a:r>
              <a:rPr lang="es-MX" sz="975" spc="-19" dirty="0">
                <a:solidFill>
                  <a:srgbClr val="C00000"/>
                </a:solidFill>
                <a:latin typeface="Helvetica" pitchFamily="2" charset="0"/>
                <a:cs typeface="Montserrat-Thin"/>
              </a:rPr>
              <a:t>0%</a:t>
            </a:r>
          </a:p>
          <a:p>
            <a:pPr marR="3810">
              <a:lnSpc>
                <a:spcPct val="121800"/>
              </a:lnSpc>
              <a:spcBef>
                <a:spcPts val="75"/>
              </a:spcBef>
            </a:pPr>
            <a:r>
              <a:rPr sz="975" dirty="0" err="1">
                <a:solidFill>
                  <a:srgbClr val="4C4C4C"/>
                </a:solidFill>
                <a:latin typeface="Euclid Flex" panose="020B0500030000000000" pitchFamily="34" charset="77"/>
                <a:cs typeface="Montserrat-Thin"/>
              </a:rPr>
              <a:t>Inicio</a:t>
            </a:r>
            <a:r>
              <a:rPr sz="975" spc="86" dirty="0">
                <a:solidFill>
                  <a:srgbClr val="4C4C4C"/>
                </a:solidFill>
                <a:latin typeface="Euclid Flex" panose="020B0500030000000000" pitchFamily="34" charset="77"/>
                <a:cs typeface="Montserrat-Thin"/>
              </a:rPr>
              <a:t> </a:t>
            </a:r>
            <a:r>
              <a:rPr sz="975" dirty="0">
                <a:solidFill>
                  <a:srgbClr val="4C4C4C"/>
                </a:solidFill>
                <a:latin typeface="Euclid Flex" panose="020B0500030000000000" pitchFamily="34" charset="77"/>
                <a:cs typeface="Montserrat-Thin"/>
              </a:rPr>
              <a:t>de</a:t>
            </a:r>
            <a:r>
              <a:rPr sz="975" spc="90" dirty="0">
                <a:solidFill>
                  <a:srgbClr val="4C4C4C"/>
                </a:solidFill>
                <a:latin typeface="Euclid Flex" panose="020B0500030000000000" pitchFamily="34" charset="77"/>
                <a:cs typeface="Montserrat-Thin"/>
              </a:rPr>
              <a:t> </a:t>
            </a:r>
            <a:r>
              <a:rPr sz="975" dirty="0">
                <a:solidFill>
                  <a:srgbClr val="4C4C4C"/>
                </a:solidFill>
                <a:latin typeface="Euclid Flex" panose="020B0500030000000000" pitchFamily="34" charset="77"/>
                <a:cs typeface="Montserrat-Thin"/>
              </a:rPr>
              <a:t>obra:</a:t>
            </a:r>
            <a:r>
              <a:rPr sz="975" spc="90" dirty="0">
                <a:solidFill>
                  <a:srgbClr val="4C4C4C"/>
                </a:solidFill>
                <a:latin typeface="Euclid Flex" panose="020B0500030000000000" pitchFamily="34" charset="77"/>
                <a:cs typeface="Montserrat-Thin"/>
              </a:rPr>
              <a:t> </a:t>
            </a:r>
            <a:r>
              <a:rPr sz="975" spc="-19" dirty="0">
                <a:solidFill>
                  <a:srgbClr val="C00000"/>
                </a:solidFill>
                <a:latin typeface="Euclid Flex" panose="020B0500030000000000" pitchFamily="34" charset="77"/>
                <a:cs typeface="Montserrat-Thin"/>
              </a:rPr>
              <a:t>No</a:t>
            </a:r>
            <a:endParaRPr sz="975" dirty="0">
              <a:solidFill>
                <a:srgbClr val="C00000"/>
              </a:solidFill>
              <a:latin typeface="Euclid Flex" panose="020B0500030000000000" pitchFamily="34" charset="77"/>
              <a:cs typeface="Montserrat-Thin"/>
            </a:endParaRPr>
          </a:p>
        </p:txBody>
      </p:sp>
      <p:sp>
        <p:nvSpPr>
          <p:cNvPr id="35" name="object 128">
            <a:extLst>
              <a:ext uri="{FF2B5EF4-FFF2-40B4-BE49-F238E27FC236}">
                <a16:creationId xmlns:a16="http://schemas.microsoft.com/office/drawing/2014/main" id="{B3558260-BF06-A844-B746-36C16D263585}"/>
              </a:ext>
            </a:extLst>
          </p:cNvPr>
          <p:cNvSpPr txBox="1"/>
          <p:nvPr/>
        </p:nvSpPr>
        <p:spPr>
          <a:xfrm>
            <a:off x="8890200" y="5815080"/>
            <a:ext cx="1757393" cy="459741"/>
          </a:xfrm>
          <a:prstGeom prst="rect">
            <a:avLst/>
          </a:prstGeom>
        </p:spPr>
        <p:txBody>
          <a:bodyPr vert="horz" wrap="square" lIns="0" tIns="9525" rIns="0" bIns="0" rtlCol="0">
            <a:spAutoFit/>
          </a:bodyPr>
          <a:lstStyle/>
          <a:p>
            <a:pPr>
              <a:spcBef>
                <a:spcPts val="75"/>
              </a:spcBef>
            </a:pPr>
            <a:r>
              <a:rPr sz="975" spc="34" dirty="0">
                <a:solidFill>
                  <a:srgbClr val="4C4C4C"/>
                </a:solidFill>
                <a:latin typeface="Euclid Flex" panose="020B0500030000000000" pitchFamily="34" charset="77"/>
                <a:cs typeface="Montserrat-Thin"/>
              </a:rPr>
              <a:t>Estatus:</a:t>
            </a:r>
            <a:endParaRPr sz="975" dirty="0">
              <a:latin typeface="Euclid Flex" panose="020B0500030000000000" pitchFamily="34" charset="77"/>
              <a:cs typeface="Montserrat-Thin"/>
            </a:endParaRPr>
          </a:p>
          <a:p>
            <a:pPr marR="3810"/>
            <a:r>
              <a:rPr lang="es-MX" sz="975" dirty="0">
                <a:solidFill>
                  <a:srgbClr val="4C4C4C"/>
                </a:solidFill>
                <a:latin typeface="Euclid Flex" panose="020B0500030000000000" pitchFamily="34" charset="77"/>
                <a:cs typeface="Montserrat-Thin"/>
              </a:rPr>
              <a:t>En etapa de estudios y elaboración de proyecto</a:t>
            </a:r>
            <a:endParaRPr sz="975" dirty="0">
              <a:latin typeface="Euclid Flex" panose="020B0500030000000000" pitchFamily="34" charset="77"/>
              <a:cs typeface="Montserrat-Thin"/>
            </a:endParaRPr>
          </a:p>
        </p:txBody>
      </p:sp>
      <p:cxnSp>
        <p:nvCxnSpPr>
          <p:cNvPr id="36" name="Conector recto de flecha 35">
            <a:extLst>
              <a:ext uri="{FF2B5EF4-FFF2-40B4-BE49-F238E27FC236}">
                <a16:creationId xmlns:a16="http://schemas.microsoft.com/office/drawing/2014/main" id="{95A19205-94B1-4B41-B933-3514E34708B7}"/>
              </a:ext>
            </a:extLst>
          </p:cNvPr>
          <p:cNvCxnSpPr>
            <a:cxnSpLocks/>
            <a:stCxn id="51" idx="2"/>
          </p:cNvCxnSpPr>
          <p:nvPr/>
        </p:nvCxnSpPr>
        <p:spPr>
          <a:xfrm>
            <a:off x="4581877" y="6272965"/>
            <a:ext cx="2052081" cy="1856"/>
          </a:xfrm>
          <a:prstGeom prst="straightConnector1">
            <a:avLst/>
          </a:prstGeom>
          <a:ln w="38100">
            <a:solidFill>
              <a:srgbClr val="1C3014"/>
            </a:solidFill>
            <a:tailEnd type="triangle"/>
          </a:ln>
        </p:spPr>
        <p:style>
          <a:lnRef idx="1">
            <a:schemeClr val="dk1"/>
          </a:lnRef>
          <a:fillRef idx="0">
            <a:schemeClr val="dk1"/>
          </a:fillRef>
          <a:effectRef idx="0">
            <a:schemeClr val="dk1"/>
          </a:effectRef>
          <a:fontRef idx="minor">
            <a:schemeClr val="tx1"/>
          </a:fontRef>
        </p:style>
      </p:cxnSp>
      <p:sp>
        <p:nvSpPr>
          <p:cNvPr id="38" name="object 126">
            <a:extLst>
              <a:ext uri="{FF2B5EF4-FFF2-40B4-BE49-F238E27FC236}">
                <a16:creationId xmlns:a16="http://schemas.microsoft.com/office/drawing/2014/main" id="{F9501DD1-E8F4-BC49-958A-75F6633CF1A8}"/>
              </a:ext>
            </a:extLst>
          </p:cNvPr>
          <p:cNvSpPr txBox="1"/>
          <p:nvPr/>
        </p:nvSpPr>
        <p:spPr>
          <a:xfrm>
            <a:off x="258567" y="3742834"/>
            <a:ext cx="3241344" cy="286617"/>
          </a:xfrm>
          <a:prstGeom prst="rect">
            <a:avLst/>
          </a:prstGeom>
        </p:spPr>
        <p:txBody>
          <a:bodyPr vert="horz" wrap="square" lIns="0" tIns="9525" rIns="0" bIns="0" rtlCol="0">
            <a:spAutoFit/>
          </a:bodyPr>
          <a:lstStyle/>
          <a:p>
            <a:pPr>
              <a:spcBef>
                <a:spcPts val="75"/>
              </a:spcBef>
            </a:pPr>
            <a:r>
              <a:rPr lang="es-MX" b="1" spc="83" dirty="0">
                <a:solidFill>
                  <a:srgbClr val="4C4C4C"/>
                </a:solidFill>
                <a:latin typeface="Euclid Flex" panose="020B0500030000000000" pitchFamily="34" charset="77"/>
                <a:cs typeface="Montserrat-Thin"/>
              </a:rPr>
              <a:t>Estación Bacalar</a:t>
            </a:r>
            <a:endParaRPr b="1" dirty="0">
              <a:latin typeface="Euclid Flex" panose="020B0500030000000000" pitchFamily="34" charset="77"/>
              <a:cs typeface="Montserrat-Thin"/>
            </a:endParaRPr>
          </a:p>
        </p:txBody>
      </p:sp>
      <p:sp>
        <p:nvSpPr>
          <p:cNvPr id="39" name="object 127">
            <a:extLst>
              <a:ext uri="{FF2B5EF4-FFF2-40B4-BE49-F238E27FC236}">
                <a16:creationId xmlns:a16="http://schemas.microsoft.com/office/drawing/2014/main" id="{659D6C33-DA4B-6F4D-B4D8-1248E4172F64}"/>
              </a:ext>
            </a:extLst>
          </p:cNvPr>
          <p:cNvSpPr txBox="1"/>
          <p:nvPr/>
        </p:nvSpPr>
        <p:spPr>
          <a:xfrm>
            <a:off x="258567" y="4062873"/>
            <a:ext cx="1871018" cy="569580"/>
          </a:xfrm>
          <a:prstGeom prst="rect">
            <a:avLst/>
          </a:prstGeom>
        </p:spPr>
        <p:txBody>
          <a:bodyPr vert="horz" wrap="square" lIns="0" tIns="9525" rIns="0" bIns="0" rtlCol="0">
            <a:spAutoFit/>
          </a:bodyPr>
          <a:lstStyle/>
          <a:p>
            <a:pPr marR="3810">
              <a:lnSpc>
                <a:spcPct val="121800"/>
              </a:lnSpc>
              <a:spcBef>
                <a:spcPts val="75"/>
              </a:spcBef>
            </a:pPr>
            <a:r>
              <a:rPr sz="975" dirty="0">
                <a:solidFill>
                  <a:srgbClr val="4C4C4C"/>
                </a:solidFill>
                <a:latin typeface="Euclid Flex" panose="020B0500030000000000" pitchFamily="34" charset="77"/>
                <a:cs typeface="Montserrat-Thin"/>
              </a:rPr>
              <a:t>DDV</a:t>
            </a:r>
            <a:r>
              <a:rPr sz="975" spc="101" dirty="0">
                <a:solidFill>
                  <a:srgbClr val="4C4C4C"/>
                </a:solidFill>
                <a:latin typeface="Euclid Flex" panose="020B0500030000000000" pitchFamily="34" charset="77"/>
                <a:cs typeface="Montserrat-Thin"/>
              </a:rPr>
              <a:t> </a:t>
            </a:r>
            <a:r>
              <a:rPr sz="975" dirty="0" err="1">
                <a:solidFill>
                  <a:srgbClr val="4C4C4C"/>
                </a:solidFill>
                <a:latin typeface="Euclid Flex" panose="020B0500030000000000" pitchFamily="34" charset="77"/>
                <a:cs typeface="Montserrat-Thin"/>
              </a:rPr>
              <a:t>liberado</a:t>
            </a:r>
            <a:r>
              <a:rPr sz="975" dirty="0">
                <a:solidFill>
                  <a:srgbClr val="4C4C4C"/>
                </a:solidFill>
                <a:latin typeface="Euclid Flex" panose="020B0500030000000000" pitchFamily="34" charset="77"/>
                <a:cs typeface="Montserrat-Thin"/>
              </a:rPr>
              <a:t>:</a:t>
            </a:r>
            <a:r>
              <a:rPr lang="es-MX" sz="975" dirty="0">
                <a:solidFill>
                  <a:srgbClr val="4C4C4C"/>
                </a:solidFill>
                <a:latin typeface="Euclid Flex" panose="020B0500030000000000" pitchFamily="34" charset="77"/>
                <a:cs typeface="Montserrat-Thin"/>
              </a:rPr>
              <a:t> </a:t>
            </a:r>
            <a:r>
              <a:rPr lang="es-MX" sz="975" spc="-19" dirty="0">
                <a:solidFill>
                  <a:srgbClr val="C00000"/>
                </a:solidFill>
                <a:latin typeface="Euclid Flex" panose="020B0500030000000000" pitchFamily="34" charset="77"/>
                <a:cs typeface="Montserrat-Thin"/>
              </a:rPr>
              <a:t>Anuencia</a:t>
            </a:r>
          </a:p>
          <a:p>
            <a:pPr marR="3810">
              <a:lnSpc>
                <a:spcPct val="121800"/>
              </a:lnSpc>
              <a:spcBef>
                <a:spcPts val="75"/>
              </a:spcBef>
            </a:pPr>
            <a:r>
              <a:rPr lang="es-MX" sz="975" dirty="0">
                <a:solidFill>
                  <a:srgbClr val="4C4C4C"/>
                </a:solidFill>
                <a:latin typeface="Euclid Flex" panose="020B0500030000000000" pitchFamily="34" charset="77"/>
                <a:cs typeface="Montserrat-Thin"/>
              </a:rPr>
              <a:t>Entregado:</a:t>
            </a:r>
            <a:r>
              <a:rPr lang="es-MX" sz="975" spc="188" dirty="0">
                <a:solidFill>
                  <a:srgbClr val="4C4C4C"/>
                </a:solidFill>
                <a:latin typeface="Euclid Flex" panose="020B0500030000000000" pitchFamily="34" charset="77"/>
                <a:cs typeface="Montserrat-Thin"/>
              </a:rPr>
              <a:t> </a:t>
            </a:r>
            <a:r>
              <a:rPr lang="es-MX" sz="975" spc="-19" dirty="0">
                <a:solidFill>
                  <a:srgbClr val="C00000"/>
                </a:solidFill>
                <a:latin typeface="Helvetica" pitchFamily="2" charset="0"/>
                <a:cs typeface="Montserrat-Thin"/>
              </a:rPr>
              <a:t>0%</a:t>
            </a:r>
          </a:p>
          <a:p>
            <a:pPr marR="3810">
              <a:lnSpc>
                <a:spcPct val="121800"/>
              </a:lnSpc>
              <a:spcBef>
                <a:spcPts val="75"/>
              </a:spcBef>
            </a:pPr>
            <a:r>
              <a:rPr sz="975" dirty="0" err="1">
                <a:solidFill>
                  <a:srgbClr val="4C4C4C"/>
                </a:solidFill>
                <a:latin typeface="Euclid Flex" panose="020B0500030000000000" pitchFamily="34" charset="77"/>
                <a:cs typeface="Montserrat-Thin"/>
              </a:rPr>
              <a:t>Inicio</a:t>
            </a:r>
            <a:r>
              <a:rPr sz="975" spc="86" dirty="0">
                <a:solidFill>
                  <a:srgbClr val="4C4C4C"/>
                </a:solidFill>
                <a:latin typeface="Euclid Flex" panose="020B0500030000000000" pitchFamily="34" charset="77"/>
                <a:cs typeface="Montserrat-Thin"/>
              </a:rPr>
              <a:t> </a:t>
            </a:r>
            <a:r>
              <a:rPr sz="975" dirty="0">
                <a:solidFill>
                  <a:srgbClr val="4C4C4C"/>
                </a:solidFill>
                <a:latin typeface="Euclid Flex" panose="020B0500030000000000" pitchFamily="34" charset="77"/>
                <a:cs typeface="Montserrat-Thin"/>
              </a:rPr>
              <a:t>de</a:t>
            </a:r>
            <a:r>
              <a:rPr sz="975" spc="90" dirty="0">
                <a:solidFill>
                  <a:srgbClr val="4C4C4C"/>
                </a:solidFill>
                <a:latin typeface="Euclid Flex" panose="020B0500030000000000" pitchFamily="34" charset="77"/>
                <a:cs typeface="Montserrat-Thin"/>
              </a:rPr>
              <a:t> </a:t>
            </a:r>
            <a:r>
              <a:rPr sz="975" dirty="0">
                <a:solidFill>
                  <a:srgbClr val="4C4C4C"/>
                </a:solidFill>
                <a:latin typeface="Euclid Flex" panose="020B0500030000000000" pitchFamily="34" charset="77"/>
                <a:cs typeface="Montserrat-Thin"/>
              </a:rPr>
              <a:t>obra:</a:t>
            </a:r>
            <a:r>
              <a:rPr sz="975" spc="90" dirty="0">
                <a:solidFill>
                  <a:srgbClr val="4C4C4C"/>
                </a:solidFill>
                <a:latin typeface="Euclid Flex" panose="020B0500030000000000" pitchFamily="34" charset="77"/>
                <a:cs typeface="Montserrat-Thin"/>
              </a:rPr>
              <a:t> </a:t>
            </a:r>
            <a:r>
              <a:rPr sz="975" spc="-19" dirty="0">
                <a:solidFill>
                  <a:srgbClr val="C00000"/>
                </a:solidFill>
                <a:latin typeface="Euclid Flex" panose="020B0500030000000000" pitchFamily="34" charset="77"/>
                <a:cs typeface="Montserrat-Thin"/>
              </a:rPr>
              <a:t>No</a:t>
            </a:r>
            <a:endParaRPr sz="975" dirty="0">
              <a:solidFill>
                <a:srgbClr val="C00000"/>
              </a:solidFill>
              <a:latin typeface="Euclid Flex" panose="020B0500030000000000" pitchFamily="34" charset="77"/>
              <a:cs typeface="Montserrat-Thin"/>
            </a:endParaRPr>
          </a:p>
        </p:txBody>
      </p:sp>
      <p:sp>
        <p:nvSpPr>
          <p:cNvPr id="40" name="object 128">
            <a:extLst>
              <a:ext uri="{FF2B5EF4-FFF2-40B4-BE49-F238E27FC236}">
                <a16:creationId xmlns:a16="http://schemas.microsoft.com/office/drawing/2014/main" id="{E67801E0-1272-2545-BBAC-0FA4CA302B7C}"/>
              </a:ext>
            </a:extLst>
          </p:cNvPr>
          <p:cNvSpPr txBox="1"/>
          <p:nvPr/>
        </p:nvSpPr>
        <p:spPr>
          <a:xfrm>
            <a:off x="2107503" y="4081993"/>
            <a:ext cx="1757393" cy="459741"/>
          </a:xfrm>
          <a:prstGeom prst="rect">
            <a:avLst/>
          </a:prstGeom>
        </p:spPr>
        <p:txBody>
          <a:bodyPr vert="horz" wrap="square" lIns="0" tIns="9525" rIns="0" bIns="0" rtlCol="0">
            <a:spAutoFit/>
          </a:bodyPr>
          <a:lstStyle/>
          <a:p>
            <a:pPr>
              <a:spcBef>
                <a:spcPts val="75"/>
              </a:spcBef>
            </a:pPr>
            <a:r>
              <a:rPr sz="975" spc="34" dirty="0">
                <a:solidFill>
                  <a:srgbClr val="4C4C4C"/>
                </a:solidFill>
                <a:latin typeface="Euclid Flex" panose="020B0500030000000000" pitchFamily="34" charset="77"/>
                <a:cs typeface="Montserrat-Thin"/>
              </a:rPr>
              <a:t>Estatus:</a:t>
            </a:r>
            <a:endParaRPr sz="975" dirty="0">
              <a:latin typeface="Euclid Flex" panose="020B0500030000000000" pitchFamily="34" charset="77"/>
              <a:cs typeface="Montserrat-Thin"/>
            </a:endParaRPr>
          </a:p>
          <a:p>
            <a:pPr marR="3810"/>
            <a:r>
              <a:rPr lang="es-MX" sz="975" dirty="0">
                <a:solidFill>
                  <a:srgbClr val="4C4C4C"/>
                </a:solidFill>
                <a:latin typeface="Euclid Flex" panose="020B0500030000000000" pitchFamily="34" charset="77"/>
                <a:cs typeface="Montserrat-Thin"/>
              </a:rPr>
              <a:t>En etapa de estudios y elaboración de proyecto</a:t>
            </a:r>
            <a:endParaRPr sz="975" dirty="0">
              <a:latin typeface="Euclid Flex" panose="020B0500030000000000" pitchFamily="34" charset="77"/>
              <a:cs typeface="Montserrat-Thin"/>
            </a:endParaRPr>
          </a:p>
        </p:txBody>
      </p:sp>
      <p:cxnSp>
        <p:nvCxnSpPr>
          <p:cNvPr id="41" name="Conector angular 40">
            <a:extLst>
              <a:ext uri="{FF2B5EF4-FFF2-40B4-BE49-F238E27FC236}">
                <a16:creationId xmlns:a16="http://schemas.microsoft.com/office/drawing/2014/main" id="{31AE4E40-FB99-334D-930C-BB7B46F2B2D3}"/>
              </a:ext>
            </a:extLst>
          </p:cNvPr>
          <p:cNvCxnSpPr>
            <a:cxnSpLocks/>
          </p:cNvCxnSpPr>
          <p:nvPr/>
        </p:nvCxnSpPr>
        <p:spPr>
          <a:xfrm rot="10800000">
            <a:off x="2914557" y="4632456"/>
            <a:ext cx="1522643" cy="756295"/>
          </a:xfrm>
          <a:prstGeom prst="bentConnector3">
            <a:avLst>
              <a:gd name="adj1" fmla="val 50000"/>
            </a:avLst>
          </a:prstGeom>
          <a:ln w="38100">
            <a:solidFill>
              <a:srgbClr val="1C3014"/>
            </a:solidFill>
            <a:tailEnd type="triangle"/>
          </a:ln>
        </p:spPr>
        <p:style>
          <a:lnRef idx="1">
            <a:schemeClr val="accent1"/>
          </a:lnRef>
          <a:fillRef idx="0">
            <a:schemeClr val="accent1"/>
          </a:fillRef>
          <a:effectRef idx="0">
            <a:schemeClr val="accent1"/>
          </a:effectRef>
          <a:fontRef idx="minor">
            <a:schemeClr val="tx1"/>
          </a:fontRef>
        </p:style>
      </p:cxnSp>
      <p:pic>
        <p:nvPicPr>
          <p:cNvPr id="46" name="Imagen 45">
            <a:extLst>
              <a:ext uri="{FF2B5EF4-FFF2-40B4-BE49-F238E27FC236}">
                <a16:creationId xmlns:a16="http://schemas.microsoft.com/office/drawing/2014/main" id="{11FC4077-FD11-FB46-8D98-71C84ABF266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68218" y="0"/>
            <a:ext cx="1366351" cy="1288644"/>
          </a:xfrm>
          <a:prstGeom prst="rect">
            <a:avLst/>
          </a:prstGeom>
        </p:spPr>
      </p:pic>
      <p:pic>
        <p:nvPicPr>
          <p:cNvPr id="55" name="Imagen 54">
            <a:extLst>
              <a:ext uri="{FF2B5EF4-FFF2-40B4-BE49-F238E27FC236}">
                <a16:creationId xmlns:a16="http://schemas.microsoft.com/office/drawing/2014/main" id="{45ABAE7A-3FCA-AA47-88AF-28B105B5543E}"/>
              </a:ext>
            </a:extLst>
          </p:cNvPr>
          <p:cNvPicPr>
            <a:picLocks noChangeAspect="1"/>
          </p:cNvPicPr>
          <p:nvPr/>
        </p:nvPicPr>
        <p:blipFill>
          <a:blip r:embed="rId5">
            <a:lum bright="-40000" contrast="-40000"/>
            <a:extLst>
              <a:ext uri="{28A0092B-C50C-407E-A947-70E740481C1C}">
                <a14:useLocalDpi xmlns:a14="http://schemas.microsoft.com/office/drawing/2010/main"/>
              </a:ext>
            </a:extLst>
          </a:blip>
          <a:stretch>
            <a:fillRect/>
          </a:stretch>
        </p:blipFill>
        <p:spPr>
          <a:xfrm>
            <a:off x="8940213" y="319389"/>
            <a:ext cx="2229105" cy="610940"/>
          </a:xfrm>
          <a:prstGeom prst="rect">
            <a:avLst/>
          </a:prstGeom>
        </p:spPr>
      </p:pic>
      <p:sp>
        <p:nvSpPr>
          <p:cNvPr id="66" name="object 3">
            <a:extLst>
              <a:ext uri="{FF2B5EF4-FFF2-40B4-BE49-F238E27FC236}">
                <a16:creationId xmlns:a16="http://schemas.microsoft.com/office/drawing/2014/main" id="{3667F4EE-0A7E-7941-AA55-66FC72DF3C16}"/>
              </a:ext>
            </a:extLst>
          </p:cNvPr>
          <p:cNvSpPr txBox="1">
            <a:spLocks/>
          </p:cNvSpPr>
          <p:nvPr/>
        </p:nvSpPr>
        <p:spPr>
          <a:xfrm>
            <a:off x="660120" y="274526"/>
            <a:ext cx="2910098" cy="6379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53" dirty="0">
                <a:latin typeface="Montserrat Light" pitchFamily="2" charset="77"/>
              </a:rPr>
              <a:t>ESTACIONES</a:t>
            </a:r>
            <a:r>
              <a:rPr lang="es-MX" sz="2000" spc="153" dirty="0">
                <a:latin typeface="Euclid Flex Light" panose="020B0300030000000000" pitchFamily="34" charset="77"/>
              </a:rPr>
              <a:t> </a:t>
            </a:r>
          </a:p>
          <a:p>
            <a:pPr marL="9525">
              <a:spcBef>
                <a:spcPts val="75"/>
              </a:spcBef>
            </a:pPr>
            <a:r>
              <a:rPr lang="es-MX" sz="2000" spc="153" dirty="0">
                <a:latin typeface="Euclid Flex Light" panose="020B0300030000000000" pitchFamily="34" charset="77"/>
              </a:rPr>
              <a:t>PARADEROS </a:t>
            </a:r>
            <a:endParaRPr lang="es-MX" sz="2000" spc="188" dirty="0">
              <a:latin typeface="Euclid Flex Light" panose="020B0300030000000000" pitchFamily="34" charset="77"/>
            </a:endParaRPr>
          </a:p>
        </p:txBody>
      </p:sp>
      <p:pic>
        <p:nvPicPr>
          <p:cNvPr id="68" name="Imagen 67">
            <a:extLst>
              <a:ext uri="{FF2B5EF4-FFF2-40B4-BE49-F238E27FC236}">
                <a16:creationId xmlns:a16="http://schemas.microsoft.com/office/drawing/2014/main" id="{96D19586-4FC1-F44F-8D64-216E0BE77859}"/>
              </a:ext>
            </a:extLst>
          </p:cNvPr>
          <p:cNvPicPr>
            <a:picLocks noChangeAspect="1"/>
          </p:cNvPicPr>
          <p:nvPr/>
        </p:nvPicPr>
        <p:blipFill>
          <a:blip r:embed="rId6">
            <a:lum contrast="40000"/>
          </a:blip>
          <a:stretch>
            <a:fillRect/>
          </a:stretch>
        </p:blipFill>
        <p:spPr>
          <a:xfrm>
            <a:off x="11704623" y="0"/>
            <a:ext cx="487377" cy="6858000"/>
          </a:xfrm>
          <a:prstGeom prst="rect">
            <a:avLst/>
          </a:prstGeom>
        </p:spPr>
      </p:pic>
      <p:sp>
        <p:nvSpPr>
          <p:cNvPr id="67" name="Rectángulo 66">
            <a:extLst>
              <a:ext uri="{FF2B5EF4-FFF2-40B4-BE49-F238E27FC236}">
                <a16:creationId xmlns:a16="http://schemas.microsoft.com/office/drawing/2014/main" id="{23C84017-4493-4A42-88F3-BC1051EE1372}"/>
              </a:ext>
            </a:extLst>
          </p:cNvPr>
          <p:cNvSpPr/>
          <p:nvPr/>
        </p:nvSpPr>
        <p:spPr>
          <a:xfrm>
            <a:off x="4013591" y="868849"/>
            <a:ext cx="3544830" cy="72403"/>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5" name="Imagen 44">
            <a:extLst>
              <a:ext uri="{FF2B5EF4-FFF2-40B4-BE49-F238E27FC236}">
                <a16:creationId xmlns:a16="http://schemas.microsoft.com/office/drawing/2014/main" id="{0234FA26-FFC1-D545-BB5F-01662843EB2B}"/>
              </a:ext>
            </a:extLst>
          </p:cNvPr>
          <p:cNvPicPr>
            <a:picLocks noChangeAspect="1"/>
          </p:cNvPicPr>
          <p:nvPr/>
        </p:nvPicPr>
        <p:blipFill rotWithShape="1">
          <a:blip r:embed="rId7" cstate="email">
            <a:duotone>
              <a:schemeClr val="accent6">
                <a:shade val="45000"/>
                <a:satMod val="135000"/>
              </a:schemeClr>
              <a:prstClr val="white"/>
            </a:duotone>
            <a:extLst>
              <a:ext uri="{BEBA8EAE-BF5A-486C-A8C5-ECC9F3942E4B}">
                <a14:imgProps xmlns:a14="http://schemas.microsoft.com/office/drawing/2010/main">
                  <a14:imgLayer r:embed="rId8">
                    <a14:imgEffect>
                      <a14:backgroundRemoval t="9813" b="89953" l="9790" r="89744"/>
                    </a14:imgEffect>
                    <a14:imgEffect>
                      <a14:artisticGlowEdges/>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6018403" y="1202402"/>
            <a:ext cx="716395" cy="715225"/>
          </a:xfrm>
          <a:prstGeom prst="rect">
            <a:avLst/>
          </a:prstGeom>
        </p:spPr>
      </p:pic>
      <p:pic>
        <p:nvPicPr>
          <p:cNvPr id="47" name="Imagen 46">
            <a:extLst>
              <a:ext uri="{FF2B5EF4-FFF2-40B4-BE49-F238E27FC236}">
                <a16:creationId xmlns:a16="http://schemas.microsoft.com/office/drawing/2014/main" id="{01D63EF3-DB75-2C4D-9B1A-7C947CE1DF41}"/>
              </a:ext>
            </a:extLst>
          </p:cNvPr>
          <p:cNvPicPr>
            <a:picLocks noChangeAspect="1"/>
          </p:cNvPicPr>
          <p:nvPr/>
        </p:nvPicPr>
        <p:blipFill rotWithShape="1">
          <a:blip r:embed="rId7" cstate="email">
            <a:duotone>
              <a:schemeClr val="accent6">
                <a:shade val="45000"/>
                <a:satMod val="135000"/>
              </a:schemeClr>
              <a:prstClr val="white"/>
            </a:duotone>
            <a:extLst>
              <a:ext uri="{BEBA8EAE-BF5A-486C-A8C5-ECC9F3942E4B}">
                <a14:imgProps xmlns:a14="http://schemas.microsoft.com/office/drawing/2010/main">
                  <a14:imgLayer r:embed="rId8">
                    <a14:imgEffect>
                      <a14:backgroundRemoval t="9813" b="89953" l="9790" r="89744"/>
                    </a14:imgEffect>
                    <a14:imgEffect>
                      <a14:artisticGlowEdges/>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5071364" y="2635295"/>
            <a:ext cx="716395" cy="715225"/>
          </a:xfrm>
          <a:prstGeom prst="rect">
            <a:avLst/>
          </a:prstGeom>
        </p:spPr>
      </p:pic>
      <p:pic>
        <p:nvPicPr>
          <p:cNvPr id="48" name="Imagen 47">
            <a:extLst>
              <a:ext uri="{FF2B5EF4-FFF2-40B4-BE49-F238E27FC236}">
                <a16:creationId xmlns:a16="http://schemas.microsoft.com/office/drawing/2014/main" id="{F23B6EC3-6692-D940-B41E-94A7054675A9}"/>
              </a:ext>
            </a:extLst>
          </p:cNvPr>
          <p:cNvPicPr>
            <a:picLocks noChangeAspect="1"/>
          </p:cNvPicPr>
          <p:nvPr/>
        </p:nvPicPr>
        <p:blipFill rotWithShape="1">
          <a:blip r:embed="rId7" cstate="email">
            <a:duotone>
              <a:schemeClr val="accent6">
                <a:shade val="45000"/>
                <a:satMod val="135000"/>
              </a:schemeClr>
              <a:prstClr val="white"/>
            </a:duotone>
            <a:extLst>
              <a:ext uri="{BEBA8EAE-BF5A-486C-A8C5-ECC9F3942E4B}">
                <a14:imgProps xmlns:a14="http://schemas.microsoft.com/office/drawing/2010/main">
                  <a14:imgLayer r:embed="rId8">
                    <a14:imgEffect>
                      <a14:backgroundRemoval t="9813" b="89953" l="9790" r="89744"/>
                    </a14:imgEffect>
                    <a14:imgEffect>
                      <a14:artisticGlowEdges/>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4570517" y="3898424"/>
            <a:ext cx="716395" cy="715225"/>
          </a:xfrm>
          <a:prstGeom prst="rect">
            <a:avLst/>
          </a:prstGeom>
        </p:spPr>
      </p:pic>
      <p:pic>
        <p:nvPicPr>
          <p:cNvPr id="50" name="Imagen 49">
            <a:extLst>
              <a:ext uri="{FF2B5EF4-FFF2-40B4-BE49-F238E27FC236}">
                <a16:creationId xmlns:a16="http://schemas.microsoft.com/office/drawing/2014/main" id="{D5EE030A-9880-C742-B5C4-257181FEED39}"/>
              </a:ext>
            </a:extLst>
          </p:cNvPr>
          <p:cNvPicPr>
            <a:picLocks noChangeAspect="1"/>
          </p:cNvPicPr>
          <p:nvPr/>
        </p:nvPicPr>
        <p:blipFill rotWithShape="1">
          <a:blip r:embed="rId7" cstate="email">
            <a:duotone>
              <a:schemeClr val="accent6">
                <a:shade val="45000"/>
                <a:satMod val="135000"/>
              </a:schemeClr>
              <a:prstClr val="white"/>
            </a:duotone>
            <a:extLst>
              <a:ext uri="{BEBA8EAE-BF5A-486C-A8C5-ECC9F3942E4B}">
                <a14:imgProps xmlns:a14="http://schemas.microsoft.com/office/drawing/2010/main">
                  <a14:imgLayer r:embed="rId8">
                    <a14:imgEffect>
                      <a14:backgroundRemoval t="9813" b="89953" l="9790" r="89744"/>
                    </a14:imgEffect>
                    <a14:imgEffect>
                      <a14:artisticGlowEdges/>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4200707" y="4586925"/>
            <a:ext cx="716395" cy="715225"/>
          </a:xfrm>
          <a:prstGeom prst="rect">
            <a:avLst/>
          </a:prstGeom>
        </p:spPr>
      </p:pic>
      <p:pic>
        <p:nvPicPr>
          <p:cNvPr id="51" name="Imagen 50">
            <a:extLst>
              <a:ext uri="{FF2B5EF4-FFF2-40B4-BE49-F238E27FC236}">
                <a16:creationId xmlns:a16="http://schemas.microsoft.com/office/drawing/2014/main" id="{50EEA6D6-31F2-FA4B-BA27-E6D3C4232618}"/>
              </a:ext>
            </a:extLst>
          </p:cNvPr>
          <p:cNvPicPr>
            <a:picLocks noChangeAspect="1"/>
          </p:cNvPicPr>
          <p:nvPr/>
        </p:nvPicPr>
        <p:blipFill rotWithShape="1">
          <a:blip r:embed="rId7" cstate="email">
            <a:duotone>
              <a:schemeClr val="accent6">
                <a:shade val="45000"/>
                <a:satMod val="135000"/>
              </a:schemeClr>
              <a:prstClr val="white"/>
            </a:duotone>
            <a:extLst>
              <a:ext uri="{BEBA8EAE-BF5A-486C-A8C5-ECC9F3942E4B}">
                <a14:imgProps xmlns:a14="http://schemas.microsoft.com/office/drawing/2010/main">
                  <a14:imgLayer r:embed="rId8">
                    <a14:imgEffect>
                      <a14:backgroundRemoval t="9813" b="89953" l="9790" r="89744"/>
                    </a14:imgEffect>
                    <a14:imgEffect>
                      <a14:artisticGlowEdges/>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4223679" y="5557740"/>
            <a:ext cx="716395" cy="715225"/>
          </a:xfrm>
          <a:prstGeom prst="rect">
            <a:avLst/>
          </a:prstGeom>
        </p:spPr>
      </p:pic>
      <p:pic>
        <p:nvPicPr>
          <p:cNvPr id="49" name="Imagen 48">
            <a:extLst>
              <a:ext uri="{FF2B5EF4-FFF2-40B4-BE49-F238E27FC236}">
                <a16:creationId xmlns:a16="http://schemas.microsoft.com/office/drawing/2014/main" id="{C7C84A2A-0D52-8F45-8DAA-B8EFAD1314F4}"/>
              </a:ext>
            </a:extLst>
          </p:cNvPr>
          <p:cNvPicPr>
            <a:picLocks noChangeAspect="1"/>
          </p:cNvPicPr>
          <p:nvPr/>
        </p:nvPicPr>
        <p:blipFill>
          <a:blip r:embed="rId9"/>
          <a:stretch>
            <a:fillRect/>
          </a:stretch>
        </p:blipFill>
        <p:spPr>
          <a:xfrm>
            <a:off x="10557946" y="870256"/>
            <a:ext cx="1407348" cy="5277556"/>
          </a:xfrm>
          <a:prstGeom prst="rect">
            <a:avLst/>
          </a:prstGeom>
        </p:spPr>
      </p:pic>
      <p:pic>
        <p:nvPicPr>
          <p:cNvPr id="44" name="Imagen 43">
            <a:extLst>
              <a:ext uri="{FF2B5EF4-FFF2-40B4-BE49-F238E27FC236}">
                <a16:creationId xmlns:a16="http://schemas.microsoft.com/office/drawing/2014/main" id="{722F6967-2023-DF4F-B027-8E38B6346AB6}"/>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120" b="47526" l="8667" r="75200"/>
                    </a14:imgEffect>
                  </a14:imgLayer>
                </a14:imgProps>
              </a:ext>
            </a:extLst>
          </a:blip>
          <a:srcRect l="10141" t="10141" r="24725" b="52488"/>
          <a:stretch/>
        </p:blipFill>
        <p:spPr>
          <a:xfrm>
            <a:off x="7849047" y="159230"/>
            <a:ext cx="938397" cy="957647"/>
          </a:xfrm>
          <a:prstGeom prst="rect">
            <a:avLst/>
          </a:prstGeom>
        </p:spPr>
      </p:pic>
    </p:spTree>
    <p:extLst>
      <p:ext uri="{BB962C8B-B14F-4D97-AF65-F5344CB8AC3E}">
        <p14:creationId xmlns:p14="http://schemas.microsoft.com/office/powerpoint/2010/main" val="34434750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2"/>
          <a:stretch>
            <a:fillRect/>
          </a:stretch>
        </p:blipFill>
        <p:spPr>
          <a:xfrm>
            <a:off x="10305101" y="0"/>
            <a:ext cx="1886899" cy="6858000"/>
          </a:xfrm>
          <a:prstGeom prst="rect">
            <a:avLst/>
          </a:prstGeom>
        </p:spPr>
      </p:pic>
      <p:pic>
        <p:nvPicPr>
          <p:cNvPr id="19" name="Imagen 18">
            <a:extLst>
              <a:ext uri="{FF2B5EF4-FFF2-40B4-BE49-F238E27FC236}">
                <a16:creationId xmlns:a16="http://schemas.microsoft.com/office/drawing/2014/main" id="{4DDBD5A5-E1DE-2E4B-9489-2DE85BDACEBB}"/>
              </a:ext>
            </a:extLst>
          </p:cNvPr>
          <p:cNvPicPr>
            <a:picLocks noChangeAspect="1"/>
          </p:cNvPicPr>
          <p:nvPr/>
        </p:nvPicPr>
        <p:blipFill>
          <a:blip r:embed="rId3">
            <a:lum bright="70000" contrast="-70000"/>
          </a:blip>
          <a:stretch>
            <a:fillRect/>
          </a:stretch>
        </p:blipFill>
        <p:spPr>
          <a:xfrm>
            <a:off x="10622341" y="870256"/>
            <a:ext cx="1407348" cy="5277556"/>
          </a:xfrm>
          <a:prstGeom prst="rect">
            <a:avLst/>
          </a:prstGeom>
        </p:spPr>
      </p:pic>
      <p:sp>
        <p:nvSpPr>
          <p:cNvPr id="3" name="Rectángulo 2">
            <a:extLst>
              <a:ext uri="{FF2B5EF4-FFF2-40B4-BE49-F238E27FC236}">
                <a16:creationId xmlns:a16="http://schemas.microsoft.com/office/drawing/2014/main" id="{05137BFF-668E-7A5B-CDFD-A4846B7F390D}"/>
              </a:ext>
            </a:extLst>
          </p:cNvPr>
          <p:cNvSpPr/>
          <p:nvPr/>
        </p:nvSpPr>
        <p:spPr>
          <a:xfrm>
            <a:off x="3696624" y="441483"/>
            <a:ext cx="4131251" cy="369332"/>
          </a:xfrm>
          <a:prstGeom prst="rect">
            <a:avLst/>
          </a:prstGeom>
          <a:noFill/>
        </p:spPr>
        <p:txBody>
          <a:bodyPr wrap="square" lIns="91440" tIns="45720" rIns="91440" bIns="45720">
            <a:spAutoFit/>
          </a:bodyPr>
          <a:lstStyle/>
          <a:p>
            <a:pPr algn="ctr"/>
            <a:r>
              <a:rPr lang="es-ES" cap="none" spc="0" dirty="0">
                <a:ln w="0"/>
                <a:solidFill>
                  <a:srgbClr val="1C3014"/>
                </a:solidFill>
                <a:effectLst>
                  <a:outerShdw blurRad="38100" dist="19050" dir="2700000" algn="tl" rotWithShape="0">
                    <a:schemeClr val="dk1">
                      <a:alpha val="40000"/>
                    </a:schemeClr>
                  </a:outerShdw>
                </a:effectLst>
                <a:latin typeface="Montserrat Light" pitchFamily="2" charset="77"/>
              </a:rPr>
              <a:t>BASE DE MANTENIMIENTO</a:t>
            </a:r>
          </a:p>
        </p:txBody>
      </p:sp>
      <p:pic>
        <p:nvPicPr>
          <p:cNvPr id="5" name="Imagen 4">
            <a:extLst>
              <a:ext uri="{FF2B5EF4-FFF2-40B4-BE49-F238E27FC236}">
                <a16:creationId xmlns:a16="http://schemas.microsoft.com/office/drawing/2014/main" id="{C2598DA1-3014-1BE4-204E-7462F6938A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54176" y="45449"/>
            <a:ext cx="1366351" cy="1288644"/>
          </a:xfrm>
          <a:prstGeom prst="rect">
            <a:avLst/>
          </a:prstGeom>
        </p:spPr>
      </p:pic>
      <p:sp>
        <p:nvSpPr>
          <p:cNvPr id="7" name="Rectángulo 6">
            <a:extLst>
              <a:ext uri="{FF2B5EF4-FFF2-40B4-BE49-F238E27FC236}">
                <a16:creationId xmlns:a16="http://schemas.microsoft.com/office/drawing/2014/main" id="{E70BEE0E-6014-06D4-9FFA-C09558820849}"/>
              </a:ext>
            </a:extLst>
          </p:cNvPr>
          <p:cNvSpPr/>
          <p:nvPr/>
        </p:nvSpPr>
        <p:spPr>
          <a:xfrm flipV="1">
            <a:off x="470466" y="689771"/>
            <a:ext cx="2115231" cy="45720"/>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ángulo 8">
            <a:extLst>
              <a:ext uri="{FF2B5EF4-FFF2-40B4-BE49-F238E27FC236}">
                <a16:creationId xmlns:a16="http://schemas.microsoft.com/office/drawing/2014/main" id="{AE357038-8C69-4BBE-DFFB-1C5975BBA13A}"/>
              </a:ext>
            </a:extLst>
          </p:cNvPr>
          <p:cNvSpPr/>
          <p:nvPr/>
        </p:nvSpPr>
        <p:spPr>
          <a:xfrm flipV="1">
            <a:off x="7500939" y="689772"/>
            <a:ext cx="2105364" cy="45719"/>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aphicFrame>
        <p:nvGraphicFramePr>
          <p:cNvPr id="10" name="Tabla 6">
            <a:extLst>
              <a:ext uri="{FF2B5EF4-FFF2-40B4-BE49-F238E27FC236}">
                <a16:creationId xmlns:a16="http://schemas.microsoft.com/office/drawing/2014/main" id="{EA265086-AF94-1AB9-B06D-E6FB03E06C6C}"/>
              </a:ext>
            </a:extLst>
          </p:cNvPr>
          <p:cNvGraphicFramePr>
            <a:graphicFrameLocks noGrp="1"/>
          </p:cNvGraphicFramePr>
          <p:nvPr>
            <p:extLst/>
          </p:nvPr>
        </p:nvGraphicFramePr>
        <p:xfrm>
          <a:off x="4008285" y="1216590"/>
          <a:ext cx="5796902" cy="1052431"/>
        </p:xfrm>
        <a:graphic>
          <a:graphicData uri="http://schemas.openxmlformats.org/drawingml/2006/table">
            <a:tbl>
              <a:tblPr firstRow="1" bandRow="1">
                <a:tableStyleId>{5940675A-B579-460E-94D1-54222C63F5DA}</a:tableStyleId>
              </a:tblPr>
              <a:tblGrid>
                <a:gridCol w="662890">
                  <a:extLst>
                    <a:ext uri="{9D8B030D-6E8A-4147-A177-3AD203B41FA5}">
                      <a16:colId xmlns:a16="http://schemas.microsoft.com/office/drawing/2014/main" val="580180251"/>
                    </a:ext>
                  </a:extLst>
                </a:gridCol>
                <a:gridCol w="562833">
                  <a:extLst>
                    <a:ext uri="{9D8B030D-6E8A-4147-A177-3AD203B41FA5}">
                      <a16:colId xmlns:a16="http://schemas.microsoft.com/office/drawing/2014/main" val="145909480"/>
                    </a:ext>
                  </a:extLst>
                </a:gridCol>
                <a:gridCol w="795317">
                  <a:extLst>
                    <a:ext uri="{9D8B030D-6E8A-4147-A177-3AD203B41FA5}">
                      <a16:colId xmlns:a16="http://schemas.microsoft.com/office/drawing/2014/main" val="1823742326"/>
                    </a:ext>
                  </a:extLst>
                </a:gridCol>
                <a:gridCol w="640315">
                  <a:extLst>
                    <a:ext uri="{9D8B030D-6E8A-4147-A177-3AD203B41FA5}">
                      <a16:colId xmlns:a16="http://schemas.microsoft.com/office/drawing/2014/main" val="2522126211"/>
                    </a:ext>
                  </a:extLst>
                </a:gridCol>
                <a:gridCol w="788963">
                  <a:extLst>
                    <a:ext uri="{9D8B030D-6E8A-4147-A177-3AD203B41FA5}">
                      <a16:colId xmlns:a16="http://schemas.microsoft.com/office/drawing/2014/main" val="3784198630"/>
                    </a:ext>
                  </a:extLst>
                </a:gridCol>
                <a:gridCol w="865021">
                  <a:extLst>
                    <a:ext uri="{9D8B030D-6E8A-4147-A177-3AD203B41FA5}">
                      <a16:colId xmlns:a16="http://schemas.microsoft.com/office/drawing/2014/main" val="3755110053"/>
                    </a:ext>
                  </a:extLst>
                </a:gridCol>
                <a:gridCol w="836775">
                  <a:extLst>
                    <a:ext uri="{9D8B030D-6E8A-4147-A177-3AD203B41FA5}">
                      <a16:colId xmlns:a16="http://schemas.microsoft.com/office/drawing/2014/main" val="1047001962"/>
                    </a:ext>
                  </a:extLst>
                </a:gridCol>
                <a:gridCol w="644788">
                  <a:extLst>
                    <a:ext uri="{9D8B030D-6E8A-4147-A177-3AD203B41FA5}">
                      <a16:colId xmlns:a16="http://schemas.microsoft.com/office/drawing/2014/main" val="674021698"/>
                    </a:ext>
                  </a:extLst>
                </a:gridCol>
              </a:tblGrid>
              <a:tr h="359736">
                <a:tc gridSpan="3">
                  <a:txBody>
                    <a:bodyPr/>
                    <a:lstStyle/>
                    <a:p>
                      <a:pPr algn="ctr"/>
                      <a:r>
                        <a:rPr lang="es-MX" sz="800" b="1" dirty="0">
                          <a:solidFill>
                            <a:schemeClr val="bg1"/>
                          </a:solidFill>
                          <a:latin typeface="Montserrat" panose="00000500000000000000" pitchFamily="2" charset="0"/>
                        </a:rPr>
                        <a:t>BASE DE MANTENIMIENTO T6</a:t>
                      </a:r>
                      <a:endParaRPr lang="es-MX" sz="800" b="1" i="0" dirty="0">
                        <a:solidFill>
                          <a:schemeClr val="bg1"/>
                        </a:solidFill>
                        <a:latin typeface="Montserrat" panose="00000500000000000000" pitchFamily="2" charset="0"/>
                      </a:endParaRPr>
                    </a:p>
                  </a:txBody>
                  <a:tcPr marL="83759" marR="83759" marT="41879" marB="41879"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396559"/>
                    </a:solidFill>
                  </a:tcPr>
                </a:tc>
                <a:tc hMerge="1">
                  <a:txBody>
                    <a:bodyPr/>
                    <a:lstStyle/>
                    <a:p>
                      <a:endParaRPr lang="es-MX" sz="1100" dirty="0"/>
                    </a:p>
                  </a:txBody>
                  <a:tcPr/>
                </a:tc>
                <a:tc hMerge="1">
                  <a:txBody>
                    <a:bodyPr/>
                    <a:lstStyle/>
                    <a:p>
                      <a:endParaRPr lang="es-MX" sz="1100" dirty="0"/>
                    </a:p>
                  </a:txBody>
                  <a:tcPr/>
                </a:tc>
                <a:tc rowSpan="2">
                  <a:txBody>
                    <a:bodyPr/>
                    <a:lstStyle/>
                    <a:p>
                      <a:pPr algn="ctr"/>
                      <a:r>
                        <a:rPr lang="es-MX" sz="800" b="1">
                          <a:solidFill>
                            <a:schemeClr val="bg1"/>
                          </a:solidFill>
                          <a:latin typeface="Montserrat" panose="00000500000000000000" pitchFamily="2" charset="0"/>
                        </a:rPr>
                        <a:t>CAMA DE VÍAS</a:t>
                      </a:r>
                      <a:endParaRPr lang="es-MX" sz="800" b="1" i="0" dirty="0">
                        <a:solidFill>
                          <a:schemeClr val="bg1"/>
                        </a:solidFill>
                        <a:latin typeface="Montserrat" panose="00000500000000000000" pitchFamily="2" charset="0"/>
                      </a:endParaRPr>
                    </a:p>
                  </a:txBody>
                  <a:tcPr marL="83759" marR="83759" marT="41879" marB="41879"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396559"/>
                    </a:solidFill>
                  </a:tcPr>
                </a:tc>
                <a:tc rowSpan="2">
                  <a:txBody>
                    <a:bodyPr/>
                    <a:lstStyle/>
                    <a:p>
                      <a:pPr algn="ctr"/>
                      <a:r>
                        <a:rPr lang="es-MX" sz="800" b="1" dirty="0">
                          <a:solidFill>
                            <a:schemeClr val="bg1"/>
                          </a:solidFill>
                          <a:latin typeface="Montserrat" panose="00000500000000000000" pitchFamily="2" charset="0"/>
                        </a:rPr>
                        <a:t>SITUACIÓN</a:t>
                      </a:r>
                      <a:endParaRPr lang="es-MX" sz="800" b="1" i="0" dirty="0">
                        <a:solidFill>
                          <a:schemeClr val="bg1"/>
                        </a:solidFill>
                        <a:latin typeface="Montserrat" panose="00000500000000000000" pitchFamily="2" charset="0"/>
                      </a:endParaRPr>
                    </a:p>
                  </a:txBody>
                  <a:tcPr marL="83759" marR="83759" marT="41879" marB="41879"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396559"/>
                    </a:solidFill>
                  </a:tcPr>
                </a:tc>
                <a:tc rowSpan="2">
                  <a:txBody>
                    <a:bodyPr/>
                    <a:lstStyle/>
                    <a:p>
                      <a:pPr algn="ctr"/>
                      <a:r>
                        <a:rPr lang="es-MX" sz="800" b="1" dirty="0">
                          <a:solidFill>
                            <a:schemeClr val="bg1"/>
                          </a:solidFill>
                          <a:latin typeface="Montserrat" panose="00000500000000000000" pitchFamily="2" charset="0"/>
                        </a:rPr>
                        <a:t>POLÍGONO DE PREDIO</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AD2B35"/>
                    </a:solidFill>
                  </a:tcPr>
                </a:tc>
                <a:tc rowSpan="2">
                  <a:txBody>
                    <a:bodyPr/>
                    <a:lstStyle/>
                    <a:p>
                      <a:pPr algn="ctr"/>
                      <a:r>
                        <a:rPr lang="es-MX" sz="800" b="1" dirty="0">
                          <a:solidFill>
                            <a:schemeClr val="bg1"/>
                          </a:solidFill>
                          <a:latin typeface="Montserrat" panose="00000500000000000000" pitchFamily="2" charset="0"/>
                        </a:rPr>
                        <a:t>CONJUNTO DE MASAS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AD2B35"/>
                    </a:solidFill>
                  </a:tcPr>
                </a:tc>
                <a:tc rowSpan="2">
                  <a:txBody>
                    <a:bodyPr/>
                    <a:lstStyle/>
                    <a:p>
                      <a:pPr algn="ctr"/>
                      <a:r>
                        <a:rPr lang="es-MX" sz="800" b="1" dirty="0">
                          <a:solidFill>
                            <a:schemeClr val="bg1"/>
                          </a:solidFill>
                          <a:latin typeface="Montserrat" panose="00000500000000000000" pitchFamily="2" charset="0"/>
                        </a:rPr>
                        <a:t>DISEÑO</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AD2B35"/>
                    </a:solidFill>
                  </a:tcPr>
                </a:tc>
                <a:extLst>
                  <a:ext uri="{0D108BD9-81ED-4DB2-BD59-A6C34878D82A}">
                    <a16:rowId xmlns:a16="http://schemas.microsoft.com/office/drawing/2014/main" val="2395770682"/>
                  </a:ext>
                </a:extLst>
              </a:tr>
              <a:tr h="315547">
                <a:tc>
                  <a:txBody>
                    <a:bodyPr/>
                    <a:lstStyle/>
                    <a:p>
                      <a:pPr algn="ctr"/>
                      <a:r>
                        <a:rPr lang="es-MX" sz="800" b="1">
                          <a:solidFill>
                            <a:schemeClr val="tx1"/>
                          </a:solidFill>
                          <a:latin typeface="Montserrat" panose="00000500000000000000" pitchFamily="2" charset="0"/>
                        </a:rPr>
                        <a:t>FRENTE</a:t>
                      </a:r>
                      <a:endParaRPr lang="es-MX" sz="800" b="1" i="0" dirty="0">
                        <a:solidFill>
                          <a:schemeClr val="tx1"/>
                        </a:solidFill>
                        <a:latin typeface="Montserrat" panose="00000500000000000000" pitchFamily="2" charset="0"/>
                      </a:endParaRPr>
                    </a:p>
                  </a:txBody>
                  <a:tcPr marL="57108" marR="57108" marT="28554" marB="28554"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0CC9F"/>
                    </a:solidFill>
                  </a:tcPr>
                </a:tc>
                <a:tc>
                  <a:txBody>
                    <a:bodyPr/>
                    <a:lstStyle/>
                    <a:p>
                      <a:pPr algn="ctr"/>
                      <a:r>
                        <a:rPr lang="es-MX" sz="800" b="1" dirty="0">
                          <a:solidFill>
                            <a:schemeClr val="tx1"/>
                          </a:solidFill>
                          <a:latin typeface="Montserrat" panose="00000500000000000000" pitchFamily="2" charset="0"/>
                        </a:rPr>
                        <a:t>TIPO DE BASE</a:t>
                      </a:r>
                      <a:endParaRPr lang="es-MX" sz="800" b="1" i="0" dirty="0">
                        <a:solidFill>
                          <a:schemeClr val="tx1"/>
                        </a:solidFill>
                        <a:latin typeface="Montserrat" panose="00000500000000000000" pitchFamily="2" charset="0"/>
                      </a:endParaRPr>
                    </a:p>
                  </a:txBody>
                  <a:tcPr marL="57108" marR="57108" marT="28554" marB="28554"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0CC9F"/>
                    </a:solidFill>
                  </a:tcPr>
                </a:tc>
                <a:tc>
                  <a:txBody>
                    <a:bodyPr/>
                    <a:lstStyle/>
                    <a:p>
                      <a:pPr algn="ctr"/>
                      <a:r>
                        <a:rPr lang="es-MX" sz="800" b="1" dirty="0">
                          <a:solidFill>
                            <a:schemeClr val="tx1"/>
                          </a:solidFill>
                          <a:latin typeface="Montserrat" panose="00000500000000000000" pitchFamily="2" charset="0"/>
                        </a:rPr>
                        <a:t>LOCALIDAD</a:t>
                      </a:r>
                      <a:endParaRPr lang="es-MX" sz="800" b="1" i="0" dirty="0">
                        <a:solidFill>
                          <a:schemeClr val="tx1"/>
                        </a:solidFill>
                        <a:latin typeface="Montserrat" panose="00000500000000000000" pitchFamily="2" charset="0"/>
                      </a:endParaRPr>
                    </a:p>
                  </a:txBody>
                  <a:tcPr marL="57108" marR="57108" marT="28554" marB="28554"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0CC9F"/>
                    </a:solidFill>
                  </a:tcPr>
                </a:tc>
                <a:tc vMerge="1">
                  <a:txBody>
                    <a:bodyPr/>
                    <a:lstStyle/>
                    <a:p>
                      <a:r>
                        <a:rPr lang="es-MX" sz="1100" dirty="0"/>
                        <a:t>ESQUEMAS DE VÍAS I. B.</a:t>
                      </a:r>
                    </a:p>
                  </a:txBody>
                  <a:tcPr>
                    <a:lnL w="12700" cap="flat" cmpd="sng" algn="ctr">
                      <a:solidFill>
                        <a:schemeClr val="bg1">
                          <a:lumMod val="50000"/>
                        </a:schemeClr>
                      </a:solidFill>
                      <a:prstDash val="sysDash"/>
                      <a:round/>
                      <a:headEnd type="none" w="med" len="med"/>
                      <a:tailEnd type="none" w="med" len="med"/>
                    </a:lnL>
                  </a:tcPr>
                </a:tc>
                <a:tc vMerge="1">
                  <a:txBody>
                    <a:bodyPr/>
                    <a:lstStyle/>
                    <a:p>
                      <a:r>
                        <a:rPr lang="es-MX" sz="1100" dirty="0"/>
                        <a:t>SITUACIÓN</a:t>
                      </a:r>
                    </a:p>
                  </a:txBody>
                  <a:tcPr/>
                </a:tc>
                <a:tc vMerge="1">
                  <a:txBody>
                    <a:bodyPr/>
                    <a:lstStyle/>
                    <a:p>
                      <a:pPr algn="ctr"/>
                      <a:endParaRPr lang="es-MX" sz="800" b="1" dirty="0">
                        <a:solidFill>
                          <a:schemeClr val="bg1"/>
                        </a:solidFill>
                        <a:latin typeface="Montserrat" panose="00000500000000000000" pitchFamily="2" charset="0"/>
                      </a:endParaRPr>
                    </a:p>
                  </a:txBody>
                  <a:tcPr anchor="ctr"/>
                </a:tc>
                <a:tc vMerge="1">
                  <a:txBody>
                    <a:bodyPr/>
                    <a:lstStyle/>
                    <a:p>
                      <a:pPr algn="ctr"/>
                      <a:endParaRPr lang="es-MX" sz="800" b="1" dirty="0">
                        <a:solidFill>
                          <a:schemeClr val="bg1"/>
                        </a:solidFill>
                        <a:latin typeface="Montserrat" panose="00000500000000000000" pitchFamily="2" charset="0"/>
                      </a:endParaRPr>
                    </a:p>
                  </a:txBody>
                  <a:tcPr anchor="ctr"/>
                </a:tc>
                <a:tc vMerge="1">
                  <a:txBody>
                    <a:bodyPr/>
                    <a:lstStyle/>
                    <a:p>
                      <a:pPr algn="ctr"/>
                      <a:endParaRPr lang="es-MX" sz="800" b="1" dirty="0">
                        <a:solidFill>
                          <a:schemeClr val="bg1"/>
                        </a:solidFill>
                        <a:latin typeface="Montserrat" panose="00000500000000000000" pitchFamily="2" charset="0"/>
                      </a:endParaRPr>
                    </a:p>
                  </a:txBody>
                  <a:tcPr anchor="ctr"/>
                </a:tc>
                <a:extLst>
                  <a:ext uri="{0D108BD9-81ED-4DB2-BD59-A6C34878D82A}">
                    <a16:rowId xmlns:a16="http://schemas.microsoft.com/office/drawing/2014/main" val="3872209738"/>
                  </a:ext>
                </a:extLst>
              </a:tr>
              <a:tr h="315547">
                <a:tc>
                  <a:txBody>
                    <a:bodyPr/>
                    <a:lstStyle/>
                    <a:p>
                      <a:pPr algn="ctr"/>
                      <a:r>
                        <a:rPr lang="es-MX" sz="700" b="0" dirty="0">
                          <a:latin typeface="Montserrat" panose="00000500000000000000" pitchFamily="2" charset="0"/>
                        </a:rPr>
                        <a:t>F3</a:t>
                      </a:r>
                      <a:endParaRPr lang="es-MX" sz="700" b="0" i="0" dirty="0">
                        <a:latin typeface="Montserrat" panose="00000500000000000000" pitchFamily="2" charset="0"/>
                      </a:endParaRPr>
                    </a:p>
                  </a:txBody>
                  <a:tcPr marL="57108" marR="57108" marT="28554" marB="28554"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s-MX" sz="700" b="0" dirty="0">
                          <a:latin typeface="Montserrat" panose="00000500000000000000" pitchFamily="2" charset="0"/>
                        </a:rPr>
                        <a:t>-</a:t>
                      </a:r>
                      <a:endParaRPr lang="es-MX" sz="700" b="0" i="0" dirty="0">
                        <a:latin typeface="Montserrat" panose="00000500000000000000" pitchFamily="2" charset="0"/>
                      </a:endParaRPr>
                    </a:p>
                  </a:txBody>
                  <a:tcPr marL="57108" marR="57108" marT="28554" marB="28554"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s-MX" sz="700" b="0" dirty="0">
                          <a:latin typeface="Montserrat" panose="00000500000000000000" pitchFamily="2" charset="0"/>
                        </a:rPr>
                        <a:t>FELIPE CARRILLO PUERTO</a:t>
                      </a:r>
                      <a:endParaRPr lang="es-MX" sz="700" b="0" i="0" dirty="0">
                        <a:latin typeface="Montserrat" panose="00000500000000000000" pitchFamily="2" charset="0"/>
                      </a:endParaRPr>
                    </a:p>
                  </a:txBody>
                  <a:tcPr marL="57108" marR="57108" marT="28554" marB="28554"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lang="es-MX" sz="700" b="0" dirty="0">
                          <a:latin typeface="Montserrat" panose="00000500000000000000" pitchFamily="2" charset="0"/>
                        </a:rPr>
                        <a:t>3 VÍAS</a:t>
                      </a:r>
                      <a:endParaRPr lang="es-MX" sz="700" b="0" i="0" dirty="0">
                        <a:latin typeface="Montserrat" panose="00000500000000000000" pitchFamily="2" charset="0"/>
                      </a:endParaRPr>
                    </a:p>
                  </a:txBody>
                  <a:tcPr marL="57108" marR="57108" marT="28554" marB="28554"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just" defTabSz="1341018" rtl="0" eaLnBrk="1" fontAlgn="auto" latinLnBrk="0" hangingPunct="1">
                        <a:lnSpc>
                          <a:spcPct val="100000"/>
                        </a:lnSpc>
                        <a:spcBef>
                          <a:spcPts val="0"/>
                        </a:spcBef>
                        <a:spcAft>
                          <a:spcPts val="0"/>
                        </a:spcAft>
                        <a:buClrTx/>
                        <a:buSzTx/>
                        <a:buFontTx/>
                        <a:buNone/>
                        <a:tabLst/>
                        <a:defRPr/>
                      </a:pPr>
                      <a:r>
                        <a:rPr kumimoji="0" lang="es-MX" sz="700" b="0" u="none" strike="noStrike" kern="1200" cap="none" spc="0" normalizeH="0" baseline="0" noProof="0" dirty="0">
                          <a:ln>
                            <a:noFill/>
                          </a:ln>
                          <a:solidFill>
                            <a:prstClr val="black"/>
                          </a:solidFill>
                          <a:effectLst/>
                          <a:uLnTx/>
                          <a:uFillTx/>
                          <a:latin typeface="Montserrat" panose="00000500000000000000" pitchFamily="2" charset="0"/>
                        </a:rPr>
                        <a:t>PENDIENTE</a:t>
                      </a:r>
                      <a:endParaRPr kumimoji="0" lang="es-MX" sz="7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marL="57108" marR="57108" marT="28554" marB="28554"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1341018" rtl="0" eaLnBrk="1" fontAlgn="auto" latinLnBrk="0" hangingPunct="1">
                        <a:lnSpc>
                          <a:spcPct val="100000"/>
                        </a:lnSpc>
                        <a:spcBef>
                          <a:spcPts val="0"/>
                        </a:spcBef>
                        <a:spcAft>
                          <a:spcPts val="0"/>
                        </a:spcAft>
                        <a:buClrTx/>
                        <a:buSzTx/>
                        <a:buFontTx/>
                        <a:buNone/>
                        <a:tabLst/>
                        <a:defRPr/>
                      </a:pPr>
                      <a:r>
                        <a:rPr lang="es-MX" sz="700" kern="1200" dirty="0">
                          <a:solidFill>
                            <a:schemeClr val="tx1"/>
                          </a:solidFill>
                          <a:latin typeface="Montserrat" panose="00000500000000000000" pitchFamily="2" charset="0"/>
                        </a:rPr>
                        <a:t>25.00%</a:t>
                      </a:r>
                      <a:endParaRPr lang="es-MX" sz="700" kern="1200" dirty="0">
                        <a:solidFill>
                          <a:schemeClr val="tx1"/>
                        </a:solidFill>
                        <a:latin typeface="Montserrat" panose="00000500000000000000" pitchFamily="2" charset="0"/>
                        <a:ea typeface="+mn-ea"/>
                        <a:cs typeface="+mn-cs"/>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1341018" rtl="0" eaLnBrk="1" fontAlgn="auto" latinLnBrk="0" hangingPunct="1">
                        <a:lnSpc>
                          <a:spcPct val="100000"/>
                        </a:lnSpc>
                        <a:spcBef>
                          <a:spcPts val="0"/>
                        </a:spcBef>
                        <a:spcAft>
                          <a:spcPts val="0"/>
                        </a:spcAft>
                        <a:buClrTx/>
                        <a:buSzTx/>
                        <a:buFontTx/>
                        <a:buNone/>
                        <a:tabLst/>
                        <a:defRPr/>
                      </a:pPr>
                      <a:r>
                        <a:rPr lang="es-MX" sz="700" kern="1200" dirty="0">
                          <a:solidFill>
                            <a:schemeClr val="tx1"/>
                          </a:solidFill>
                          <a:latin typeface="Montserrat" panose="00000500000000000000" pitchFamily="2" charset="0"/>
                          <a:ea typeface="+mn-ea"/>
                          <a:cs typeface="+mn-cs"/>
                        </a:rPr>
                        <a:t>0.00%</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1341018" rtl="0" eaLnBrk="1" fontAlgn="auto" latinLnBrk="0" hangingPunct="1">
                        <a:lnSpc>
                          <a:spcPct val="100000"/>
                        </a:lnSpc>
                        <a:spcBef>
                          <a:spcPts val="0"/>
                        </a:spcBef>
                        <a:spcAft>
                          <a:spcPts val="0"/>
                        </a:spcAft>
                        <a:buClrTx/>
                        <a:buSzTx/>
                        <a:buFontTx/>
                        <a:buNone/>
                        <a:tabLst/>
                        <a:defRPr/>
                      </a:pPr>
                      <a:r>
                        <a:rPr lang="es-MX" sz="700" kern="1200" dirty="0">
                          <a:solidFill>
                            <a:schemeClr val="tx1"/>
                          </a:solidFill>
                          <a:latin typeface="Montserrat" panose="00000500000000000000" pitchFamily="2" charset="0"/>
                          <a:ea typeface="+mn-ea"/>
                          <a:cs typeface="+mn-cs"/>
                        </a:rPr>
                        <a:t>0.00%</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0200062"/>
                  </a:ext>
                </a:extLst>
              </a:tr>
            </a:tbl>
          </a:graphicData>
        </a:graphic>
      </p:graphicFrame>
      <p:pic>
        <p:nvPicPr>
          <p:cNvPr id="11" name="Imagen 10">
            <a:extLst>
              <a:ext uri="{FF2B5EF4-FFF2-40B4-BE49-F238E27FC236}">
                <a16:creationId xmlns:a16="http://schemas.microsoft.com/office/drawing/2014/main" id="{C893C65D-8823-F623-A42B-A657F6468E55}"/>
              </a:ext>
            </a:extLst>
          </p:cNvPr>
          <p:cNvPicPr>
            <a:picLocks noChangeAspect="1"/>
          </p:cNvPicPr>
          <p:nvPr/>
        </p:nvPicPr>
        <p:blipFill>
          <a:blip r:embed="rId5">
            <a:biLevel thresh="75000"/>
          </a:blip>
          <a:stretch>
            <a:fillRect/>
          </a:stretch>
        </p:blipFill>
        <p:spPr>
          <a:xfrm>
            <a:off x="4843418" y="4803607"/>
            <a:ext cx="732875" cy="732875"/>
          </a:xfrm>
          <a:prstGeom prst="rect">
            <a:avLst/>
          </a:prstGeom>
        </p:spPr>
      </p:pic>
      <p:sp>
        <p:nvSpPr>
          <p:cNvPr id="13" name="Rectángulo 12">
            <a:extLst>
              <a:ext uri="{FF2B5EF4-FFF2-40B4-BE49-F238E27FC236}">
                <a16:creationId xmlns:a16="http://schemas.microsoft.com/office/drawing/2014/main" id="{3ABD0DCE-78C6-93DC-C735-C8F7F89AC0BE}"/>
              </a:ext>
            </a:extLst>
          </p:cNvPr>
          <p:cNvSpPr/>
          <p:nvPr/>
        </p:nvSpPr>
        <p:spPr>
          <a:xfrm>
            <a:off x="5588821" y="4954443"/>
            <a:ext cx="2438241" cy="445397"/>
          </a:xfrm>
          <a:prstGeom prst="rect">
            <a:avLst/>
          </a:prstGeom>
          <a:solidFill>
            <a:srgbClr val="E0C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000" b="1" spc="300" dirty="0">
                <a:solidFill>
                  <a:schemeClr val="tx1"/>
                </a:solidFill>
                <a:latin typeface="Montserrat Light" panose="00000400000000000000" pitchFamily="2" charset="0"/>
              </a:rPr>
              <a:t>DISEÑO BASE DE MANTENIMIENTO</a:t>
            </a:r>
          </a:p>
        </p:txBody>
      </p:sp>
      <p:sp>
        <p:nvSpPr>
          <p:cNvPr id="14" name="Rectángulo 13">
            <a:extLst>
              <a:ext uri="{FF2B5EF4-FFF2-40B4-BE49-F238E27FC236}">
                <a16:creationId xmlns:a16="http://schemas.microsoft.com/office/drawing/2014/main" id="{7B46C363-198E-BF8D-356B-2949734AC045}"/>
              </a:ext>
            </a:extLst>
          </p:cNvPr>
          <p:cNvSpPr/>
          <p:nvPr/>
        </p:nvSpPr>
        <p:spPr>
          <a:xfrm>
            <a:off x="8027062" y="4954443"/>
            <a:ext cx="781471" cy="445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000" b="1" spc="300" dirty="0">
                <a:solidFill>
                  <a:schemeClr val="tx1"/>
                </a:solidFill>
                <a:latin typeface="Montserrat" panose="00000500000000000000" pitchFamily="2" charset="0"/>
              </a:rPr>
              <a:t>0.00%</a:t>
            </a:r>
          </a:p>
        </p:txBody>
      </p:sp>
      <p:sp>
        <p:nvSpPr>
          <p:cNvPr id="16" name="Elipse 15">
            <a:extLst>
              <a:ext uri="{FF2B5EF4-FFF2-40B4-BE49-F238E27FC236}">
                <a16:creationId xmlns:a16="http://schemas.microsoft.com/office/drawing/2014/main" id="{92E3306E-7E29-5C1E-28E2-2FB0C440118F}"/>
              </a:ext>
            </a:extLst>
          </p:cNvPr>
          <p:cNvSpPr/>
          <p:nvPr/>
        </p:nvSpPr>
        <p:spPr>
          <a:xfrm>
            <a:off x="8868585" y="5399840"/>
            <a:ext cx="1111715" cy="1111715"/>
          </a:xfrm>
          <a:prstGeom prst="ellipse">
            <a:avLst/>
          </a:prstGeom>
          <a:solidFill>
            <a:srgbClr val="E0C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500" b="1" dirty="0">
              <a:ln w="0"/>
              <a:solidFill>
                <a:schemeClr val="tx1"/>
              </a:solidFill>
              <a:latin typeface="Montserrat" panose="00000500000000000000" pitchFamily="2" charset="0"/>
            </a:endParaRPr>
          </a:p>
        </p:txBody>
      </p:sp>
      <p:sp>
        <p:nvSpPr>
          <p:cNvPr id="17" name="Círculo parcial 16">
            <a:extLst>
              <a:ext uri="{FF2B5EF4-FFF2-40B4-BE49-F238E27FC236}">
                <a16:creationId xmlns:a16="http://schemas.microsoft.com/office/drawing/2014/main" id="{7CA54222-981C-33C2-01CA-3699430C09DE}"/>
              </a:ext>
            </a:extLst>
          </p:cNvPr>
          <p:cNvSpPr/>
          <p:nvPr/>
        </p:nvSpPr>
        <p:spPr>
          <a:xfrm rot="16200000">
            <a:off x="8859696" y="5400723"/>
            <a:ext cx="1120604" cy="1120604"/>
          </a:xfrm>
          <a:prstGeom prst="pie">
            <a:avLst>
              <a:gd name="adj1" fmla="val 0"/>
              <a:gd name="adj2" fmla="val 173820"/>
            </a:avLst>
          </a:prstGeom>
          <a:solidFill>
            <a:srgbClr val="20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8" name="CuadroTexto 17">
            <a:extLst>
              <a:ext uri="{FF2B5EF4-FFF2-40B4-BE49-F238E27FC236}">
                <a16:creationId xmlns:a16="http://schemas.microsoft.com/office/drawing/2014/main" id="{34A5A8B7-2841-8DDC-8272-B529B4D179CE}"/>
              </a:ext>
            </a:extLst>
          </p:cNvPr>
          <p:cNvSpPr txBox="1"/>
          <p:nvPr/>
        </p:nvSpPr>
        <p:spPr>
          <a:xfrm>
            <a:off x="8561448" y="5773013"/>
            <a:ext cx="1765916" cy="400110"/>
          </a:xfrm>
          <a:prstGeom prst="rect">
            <a:avLst/>
          </a:prstGeom>
          <a:noFill/>
        </p:spPr>
        <p:txBody>
          <a:bodyPr wrap="square">
            <a:spAutoFit/>
          </a:bodyPr>
          <a:lstStyle/>
          <a:p>
            <a:pPr algn="ctr"/>
            <a:r>
              <a:rPr lang="es-MX" sz="2000" b="1" dirty="0">
                <a:ln w="0"/>
                <a:solidFill>
                  <a:schemeClr val="bg1"/>
                </a:solidFill>
                <a:latin typeface="Montserrat" panose="00000500000000000000" pitchFamily="2" charset="0"/>
              </a:rPr>
              <a:t>8.33%</a:t>
            </a:r>
          </a:p>
        </p:txBody>
      </p:sp>
      <p:pic>
        <p:nvPicPr>
          <p:cNvPr id="20" name="Imagen 19">
            <a:extLst>
              <a:ext uri="{FF2B5EF4-FFF2-40B4-BE49-F238E27FC236}">
                <a16:creationId xmlns:a16="http://schemas.microsoft.com/office/drawing/2014/main" id="{9471457C-EAC9-432D-D5EA-7A8AE30A5DD5}"/>
              </a:ext>
            </a:extLst>
          </p:cNvPr>
          <p:cNvPicPr>
            <a:picLocks noChangeAspect="1"/>
          </p:cNvPicPr>
          <p:nvPr/>
        </p:nvPicPr>
        <p:blipFill>
          <a:blip r:embed="rId6"/>
          <a:stretch>
            <a:fillRect/>
          </a:stretch>
        </p:blipFill>
        <p:spPr>
          <a:xfrm>
            <a:off x="4782244" y="3096432"/>
            <a:ext cx="771786" cy="771786"/>
          </a:xfrm>
          <a:prstGeom prst="rect">
            <a:avLst/>
          </a:prstGeom>
        </p:spPr>
      </p:pic>
      <p:pic>
        <p:nvPicPr>
          <p:cNvPr id="21" name="Imagen 20">
            <a:extLst>
              <a:ext uri="{FF2B5EF4-FFF2-40B4-BE49-F238E27FC236}">
                <a16:creationId xmlns:a16="http://schemas.microsoft.com/office/drawing/2014/main" id="{83FBB898-14BC-052F-E82F-3DB749BA282D}"/>
              </a:ext>
            </a:extLst>
          </p:cNvPr>
          <p:cNvPicPr>
            <a:picLocks noChangeAspect="1"/>
          </p:cNvPicPr>
          <p:nvPr/>
        </p:nvPicPr>
        <p:blipFill>
          <a:blip r:embed="rId7"/>
          <a:stretch>
            <a:fillRect/>
          </a:stretch>
        </p:blipFill>
        <p:spPr>
          <a:xfrm>
            <a:off x="4867939" y="3989760"/>
            <a:ext cx="679193" cy="679193"/>
          </a:xfrm>
          <a:prstGeom prst="rect">
            <a:avLst/>
          </a:prstGeom>
        </p:spPr>
      </p:pic>
      <p:sp>
        <p:nvSpPr>
          <p:cNvPr id="23" name="Rectángulo 22">
            <a:extLst>
              <a:ext uri="{FF2B5EF4-FFF2-40B4-BE49-F238E27FC236}">
                <a16:creationId xmlns:a16="http://schemas.microsoft.com/office/drawing/2014/main" id="{50C22070-42DD-34C9-9D2F-89990D68B22C}"/>
              </a:ext>
            </a:extLst>
          </p:cNvPr>
          <p:cNvSpPr/>
          <p:nvPr/>
        </p:nvSpPr>
        <p:spPr>
          <a:xfrm>
            <a:off x="5590601" y="3268534"/>
            <a:ext cx="2438241" cy="445397"/>
          </a:xfrm>
          <a:prstGeom prst="rect">
            <a:avLst/>
          </a:prstGeom>
          <a:solidFill>
            <a:srgbClr val="E0C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000" b="1" spc="300" dirty="0">
                <a:solidFill>
                  <a:schemeClr val="tx1"/>
                </a:solidFill>
                <a:latin typeface="Montserrat Light" panose="00000400000000000000" pitchFamily="2" charset="0"/>
              </a:rPr>
              <a:t>POLÍGONO DE PREDIO</a:t>
            </a:r>
          </a:p>
        </p:txBody>
      </p:sp>
      <p:sp>
        <p:nvSpPr>
          <p:cNvPr id="29" name="Rectángulo 28">
            <a:extLst>
              <a:ext uri="{FF2B5EF4-FFF2-40B4-BE49-F238E27FC236}">
                <a16:creationId xmlns:a16="http://schemas.microsoft.com/office/drawing/2014/main" id="{5C35C1F1-F072-DF55-1F81-5F1C38D63ABF}"/>
              </a:ext>
            </a:extLst>
          </p:cNvPr>
          <p:cNvSpPr/>
          <p:nvPr/>
        </p:nvSpPr>
        <p:spPr>
          <a:xfrm>
            <a:off x="5590602" y="4061788"/>
            <a:ext cx="2438240" cy="445397"/>
          </a:xfrm>
          <a:prstGeom prst="rect">
            <a:avLst/>
          </a:prstGeom>
          <a:solidFill>
            <a:srgbClr val="E0C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000" b="1" spc="300" dirty="0">
                <a:solidFill>
                  <a:schemeClr val="tx1"/>
                </a:solidFill>
                <a:latin typeface="Montserrat Light" panose="00000400000000000000" pitchFamily="2" charset="0"/>
              </a:rPr>
              <a:t>CONJUNTO DE MASAS</a:t>
            </a:r>
          </a:p>
        </p:txBody>
      </p:sp>
      <p:sp>
        <p:nvSpPr>
          <p:cNvPr id="30" name="Rectángulo 29">
            <a:extLst>
              <a:ext uri="{FF2B5EF4-FFF2-40B4-BE49-F238E27FC236}">
                <a16:creationId xmlns:a16="http://schemas.microsoft.com/office/drawing/2014/main" id="{853ECB85-68FF-301C-C0E3-B087D4FC3C0E}"/>
              </a:ext>
            </a:extLst>
          </p:cNvPr>
          <p:cNvSpPr/>
          <p:nvPr/>
        </p:nvSpPr>
        <p:spPr>
          <a:xfrm>
            <a:off x="8028843" y="3268534"/>
            <a:ext cx="1243654" cy="445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100" b="1" spc="300" dirty="0">
                <a:solidFill>
                  <a:schemeClr val="tx1"/>
                </a:solidFill>
                <a:latin typeface="Montserrat" panose="00000500000000000000" pitchFamily="2" charset="0"/>
              </a:rPr>
              <a:t>25.00 %</a:t>
            </a:r>
          </a:p>
        </p:txBody>
      </p:sp>
      <p:sp>
        <p:nvSpPr>
          <p:cNvPr id="31" name="Rectángulo 30">
            <a:extLst>
              <a:ext uri="{FF2B5EF4-FFF2-40B4-BE49-F238E27FC236}">
                <a16:creationId xmlns:a16="http://schemas.microsoft.com/office/drawing/2014/main" id="{CCD70F80-4A4E-FA59-C88D-A0E510E191E4}"/>
              </a:ext>
            </a:extLst>
          </p:cNvPr>
          <p:cNvSpPr/>
          <p:nvPr/>
        </p:nvSpPr>
        <p:spPr>
          <a:xfrm>
            <a:off x="8028841" y="4061788"/>
            <a:ext cx="957951" cy="4453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000" b="1" spc="300" dirty="0">
                <a:solidFill>
                  <a:schemeClr val="tx1"/>
                </a:solidFill>
                <a:latin typeface="Montserrat" panose="00000500000000000000" pitchFamily="2" charset="0"/>
              </a:rPr>
              <a:t>0.00 %</a:t>
            </a:r>
          </a:p>
        </p:txBody>
      </p:sp>
      <p:grpSp>
        <p:nvGrpSpPr>
          <p:cNvPr id="40" name="Grupo 39">
            <a:extLst>
              <a:ext uri="{FF2B5EF4-FFF2-40B4-BE49-F238E27FC236}">
                <a16:creationId xmlns:a16="http://schemas.microsoft.com/office/drawing/2014/main" id="{A16436DA-2782-EE23-6E6B-27EC34AE9E22}"/>
              </a:ext>
            </a:extLst>
          </p:cNvPr>
          <p:cNvGrpSpPr/>
          <p:nvPr/>
        </p:nvGrpSpPr>
        <p:grpSpPr>
          <a:xfrm>
            <a:off x="-9959" y="1206849"/>
            <a:ext cx="3849765" cy="4643538"/>
            <a:chOff x="9232" y="1274128"/>
            <a:chExt cx="4006828" cy="4832986"/>
          </a:xfrm>
        </p:grpSpPr>
        <p:grpSp>
          <p:nvGrpSpPr>
            <p:cNvPr id="32" name="Grupo 31">
              <a:extLst>
                <a:ext uri="{FF2B5EF4-FFF2-40B4-BE49-F238E27FC236}">
                  <a16:creationId xmlns:a16="http://schemas.microsoft.com/office/drawing/2014/main" id="{E4543D9B-EB50-23B5-E65D-1123F1D76BED}"/>
                </a:ext>
              </a:extLst>
            </p:cNvPr>
            <p:cNvGrpSpPr/>
            <p:nvPr/>
          </p:nvGrpSpPr>
          <p:grpSpPr>
            <a:xfrm>
              <a:off x="9232" y="1274128"/>
              <a:ext cx="4006828" cy="4832986"/>
              <a:chOff x="0" y="1250078"/>
              <a:chExt cx="4649296" cy="5607923"/>
            </a:xfrm>
          </p:grpSpPr>
          <p:pic>
            <p:nvPicPr>
              <p:cNvPr id="33" name="Imagen 32">
                <a:extLst>
                  <a:ext uri="{FF2B5EF4-FFF2-40B4-BE49-F238E27FC236}">
                    <a16:creationId xmlns:a16="http://schemas.microsoft.com/office/drawing/2014/main" id="{FBABEEA3-DA29-1334-2AC1-18D4BC0DAE21}"/>
                  </a:ext>
                </a:extLst>
              </p:cNvPr>
              <p:cNvPicPr>
                <a:picLocks noChangeAspect="1"/>
              </p:cNvPicPr>
              <p:nvPr/>
            </p:nvPicPr>
            <p:blipFill rotWithShape="1">
              <a:blip r:embed="rId8"/>
              <a:srcRect t="1037"/>
              <a:stretch/>
            </p:blipFill>
            <p:spPr>
              <a:xfrm>
                <a:off x="0" y="1250078"/>
                <a:ext cx="4649296" cy="5607923"/>
              </a:xfrm>
              <a:prstGeom prst="rect">
                <a:avLst/>
              </a:prstGeom>
            </p:spPr>
          </p:pic>
          <p:pic>
            <p:nvPicPr>
              <p:cNvPr id="37" name="Imagen 36">
                <a:extLst>
                  <a:ext uri="{FF2B5EF4-FFF2-40B4-BE49-F238E27FC236}">
                    <a16:creationId xmlns:a16="http://schemas.microsoft.com/office/drawing/2014/main" id="{1E86EC8A-5939-61F8-0C75-7CAA1E01F353}"/>
                  </a:ext>
                </a:extLst>
              </p:cNvPr>
              <p:cNvPicPr>
                <a:picLocks noChangeAspect="1"/>
              </p:cNvPicPr>
              <p:nvPr/>
            </p:nvPicPr>
            <p:blipFill>
              <a:blip r:embed="rId9"/>
              <a:stretch>
                <a:fillRect/>
              </a:stretch>
            </p:blipFill>
            <p:spPr>
              <a:xfrm>
                <a:off x="1970389" y="2704495"/>
                <a:ext cx="579463" cy="579463"/>
              </a:xfrm>
              <a:prstGeom prst="rect">
                <a:avLst/>
              </a:prstGeom>
            </p:spPr>
          </p:pic>
        </p:grpSp>
        <p:sp>
          <p:nvSpPr>
            <p:cNvPr id="39" name="CuadroTexto 38">
              <a:extLst>
                <a:ext uri="{FF2B5EF4-FFF2-40B4-BE49-F238E27FC236}">
                  <a16:creationId xmlns:a16="http://schemas.microsoft.com/office/drawing/2014/main" id="{6A11C182-CBF5-E0FE-41DA-1BCA1B3A59A0}"/>
                </a:ext>
              </a:extLst>
            </p:cNvPr>
            <p:cNvSpPr txBox="1"/>
            <p:nvPr/>
          </p:nvSpPr>
          <p:spPr>
            <a:xfrm>
              <a:off x="774248" y="3086028"/>
              <a:ext cx="2447925" cy="430887"/>
            </a:xfrm>
            <a:prstGeom prst="rect">
              <a:avLst/>
            </a:prstGeom>
            <a:noFill/>
          </p:spPr>
          <p:txBody>
            <a:bodyPr wrap="square" rtlCol="0">
              <a:spAutoFit/>
            </a:bodyPr>
            <a:lstStyle/>
            <a:p>
              <a:r>
                <a:rPr lang="es-MX" sz="1100" b="1" dirty="0">
                  <a:solidFill>
                    <a:schemeClr val="bg1"/>
                  </a:solidFill>
                  <a:latin typeface="Montserrat" panose="00000500000000000000" pitchFamily="2" charset="0"/>
                </a:rPr>
                <a:t>BASE DE MANTENIMIENTO </a:t>
              </a:r>
            </a:p>
            <a:p>
              <a:r>
                <a:rPr lang="es-MX" sz="1100" b="1" dirty="0">
                  <a:solidFill>
                    <a:schemeClr val="bg1"/>
                  </a:solidFill>
                  <a:latin typeface="Montserrat" panose="00000500000000000000" pitchFamily="2" charset="0"/>
                </a:rPr>
                <a:t>FELIPE CARRILLO PUERTO</a:t>
              </a:r>
            </a:p>
          </p:txBody>
        </p:sp>
      </p:grpSp>
      <p:sp>
        <p:nvSpPr>
          <p:cNvPr id="41" name="Rectángulo 40">
            <a:extLst>
              <a:ext uri="{FF2B5EF4-FFF2-40B4-BE49-F238E27FC236}">
                <a16:creationId xmlns:a16="http://schemas.microsoft.com/office/drawing/2014/main" id="{F2415510-2A9E-CF51-97A5-C8621B331D5B}"/>
              </a:ext>
            </a:extLst>
          </p:cNvPr>
          <p:cNvSpPr/>
          <p:nvPr/>
        </p:nvSpPr>
        <p:spPr>
          <a:xfrm>
            <a:off x="4464587" y="2478152"/>
            <a:ext cx="5542266" cy="445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800" dirty="0">
                <a:solidFill>
                  <a:schemeClr val="tx1"/>
                </a:solidFill>
                <a:latin typeface="Montserrat" panose="00000500000000000000" pitchFamily="2" charset="0"/>
              </a:rPr>
              <a:t>*EN ESPERA DE INFORMACIÓN POR PARTE DE FONATUR DE LAS NECESIDADES QUE TIENE EL PROYECTO</a:t>
            </a:r>
          </a:p>
        </p:txBody>
      </p:sp>
      <p:pic>
        <p:nvPicPr>
          <p:cNvPr id="42" name="Imagen 41">
            <a:extLst>
              <a:ext uri="{FF2B5EF4-FFF2-40B4-BE49-F238E27FC236}">
                <a16:creationId xmlns:a16="http://schemas.microsoft.com/office/drawing/2014/main" id="{E60CC885-B751-C7F1-8043-9173D3D8F241}"/>
              </a:ext>
            </a:extLst>
          </p:cNvPr>
          <p:cNvPicPr>
            <a:picLocks noChangeAspect="1"/>
          </p:cNvPicPr>
          <p:nvPr/>
        </p:nvPicPr>
        <p:blipFill>
          <a:blip r:embed="rId10">
            <a:lum bright="-40000" contrast="-40000"/>
            <a:extLst>
              <a:ext uri="{28A0092B-C50C-407E-A947-70E740481C1C}">
                <a14:useLocalDpi xmlns:a14="http://schemas.microsoft.com/office/drawing/2010/main"/>
              </a:ext>
            </a:extLst>
          </a:blip>
          <a:stretch>
            <a:fillRect/>
          </a:stretch>
        </p:blipFill>
        <p:spPr>
          <a:xfrm>
            <a:off x="470466" y="6000137"/>
            <a:ext cx="2229105" cy="610940"/>
          </a:xfrm>
          <a:prstGeom prst="rect">
            <a:avLst/>
          </a:prstGeom>
        </p:spPr>
      </p:pic>
      <p:pic>
        <p:nvPicPr>
          <p:cNvPr id="34" name="Imagen 33">
            <a:extLst>
              <a:ext uri="{FF2B5EF4-FFF2-40B4-BE49-F238E27FC236}">
                <a16:creationId xmlns:a16="http://schemas.microsoft.com/office/drawing/2014/main" id="{C3C0ADF2-8141-4F4D-B77F-A6A6B0CA64B3}"/>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120" b="47526" l="8667" r="75200"/>
                    </a14:imgEffect>
                  </a14:imgLayer>
                </a14:imgProps>
              </a:ext>
            </a:extLst>
          </a:blip>
          <a:srcRect l="10141" t="10141" r="24725" b="52488"/>
          <a:stretch/>
        </p:blipFill>
        <p:spPr>
          <a:xfrm>
            <a:off x="2880499" y="5816114"/>
            <a:ext cx="959307" cy="978986"/>
          </a:xfrm>
          <a:prstGeom prst="rect">
            <a:avLst/>
          </a:prstGeom>
        </p:spPr>
      </p:pic>
    </p:spTree>
    <p:extLst>
      <p:ext uri="{BB962C8B-B14F-4D97-AF65-F5344CB8AC3E}">
        <p14:creationId xmlns:p14="http://schemas.microsoft.com/office/powerpoint/2010/main" val="37329957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375BF881-5E02-D349-9EAA-E8518F5F5066}"/>
              </a:ext>
            </a:extLst>
          </p:cNvPr>
          <p:cNvPicPr>
            <a:picLocks noChangeAspect="1"/>
          </p:cNvPicPr>
          <p:nvPr/>
        </p:nvPicPr>
        <p:blipFill>
          <a:blip r:embed="rId2"/>
          <a:stretch>
            <a:fillRect/>
          </a:stretch>
        </p:blipFill>
        <p:spPr>
          <a:xfrm>
            <a:off x="-1" y="0"/>
            <a:ext cx="10776857" cy="6858000"/>
          </a:xfrm>
          <a:prstGeom prst="rect">
            <a:avLst/>
          </a:prstGeom>
        </p:spPr>
      </p:pic>
      <p:pic>
        <p:nvPicPr>
          <p:cNvPr id="3" name="Imagen 2">
            <a:extLst>
              <a:ext uri="{FF2B5EF4-FFF2-40B4-BE49-F238E27FC236}">
                <a16:creationId xmlns:a16="http://schemas.microsoft.com/office/drawing/2014/main" id="{3E427F38-98E9-4445-885B-9E408D359584}"/>
              </a:ext>
            </a:extLst>
          </p:cNvPr>
          <p:cNvPicPr>
            <a:picLocks noChangeAspect="1"/>
          </p:cNvPicPr>
          <p:nvPr/>
        </p:nvPicPr>
        <p:blipFill>
          <a:blip r:embed="rId3"/>
          <a:stretch>
            <a:fillRect/>
          </a:stretch>
        </p:blipFill>
        <p:spPr>
          <a:xfrm>
            <a:off x="10006853" y="0"/>
            <a:ext cx="2185147" cy="6858000"/>
          </a:xfrm>
          <a:prstGeom prst="rect">
            <a:avLst/>
          </a:prstGeom>
        </p:spPr>
      </p:pic>
      <p:sp>
        <p:nvSpPr>
          <p:cNvPr id="6" name="Rectángulo 5">
            <a:extLst>
              <a:ext uri="{FF2B5EF4-FFF2-40B4-BE49-F238E27FC236}">
                <a16:creationId xmlns:a16="http://schemas.microsoft.com/office/drawing/2014/main" id="{F1D606A6-8AFC-0D47-8328-5DE597628421}"/>
              </a:ext>
            </a:extLst>
          </p:cNvPr>
          <p:cNvSpPr/>
          <p:nvPr/>
        </p:nvSpPr>
        <p:spPr>
          <a:xfrm>
            <a:off x="6162805" y="2769761"/>
            <a:ext cx="3324949" cy="1754326"/>
          </a:xfrm>
          <a:prstGeom prst="rect">
            <a:avLst/>
          </a:prstGeom>
          <a:noFill/>
        </p:spPr>
        <p:txBody>
          <a:bodyPr wrap="none" lIns="91440" tIns="45720" rIns="91440" bIns="45720">
            <a:spAutoFit/>
          </a:bodyPr>
          <a:lstStyle/>
          <a:p>
            <a:r>
              <a:rPr lang="es-ES" sz="360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rPr>
              <a:t>PROYECTO </a:t>
            </a:r>
          </a:p>
          <a:p>
            <a:r>
              <a:rPr lang="es-ES" sz="360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rPr>
              <a:t>EJECUTIVO DE</a:t>
            </a:r>
          </a:p>
          <a:p>
            <a:r>
              <a:rPr lang="es-ES" sz="360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rPr>
              <a:t>TRAZO.</a:t>
            </a:r>
            <a:endParaRPr lang="es-ES" sz="3600" cap="none" spc="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endParaRPr>
          </a:p>
        </p:txBody>
      </p:sp>
      <p:sp>
        <p:nvSpPr>
          <p:cNvPr id="7" name="Rectángulo 6">
            <a:extLst>
              <a:ext uri="{FF2B5EF4-FFF2-40B4-BE49-F238E27FC236}">
                <a16:creationId xmlns:a16="http://schemas.microsoft.com/office/drawing/2014/main" id="{5D1C5237-7017-B548-A154-E95EFA0A5660}"/>
              </a:ext>
            </a:extLst>
          </p:cNvPr>
          <p:cNvSpPr/>
          <p:nvPr/>
        </p:nvSpPr>
        <p:spPr>
          <a:xfrm>
            <a:off x="6842410" y="1301926"/>
            <a:ext cx="1934047" cy="1569660"/>
          </a:xfrm>
          <a:prstGeom prst="rect">
            <a:avLst/>
          </a:prstGeom>
          <a:noFill/>
        </p:spPr>
        <p:txBody>
          <a:bodyPr wrap="square" lIns="91440" tIns="45720" rIns="91440" bIns="45720">
            <a:spAutoFit/>
          </a:bodyPr>
          <a:lstStyle/>
          <a:p>
            <a:pPr algn="ctr"/>
            <a:r>
              <a:rPr lang="es-ES" sz="9600" b="1" dirty="0">
                <a:ln w="0"/>
                <a:solidFill>
                  <a:srgbClr val="C2964D"/>
                </a:solidFill>
                <a:effectLst>
                  <a:outerShdw blurRad="38100" dist="19050" dir="2700000" algn="tl" rotWithShape="0">
                    <a:schemeClr val="dk1">
                      <a:alpha val="40000"/>
                    </a:schemeClr>
                  </a:outerShdw>
                </a:effectLst>
                <a:latin typeface="Helvetica" pitchFamily="2" charset="0"/>
              </a:rPr>
              <a:t>10</a:t>
            </a:r>
            <a:endParaRPr lang="es-ES" sz="9600" b="1" cap="none" spc="0" dirty="0">
              <a:ln w="0"/>
              <a:solidFill>
                <a:srgbClr val="C2964D"/>
              </a:solidFill>
              <a:effectLst>
                <a:outerShdw blurRad="38100" dist="19050" dir="2700000" algn="tl" rotWithShape="0">
                  <a:schemeClr val="dk1">
                    <a:alpha val="40000"/>
                  </a:schemeClr>
                </a:outerShdw>
              </a:effectLst>
              <a:latin typeface="Helvetica" pitchFamily="2" charset="0"/>
            </a:endParaRPr>
          </a:p>
        </p:txBody>
      </p:sp>
      <p:sp>
        <p:nvSpPr>
          <p:cNvPr id="10" name="Rectángulo 9">
            <a:extLst>
              <a:ext uri="{FF2B5EF4-FFF2-40B4-BE49-F238E27FC236}">
                <a16:creationId xmlns:a16="http://schemas.microsoft.com/office/drawing/2014/main" id="{CB780571-E6FD-9A46-8120-940011FF3819}"/>
              </a:ext>
            </a:extLst>
          </p:cNvPr>
          <p:cNvSpPr/>
          <p:nvPr/>
        </p:nvSpPr>
        <p:spPr>
          <a:xfrm>
            <a:off x="7825280" y="4869570"/>
            <a:ext cx="1797287" cy="584775"/>
          </a:xfrm>
          <a:prstGeom prst="rect">
            <a:avLst/>
          </a:prstGeom>
          <a:noFill/>
        </p:spPr>
        <p:txBody>
          <a:bodyPr wrap="none" lIns="91440" tIns="45720" rIns="91440" bIns="45720">
            <a:spAutoFit/>
          </a:bodyPr>
          <a:lstStyle/>
          <a:p>
            <a:pPr algn="ctr"/>
            <a:r>
              <a:rPr lang="es-ES" sz="3200" b="1" cap="none" spc="0" dirty="0">
                <a:ln w="0"/>
                <a:solidFill>
                  <a:srgbClr val="C2964D"/>
                </a:solidFill>
                <a:effectLst>
                  <a:outerShdw blurRad="38100" dist="19050" dir="2700000" algn="tl" rotWithShape="0">
                    <a:schemeClr val="dk1">
                      <a:alpha val="40000"/>
                    </a:schemeClr>
                  </a:outerShdw>
                </a:effectLst>
                <a:latin typeface="Euclid Flex" panose="020B0500030000000000" pitchFamily="34" charset="77"/>
              </a:rPr>
              <a:t>Tramo 6</a:t>
            </a:r>
          </a:p>
        </p:txBody>
      </p:sp>
      <p:pic>
        <p:nvPicPr>
          <p:cNvPr id="16" name="Imagen 15">
            <a:extLst>
              <a:ext uri="{FF2B5EF4-FFF2-40B4-BE49-F238E27FC236}">
                <a16:creationId xmlns:a16="http://schemas.microsoft.com/office/drawing/2014/main" id="{B1D8E7AE-63C9-B74B-9E4A-555F0AB69F3D}"/>
              </a:ext>
            </a:extLst>
          </p:cNvPr>
          <p:cNvPicPr/>
          <p:nvPr/>
        </p:nvPicPr>
        <p:blipFill>
          <a:blip r:embed="rId4" cstate="email">
            <a:extLst>
              <a:ext uri="{BEBA8EAE-BF5A-486C-A8C5-ECC9F3942E4B}">
                <a14:imgProps xmlns:a14="http://schemas.microsoft.com/office/drawing/2010/main">
                  <a14:imgLayer r:embed="rId5">
                    <a14:imgEffect>
                      <a14:backgroundRemoval t="1141" b="98099" l="542" r="34296"/>
                    </a14:imgEffect>
                  </a14:imgLayer>
                </a14:imgProps>
              </a:ext>
              <a:ext uri="{28A0092B-C50C-407E-A947-70E740481C1C}">
                <a14:useLocalDpi xmlns:a14="http://schemas.microsoft.com/office/drawing/2010/main"/>
              </a:ext>
            </a:extLst>
          </a:blip>
          <a:stretch>
            <a:fillRect/>
          </a:stretch>
        </p:blipFill>
        <p:spPr>
          <a:xfrm>
            <a:off x="1679410" y="2797320"/>
            <a:ext cx="3375550" cy="1604177"/>
          </a:xfrm>
          <a:prstGeom prst="rect">
            <a:avLst/>
          </a:prstGeom>
        </p:spPr>
      </p:pic>
      <p:sp>
        <p:nvSpPr>
          <p:cNvPr id="17" name="Rectángulo 16">
            <a:extLst>
              <a:ext uri="{FF2B5EF4-FFF2-40B4-BE49-F238E27FC236}">
                <a16:creationId xmlns:a16="http://schemas.microsoft.com/office/drawing/2014/main" id="{DA704262-A312-6046-9C28-033D0E84450B}"/>
              </a:ext>
            </a:extLst>
          </p:cNvPr>
          <p:cNvSpPr/>
          <p:nvPr/>
        </p:nvSpPr>
        <p:spPr>
          <a:xfrm>
            <a:off x="1244459" y="4481577"/>
            <a:ext cx="2361544" cy="707886"/>
          </a:xfrm>
          <a:prstGeom prst="rect">
            <a:avLst/>
          </a:prstGeom>
          <a:noFill/>
        </p:spPr>
        <p:txBody>
          <a:bodyPr wrap="none" lIns="91440" tIns="45720" rIns="91440" bIns="45720">
            <a:spAutoFit/>
          </a:bodyPr>
          <a:lstStyle/>
          <a:p>
            <a:pPr algn="ctr"/>
            <a:r>
              <a:rPr lang="es-ES" sz="1200" cap="none" spc="0" dirty="0">
                <a:ln w="0"/>
                <a:solidFill>
                  <a:schemeClr val="accent4">
                    <a:lumMod val="50000"/>
                  </a:schemeClr>
                </a:solidFill>
                <a:effectLst>
                  <a:outerShdw blurRad="38100" dist="19050" dir="2700000" algn="tl" rotWithShape="0">
                    <a:schemeClr val="dk1">
                      <a:alpha val="40000"/>
                    </a:schemeClr>
                  </a:outerShdw>
                </a:effectLst>
                <a:latin typeface="Arial Rounded MT Bold" panose="020F0704030504030204" pitchFamily="34" charset="77"/>
              </a:rPr>
              <a:t>2022</a:t>
            </a:r>
          </a:p>
          <a:p>
            <a:pPr algn="ctr"/>
            <a:r>
              <a:rPr lang="es-ES" sz="80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AÑO DE</a:t>
            </a:r>
          </a:p>
          <a:p>
            <a:pPr algn="ctr"/>
            <a:r>
              <a:rPr lang="es-ES" sz="1200" cap="none" spc="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RICARDO FLORES MAGÓN </a:t>
            </a:r>
          </a:p>
          <a:p>
            <a:pPr algn="ctr"/>
            <a:r>
              <a:rPr lang="es-ES" sz="80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PRECURSOR DE LA REVOLUCIÓN MEXICANA </a:t>
            </a:r>
            <a:endParaRPr lang="es-ES" sz="800" cap="none" spc="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endParaRPr>
          </a:p>
        </p:txBody>
      </p:sp>
      <p:pic>
        <p:nvPicPr>
          <p:cNvPr id="12" name="Imagen 11">
            <a:extLst>
              <a:ext uri="{FF2B5EF4-FFF2-40B4-BE49-F238E27FC236}">
                <a16:creationId xmlns:a16="http://schemas.microsoft.com/office/drawing/2014/main" id="{034A2CCA-9717-EE4A-928E-6CD0F744327A}"/>
              </a:ext>
            </a:extLst>
          </p:cNvPr>
          <p:cNvPicPr>
            <a:picLocks noChangeAspect="1"/>
          </p:cNvPicPr>
          <p:nvPr/>
        </p:nvPicPr>
        <p:blipFill>
          <a:blip r:embed="rId6">
            <a:lum bright="-40000" contrast="-40000"/>
            <a:extLst>
              <a:ext uri="{28A0092B-C50C-407E-A947-70E740481C1C}">
                <a14:useLocalDpi xmlns:a14="http://schemas.microsoft.com/office/drawing/2010/main"/>
              </a:ext>
            </a:extLst>
          </a:blip>
          <a:stretch>
            <a:fillRect/>
          </a:stretch>
        </p:blipFill>
        <p:spPr>
          <a:xfrm>
            <a:off x="358486" y="5842342"/>
            <a:ext cx="2229105" cy="610940"/>
          </a:xfrm>
          <a:prstGeom prst="rect">
            <a:avLst/>
          </a:prstGeom>
        </p:spPr>
      </p:pic>
      <p:cxnSp>
        <p:nvCxnSpPr>
          <p:cNvPr id="21" name="Conector recto 20">
            <a:extLst>
              <a:ext uri="{FF2B5EF4-FFF2-40B4-BE49-F238E27FC236}">
                <a16:creationId xmlns:a16="http://schemas.microsoft.com/office/drawing/2014/main" id="{B6CCBF06-6DD7-7741-A0F7-1320221EBC1B}"/>
              </a:ext>
            </a:extLst>
          </p:cNvPr>
          <p:cNvCxnSpPr>
            <a:cxnSpLocks/>
          </p:cNvCxnSpPr>
          <p:nvPr/>
        </p:nvCxnSpPr>
        <p:spPr>
          <a:xfrm>
            <a:off x="6583051" y="5412334"/>
            <a:ext cx="1129279" cy="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
        <p:nvSpPr>
          <p:cNvPr id="22" name="Elipse 21">
            <a:extLst>
              <a:ext uri="{FF2B5EF4-FFF2-40B4-BE49-F238E27FC236}">
                <a16:creationId xmlns:a16="http://schemas.microsoft.com/office/drawing/2014/main" id="{AA9BB3A9-0F76-8E4D-96D8-71335111A004}"/>
              </a:ext>
            </a:extLst>
          </p:cNvPr>
          <p:cNvSpPr/>
          <p:nvPr/>
        </p:nvSpPr>
        <p:spPr>
          <a:xfrm>
            <a:off x="7003476" y="4891586"/>
            <a:ext cx="288428" cy="29787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pic>
        <p:nvPicPr>
          <p:cNvPr id="14" name="Imagen 13">
            <a:extLst>
              <a:ext uri="{FF2B5EF4-FFF2-40B4-BE49-F238E27FC236}">
                <a16:creationId xmlns:a16="http://schemas.microsoft.com/office/drawing/2014/main" id="{DE6C2E1E-5860-9B4D-8042-29416641AFD6}"/>
              </a:ext>
            </a:extLst>
          </p:cNvPr>
          <p:cNvPicPr>
            <a:picLocks noChangeAspect="1"/>
          </p:cNvPicPr>
          <p:nvPr/>
        </p:nvPicPr>
        <p:blipFill>
          <a:blip r:embed="rId7">
            <a:lum bright="70000" contrast="-70000"/>
          </a:blip>
          <a:stretch>
            <a:fillRect/>
          </a:stretch>
        </p:blipFill>
        <p:spPr>
          <a:xfrm>
            <a:off x="10557946" y="870256"/>
            <a:ext cx="1407348" cy="5277556"/>
          </a:xfrm>
          <a:prstGeom prst="rect">
            <a:avLst/>
          </a:prstGeom>
        </p:spPr>
      </p:pic>
      <p:pic>
        <p:nvPicPr>
          <p:cNvPr id="19" name="Imagen 18">
            <a:extLst>
              <a:ext uri="{FF2B5EF4-FFF2-40B4-BE49-F238E27FC236}">
                <a16:creationId xmlns:a16="http://schemas.microsoft.com/office/drawing/2014/main" id="{63A9E7A6-27D1-1448-B46A-7462FCB54E2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120" b="47526" l="8667" r="75200"/>
                    </a14:imgEffect>
                  </a14:imgLayer>
                </a14:imgProps>
              </a:ext>
            </a:extLst>
          </a:blip>
          <a:srcRect l="10141" t="10141" r="24725" b="52488"/>
          <a:stretch/>
        </p:blipFill>
        <p:spPr>
          <a:xfrm>
            <a:off x="2830568" y="5549706"/>
            <a:ext cx="1172167" cy="1196212"/>
          </a:xfrm>
          <a:prstGeom prst="rect">
            <a:avLst/>
          </a:prstGeom>
        </p:spPr>
      </p:pic>
    </p:spTree>
    <p:extLst>
      <p:ext uri="{BB962C8B-B14F-4D97-AF65-F5344CB8AC3E}">
        <p14:creationId xmlns:p14="http://schemas.microsoft.com/office/powerpoint/2010/main" val="3149971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2"/>
          <a:stretch>
            <a:fillRect/>
          </a:stretch>
        </p:blipFill>
        <p:spPr>
          <a:xfrm>
            <a:off x="11667193" y="0"/>
            <a:ext cx="524807"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416985" y="5734269"/>
            <a:ext cx="2229105" cy="610940"/>
          </a:xfrm>
          <a:prstGeom prst="rect">
            <a:avLst/>
          </a:prstGeom>
        </p:spPr>
      </p:pic>
      <p:sp>
        <p:nvSpPr>
          <p:cNvPr id="42" name="object 32">
            <a:extLst>
              <a:ext uri="{FF2B5EF4-FFF2-40B4-BE49-F238E27FC236}">
                <a16:creationId xmlns:a16="http://schemas.microsoft.com/office/drawing/2014/main" id="{301404D1-DF50-EF43-8890-ABFF3B01E3D0}"/>
              </a:ext>
            </a:extLst>
          </p:cNvPr>
          <p:cNvSpPr txBox="1"/>
          <p:nvPr/>
        </p:nvSpPr>
        <p:spPr>
          <a:xfrm>
            <a:off x="3136568" y="3599697"/>
            <a:ext cx="887881" cy="318837"/>
          </a:xfrm>
          <a:prstGeom prst="rect">
            <a:avLst/>
          </a:prstGeom>
        </p:spPr>
        <p:txBody>
          <a:bodyPr vert="horz" wrap="square" lIns="0" tIns="10953" rIns="0" bIns="0" rtlCol="0">
            <a:spAutoFit/>
          </a:bodyPr>
          <a:lstStyle/>
          <a:p>
            <a:pPr marL="9525">
              <a:spcBef>
                <a:spcPts val="86"/>
              </a:spcBef>
            </a:pPr>
            <a:r>
              <a:rPr lang="es-419" sz="2000" b="1" spc="-30" dirty="0">
                <a:solidFill>
                  <a:schemeClr val="bg1"/>
                </a:solidFill>
                <a:latin typeface="Helvetica" pitchFamily="2" charset="0"/>
                <a:cs typeface="Montserrat-Medium"/>
              </a:rPr>
              <a:t>18.25</a:t>
            </a:r>
            <a:r>
              <a:rPr sz="2000" b="1" spc="-30" dirty="0">
                <a:solidFill>
                  <a:schemeClr val="bg1"/>
                </a:solidFill>
                <a:latin typeface="Helvetica" pitchFamily="2" charset="0"/>
                <a:cs typeface="Montserrat-ExtraBold"/>
              </a:rPr>
              <a:t>%</a:t>
            </a:r>
            <a:endParaRPr sz="2000" dirty="0">
              <a:solidFill>
                <a:schemeClr val="bg1"/>
              </a:solidFill>
              <a:latin typeface="Helvetica" pitchFamily="2" charset="0"/>
              <a:cs typeface="Montserrat-ExtraBold"/>
            </a:endParaRPr>
          </a:p>
        </p:txBody>
      </p:sp>
      <p:sp>
        <p:nvSpPr>
          <p:cNvPr id="43" name="object 32">
            <a:extLst>
              <a:ext uri="{FF2B5EF4-FFF2-40B4-BE49-F238E27FC236}">
                <a16:creationId xmlns:a16="http://schemas.microsoft.com/office/drawing/2014/main" id="{4EA251E3-82C2-C341-81BA-814F9635730C}"/>
              </a:ext>
            </a:extLst>
          </p:cNvPr>
          <p:cNvSpPr txBox="1"/>
          <p:nvPr/>
        </p:nvSpPr>
        <p:spPr>
          <a:xfrm>
            <a:off x="3145692" y="4029119"/>
            <a:ext cx="887881" cy="318837"/>
          </a:xfrm>
          <a:prstGeom prst="rect">
            <a:avLst/>
          </a:prstGeom>
        </p:spPr>
        <p:txBody>
          <a:bodyPr vert="horz" wrap="square" lIns="0" tIns="10953" rIns="0" bIns="0" rtlCol="0">
            <a:spAutoFit/>
          </a:bodyPr>
          <a:lstStyle/>
          <a:p>
            <a:pPr marL="9525">
              <a:spcBef>
                <a:spcPts val="86"/>
              </a:spcBef>
            </a:pPr>
            <a:r>
              <a:rPr lang="es-419" sz="2000" b="1" spc="-30" dirty="0">
                <a:solidFill>
                  <a:schemeClr val="bg1"/>
                </a:solidFill>
                <a:latin typeface="Helvetica" pitchFamily="2" charset="0"/>
                <a:cs typeface="Montserrat-Medium"/>
              </a:rPr>
              <a:t>46.64</a:t>
            </a:r>
            <a:r>
              <a:rPr sz="2000" b="1" spc="-30" dirty="0">
                <a:solidFill>
                  <a:schemeClr val="bg1"/>
                </a:solidFill>
                <a:latin typeface="Helvetica" pitchFamily="2" charset="0"/>
                <a:cs typeface="Montserrat-ExtraBold"/>
              </a:rPr>
              <a:t>%</a:t>
            </a:r>
            <a:endParaRPr sz="2000" dirty="0">
              <a:solidFill>
                <a:schemeClr val="bg1"/>
              </a:solidFill>
              <a:latin typeface="Helvetica" pitchFamily="2" charset="0"/>
              <a:cs typeface="Montserrat-ExtraBold"/>
            </a:endParaRPr>
          </a:p>
        </p:txBody>
      </p:sp>
      <p:sp>
        <p:nvSpPr>
          <p:cNvPr id="49" name="object 3">
            <a:extLst>
              <a:ext uri="{FF2B5EF4-FFF2-40B4-BE49-F238E27FC236}">
                <a16:creationId xmlns:a16="http://schemas.microsoft.com/office/drawing/2014/main" id="{8E7194FC-903C-6648-820C-E30998C336D5}"/>
              </a:ext>
            </a:extLst>
          </p:cNvPr>
          <p:cNvSpPr txBox="1">
            <a:spLocks/>
          </p:cNvSpPr>
          <p:nvPr/>
        </p:nvSpPr>
        <p:spPr>
          <a:xfrm>
            <a:off x="529926" y="134568"/>
            <a:ext cx="2910098" cy="95859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53" dirty="0">
                <a:latin typeface="Montserrat Light" pitchFamily="2" charset="77"/>
              </a:rPr>
              <a:t>PROYECTO </a:t>
            </a:r>
          </a:p>
          <a:p>
            <a:pPr marL="9525">
              <a:spcBef>
                <a:spcPts val="75"/>
              </a:spcBef>
            </a:pPr>
            <a:r>
              <a:rPr lang="es-MX" sz="2000" spc="153" dirty="0">
                <a:latin typeface="Montserrat Light" pitchFamily="2" charset="77"/>
              </a:rPr>
              <a:t>EJECUTIVO DE </a:t>
            </a:r>
          </a:p>
          <a:p>
            <a:pPr marL="9525">
              <a:spcBef>
                <a:spcPts val="75"/>
              </a:spcBef>
            </a:pPr>
            <a:r>
              <a:rPr lang="es-MX" sz="2000" spc="153" dirty="0">
                <a:latin typeface="Montserrat Light" pitchFamily="2" charset="77"/>
              </a:rPr>
              <a:t>TRAZO </a:t>
            </a:r>
            <a:endParaRPr lang="es-MX" sz="2000" spc="188" dirty="0">
              <a:latin typeface="Montserrat Light" pitchFamily="2" charset="77"/>
            </a:endParaRPr>
          </a:p>
        </p:txBody>
      </p:sp>
      <p:sp>
        <p:nvSpPr>
          <p:cNvPr id="50" name="Rectángulo 49">
            <a:extLst>
              <a:ext uri="{FF2B5EF4-FFF2-40B4-BE49-F238E27FC236}">
                <a16:creationId xmlns:a16="http://schemas.microsoft.com/office/drawing/2014/main" id="{4E9A07CF-EF34-A743-8266-12D08F58A736}"/>
              </a:ext>
            </a:extLst>
          </p:cNvPr>
          <p:cNvSpPr/>
          <p:nvPr/>
        </p:nvSpPr>
        <p:spPr>
          <a:xfrm>
            <a:off x="3030583" y="879945"/>
            <a:ext cx="6713813" cy="131865"/>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4" name="Imagen 23">
            <a:extLst>
              <a:ext uri="{FF2B5EF4-FFF2-40B4-BE49-F238E27FC236}">
                <a16:creationId xmlns:a16="http://schemas.microsoft.com/office/drawing/2014/main" id="{AA0AE1E9-04B5-4F4A-990B-E99D5D447CF9}"/>
              </a:ext>
            </a:extLst>
          </p:cNvPr>
          <p:cNvPicPr>
            <a:picLocks noChangeAspect="1"/>
          </p:cNvPicPr>
          <p:nvPr/>
        </p:nvPicPr>
        <p:blipFill>
          <a:blip r:embed="rId4">
            <a:lum bright="70000" contrast="-70000"/>
          </a:blip>
          <a:stretch>
            <a:fillRect/>
          </a:stretch>
        </p:blipFill>
        <p:spPr>
          <a:xfrm>
            <a:off x="10557946" y="870256"/>
            <a:ext cx="1407348" cy="5277556"/>
          </a:xfrm>
          <a:prstGeom prst="rect">
            <a:avLst/>
          </a:prstGeom>
        </p:spPr>
      </p:pic>
      <p:pic>
        <p:nvPicPr>
          <p:cNvPr id="27" name="Imagen 26">
            <a:extLst>
              <a:ext uri="{FF2B5EF4-FFF2-40B4-BE49-F238E27FC236}">
                <a16:creationId xmlns:a16="http://schemas.microsoft.com/office/drawing/2014/main" id="{6B5ED7A8-4154-1F4B-8AAF-B4DF105670B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120" b="47526" l="8667" r="75200"/>
                    </a14:imgEffect>
                  </a14:imgLayer>
                </a14:imgProps>
              </a:ext>
            </a:extLst>
          </a:blip>
          <a:srcRect l="10141" t="10141" r="24725" b="52488"/>
          <a:stretch/>
        </p:blipFill>
        <p:spPr>
          <a:xfrm>
            <a:off x="2931715" y="5601762"/>
            <a:ext cx="959307" cy="978986"/>
          </a:xfrm>
          <a:prstGeom prst="rect">
            <a:avLst/>
          </a:prstGeom>
        </p:spPr>
      </p:pic>
      <p:sp>
        <p:nvSpPr>
          <p:cNvPr id="29" name="object 3">
            <a:extLst>
              <a:ext uri="{FF2B5EF4-FFF2-40B4-BE49-F238E27FC236}">
                <a16:creationId xmlns:a16="http://schemas.microsoft.com/office/drawing/2014/main" id="{883899FA-1E5B-8840-973B-77DCC513FA65}"/>
              </a:ext>
            </a:extLst>
          </p:cNvPr>
          <p:cNvSpPr txBox="1">
            <a:spLocks/>
          </p:cNvSpPr>
          <p:nvPr/>
        </p:nvSpPr>
        <p:spPr>
          <a:xfrm>
            <a:off x="7954489" y="6039739"/>
            <a:ext cx="3975107" cy="49693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000" b="1" spc="188" dirty="0">
                <a:solidFill>
                  <a:schemeClr val="tx1"/>
                </a:solidFill>
                <a:latin typeface="Montserrat Light" pitchFamily="2" charset="77"/>
              </a:rPr>
              <a:t>FUENTE</a:t>
            </a:r>
            <a:r>
              <a:rPr lang="es-MX" sz="1000" spc="188" dirty="0">
                <a:solidFill>
                  <a:schemeClr val="tx1"/>
                </a:solidFill>
                <a:latin typeface="Montserrat Light" pitchFamily="2" charset="77"/>
              </a:rPr>
              <a:t>: Data obtenida del </a:t>
            </a:r>
          </a:p>
          <a:p>
            <a:pPr marL="9525">
              <a:spcBef>
                <a:spcPts val="75"/>
              </a:spcBef>
            </a:pPr>
            <a:r>
              <a:rPr lang="es-MX" sz="1000" spc="188" dirty="0">
                <a:solidFill>
                  <a:schemeClr val="tx1"/>
                </a:solidFill>
                <a:latin typeface="Montserrat Light" pitchFamily="2" charset="77"/>
              </a:rPr>
              <a:t>reporte de avance </a:t>
            </a:r>
          </a:p>
          <a:p>
            <a:pPr marL="9525">
              <a:spcBef>
                <a:spcPts val="75"/>
              </a:spcBef>
            </a:pPr>
            <a:r>
              <a:rPr lang="es-MX" sz="1000" spc="188" dirty="0">
                <a:solidFill>
                  <a:schemeClr val="tx1"/>
                </a:solidFill>
                <a:latin typeface="Montserrat Light" pitchFamily="2" charset="77"/>
              </a:rPr>
              <a:t>PET T 6  </a:t>
            </a:r>
          </a:p>
        </p:txBody>
      </p:sp>
      <p:pic>
        <p:nvPicPr>
          <p:cNvPr id="30" name="Imagen 29">
            <a:extLst>
              <a:ext uri="{FF2B5EF4-FFF2-40B4-BE49-F238E27FC236}">
                <a16:creationId xmlns:a16="http://schemas.microsoft.com/office/drawing/2014/main" id="{E1E45F49-E5F1-AB4E-9EE2-99E387B4E0B7}"/>
              </a:ext>
            </a:extLst>
          </p:cNvPr>
          <p:cNvPicPr>
            <a:picLocks noChangeAspect="1"/>
          </p:cNvPicPr>
          <p:nvPr/>
        </p:nvPicPr>
        <p:blipFill>
          <a:blip r:embed="rId7"/>
          <a:stretch>
            <a:fillRect/>
          </a:stretch>
        </p:blipFill>
        <p:spPr>
          <a:xfrm>
            <a:off x="278424" y="1227928"/>
            <a:ext cx="4208516" cy="4373833"/>
          </a:xfrm>
          <a:prstGeom prst="rect">
            <a:avLst/>
          </a:prstGeom>
        </p:spPr>
      </p:pic>
      <p:graphicFrame>
        <p:nvGraphicFramePr>
          <p:cNvPr id="31" name="Tabla 30">
            <a:extLst>
              <a:ext uri="{FF2B5EF4-FFF2-40B4-BE49-F238E27FC236}">
                <a16:creationId xmlns:a16="http://schemas.microsoft.com/office/drawing/2014/main" id="{185B648A-15AD-E345-B01D-2B3B00E0BAA1}"/>
              </a:ext>
            </a:extLst>
          </p:cNvPr>
          <p:cNvGraphicFramePr>
            <a:graphicFrameLocks noGrp="1"/>
          </p:cNvGraphicFramePr>
          <p:nvPr>
            <p:extLst>
              <p:ext uri="{D42A27DB-BD31-4B8C-83A1-F6EECF244321}">
                <p14:modId xmlns:p14="http://schemas.microsoft.com/office/powerpoint/2010/main" val="1740406769"/>
              </p:ext>
            </p:extLst>
          </p:nvPr>
        </p:nvGraphicFramePr>
        <p:xfrm>
          <a:off x="4772565" y="1227928"/>
          <a:ext cx="5623500" cy="4456850"/>
        </p:xfrm>
        <a:graphic>
          <a:graphicData uri="http://schemas.openxmlformats.org/drawingml/2006/table">
            <a:tbl>
              <a:tblPr/>
              <a:tblGrid>
                <a:gridCol w="1388730">
                  <a:extLst>
                    <a:ext uri="{9D8B030D-6E8A-4147-A177-3AD203B41FA5}">
                      <a16:colId xmlns:a16="http://schemas.microsoft.com/office/drawing/2014/main" val="4046708484"/>
                    </a:ext>
                  </a:extLst>
                </a:gridCol>
                <a:gridCol w="1388730">
                  <a:extLst>
                    <a:ext uri="{9D8B030D-6E8A-4147-A177-3AD203B41FA5}">
                      <a16:colId xmlns:a16="http://schemas.microsoft.com/office/drawing/2014/main" val="2052081417"/>
                    </a:ext>
                  </a:extLst>
                </a:gridCol>
                <a:gridCol w="1423020">
                  <a:extLst>
                    <a:ext uri="{9D8B030D-6E8A-4147-A177-3AD203B41FA5}">
                      <a16:colId xmlns:a16="http://schemas.microsoft.com/office/drawing/2014/main" val="715749555"/>
                    </a:ext>
                  </a:extLst>
                </a:gridCol>
                <a:gridCol w="1423020">
                  <a:extLst>
                    <a:ext uri="{9D8B030D-6E8A-4147-A177-3AD203B41FA5}">
                      <a16:colId xmlns:a16="http://schemas.microsoft.com/office/drawing/2014/main" val="3121034316"/>
                    </a:ext>
                  </a:extLst>
                </a:gridCol>
              </a:tblGrid>
              <a:tr h="249868">
                <a:tc gridSpan="2">
                  <a:txBody>
                    <a:bodyPr/>
                    <a:lstStyle/>
                    <a:p>
                      <a:pPr algn="ctr" fontAlgn="ctr"/>
                      <a:r>
                        <a:rPr lang="es-MX" sz="1200" b="1" i="0" u="none" strike="noStrike" dirty="0">
                          <a:solidFill>
                            <a:schemeClr val="bg1"/>
                          </a:solidFill>
                          <a:effectLst/>
                          <a:latin typeface="Montserrat SemiBold" pitchFamily="2" charset="77"/>
                        </a:rPr>
                        <a:t>Actividad</a:t>
                      </a:r>
                    </a:p>
                  </a:txBody>
                  <a:tcPr marL="88212" marR="88212" marT="44106" marB="441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5340"/>
                    </a:solidFill>
                  </a:tcPr>
                </a:tc>
                <a:tc hMerge="1">
                  <a:txBody>
                    <a:bodyPr/>
                    <a:lstStyle/>
                    <a:p>
                      <a:endParaRPr lang="es-MX"/>
                    </a:p>
                  </a:txBody>
                  <a:tcPr/>
                </a:tc>
                <a:tc>
                  <a:txBody>
                    <a:bodyPr/>
                    <a:lstStyle/>
                    <a:p>
                      <a:pPr algn="ctr" fontAlgn="ctr"/>
                      <a:r>
                        <a:rPr lang="es-MX" sz="1200" b="1" i="0" u="none" strike="noStrike" dirty="0">
                          <a:solidFill>
                            <a:schemeClr val="bg1"/>
                          </a:solidFill>
                          <a:effectLst/>
                          <a:latin typeface="Montserrat SemiBold" pitchFamily="2" charset="77"/>
                        </a:rPr>
                        <a:t>Subactividad</a:t>
                      </a:r>
                    </a:p>
                  </a:txBody>
                  <a:tcPr marL="7351" marR="7351" marT="7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5340"/>
                    </a:solidFill>
                  </a:tcPr>
                </a:tc>
                <a:tc>
                  <a:txBody>
                    <a:bodyPr/>
                    <a:lstStyle/>
                    <a:p>
                      <a:pPr algn="ctr" fontAlgn="ctr"/>
                      <a:r>
                        <a:rPr lang="es-MX" sz="1200" b="1" i="0" u="none" strike="noStrike" dirty="0">
                          <a:solidFill>
                            <a:schemeClr val="bg1"/>
                          </a:solidFill>
                          <a:effectLst/>
                          <a:latin typeface="Montserrat SemiBold" pitchFamily="2" charset="77"/>
                        </a:rPr>
                        <a:t>Avance</a:t>
                      </a:r>
                    </a:p>
                  </a:txBody>
                  <a:tcPr marL="7351" marR="7351" marT="7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05340"/>
                    </a:solidFill>
                  </a:tcPr>
                </a:tc>
                <a:extLst>
                  <a:ext uri="{0D108BD9-81ED-4DB2-BD59-A6C34878D82A}">
                    <a16:rowId xmlns:a16="http://schemas.microsoft.com/office/drawing/2014/main" val="4238893212"/>
                  </a:ext>
                </a:extLst>
              </a:tr>
              <a:tr h="304851">
                <a:tc rowSpan="14">
                  <a:txBody>
                    <a:bodyPr/>
                    <a:lstStyle/>
                    <a:p>
                      <a:pPr algn="ctr" fontAlgn="ctr"/>
                      <a:r>
                        <a:rPr lang="es-MX" sz="1100" b="0" i="0" u="none" strike="noStrike" dirty="0">
                          <a:solidFill>
                            <a:srgbClr val="000000"/>
                          </a:solidFill>
                          <a:effectLst/>
                          <a:latin typeface="Montserrat Light" pitchFamily="2" charset="77"/>
                        </a:rPr>
                        <a:t>Proyecto Ejecutivo de Trazo</a:t>
                      </a:r>
                    </a:p>
                  </a:txBody>
                  <a:tcPr marL="88212" marR="88212" marT="44106" marB="441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CC9F"/>
                    </a:solidFill>
                  </a:tcPr>
                </a:tc>
                <a:tc rowSpan="5">
                  <a:txBody>
                    <a:bodyPr/>
                    <a:lstStyle/>
                    <a:p>
                      <a:pPr algn="ctr" fontAlgn="ctr"/>
                      <a:r>
                        <a:rPr lang="es-MX" sz="1100" b="0" i="0" u="none" strike="noStrike" dirty="0">
                          <a:solidFill>
                            <a:srgbClr val="000000"/>
                          </a:solidFill>
                          <a:effectLst/>
                          <a:latin typeface="Montserrat Light" pitchFamily="2" charset="77"/>
                        </a:rPr>
                        <a:t>Definición de trazo</a:t>
                      </a:r>
                    </a:p>
                  </a:txBody>
                  <a:tcPr marL="88212" marR="88212" marT="44106" marB="441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964D"/>
                    </a:solidFill>
                  </a:tcPr>
                </a:tc>
                <a:tc>
                  <a:txBody>
                    <a:bodyPr/>
                    <a:lstStyle/>
                    <a:p>
                      <a:pPr algn="l" fontAlgn="ctr"/>
                      <a:r>
                        <a:rPr lang="es-MX" sz="1000" b="0" i="0" u="none" strike="noStrike" dirty="0">
                          <a:solidFill>
                            <a:srgbClr val="000000"/>
                          </a:solidFill>
                          <a:effectLst/>
                          <a:latin typeface="Montserrat Light" pitchFamily="2" charset="77"/>
                        </a:rPr>
                        <a:t>Alineamiento Horizontal</a:t>
                      </a:r>
                    </a:p>
                  </a:txBody>
                  <a:tcPr marL="7351" marR="7351" marT="7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rowSpan="5">
                  <a:txBody>
                    <a:bodyPr/>
                    <a:lstStyle/>
                    <a:p>
                      <a:pPr algn="ctr" fontAlgn="ctr"/>
                      <a:r>
                        <a:rPr lang="es-MX" sz="1000" b="0" i="0" u="none" strike="noStrike" dirty="0">
                          <a:solidFill>
                            <a:srgbClr val="000000"/>
                          </a:solidFill>
                          <a:effectLst/>
                          <a:latin typeface="Montserrat Light" pitchFamily="2" charset="77"/>
                        </a:rPr>
                        <a:t>25%</a:t>
                      </a:r>
                    </a:p>
                  </a:txBody>
                  <a:tcPr marL="88212" marR="88212" marT="44106" marB="441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CC9F"/>
                    </a:solidFill>
                  </a:tcPr>
                </a:tc>
                <a:extLst>
                  <a:ext uri="{0D108BD9-81ED-4DB2-BD59-A6C34878D82A}">
                    <a16:rowId xmlns:a16="http://schemas.microsoft.com/office/drawing/2014/main" val="4211874646"/>
                  </a:ext>
                </a:extLst>
              </a:tr>
              <a:tr h="179477">
                <a:tc vMerge="1">
                  <a:txBody>
                    <a:bodyPr/>
                    <a:lstStyle/>
                    <a:p>
                      <a:endParaRPr lang="es-MX"/>
                    </a:p>
                  </a:txBody>
                  <a:tcPr/>
                </a:tc>
                <a:tc vMerge="1">
                  <a:txBody>
                    <a:bodyPr/>
                    <a:lstStyle/>
                    <a:p>
                      <a:endParaRPr lang="es-MX"/>
                    </a:p>
                  </a:txBody>
                  <a:tcPr/>
                </a:tc>
                <a:tc>
                  <a:txBody>
                    <a:bodyPr/>
                    <a:lstStyle/>
                    <a:p>
                      <a:pPr algn="l" fontAlgn="ctr"/>
                      <a:r>
                        <a:rPr lang="es-MX" sz="1000" b="0" i="0" u="none" strike="noStrike">
                          <a:solidFill>
                            <a:srgbClr val="000000"/>
                          </a:solidFill>
                          <a:effectLst/>
                          <a:latin typeface="Montserrat Light" pitchFamily="2" charset="77"/>
                        </a:rPr>
                        <a:t>Alineamiento Vertical</a:t>
                      </a:r>
                    </a:p>
                  </a:txBody>
                  <a:tcPr marL="7351" marR="7351" marT="7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vMerge="1">
                  <a:txBody>
                    <a:bodyPr/>
                    <a:lstStyle/>
                    <a:p>
                      <a:endParaRPr lang="es-MX"/>
                    </a:p>
                  </a:txBody>
                  <a:tcPr/>
                </a:tc>
                <a:extLst>
                  <a:ext uri="{0D108BD9-81ED-4DB2-BD59-A6C34878D82A}">
                    <a16:rowId xmlns:a16="http://schemas.microsoft.com/office/drawing/2014/main" val="3195051368"/>
                  </a:ext>
                </a:extLst>
              </a:tr>
              <a:tr h="304851">
                <a:tc vMerge="1">
                  <a:txBody>
                    <a:bodyPr/>
                    <a:lstStyle/>
                    <a:p>
                      <a:endParaRPr lang="es-MX"/>
                    </a:p>
                  </a:txBody>
                  <a:tcPr/>
                </a:tc>
                <a:tc vMerge="1">
                  <a:txBody>
                    <a:bodyPr/>
                    <a:lstStyle/>
                    <a:p>
                      <a:endParaRPr lang="es-MX"/>
                    </a:p>
                  </a:txBody>
                  <a:tcPr/>
                </a:tc>
                <a:tc>
                  <a:txBody>
                    <a:bodyPr/>
                    <a:lstStyle/>
                    <a:p>
                      <a:pPr algn="l" fontAlgn="ctr"/>
                      <a:r>
                        <a:rPr lang="es-MX" sz="1000" b="0" i="0" u="none" strike="noStrike">
                          <a:solidFill>
                            <a:srgbClr val="000000"/>
                          </a:solidFill>
                          <a:effectLst/>
                          <a:latin typeface="Montserrat Light" pitchFamily="2" charset="77"/>
                        </a:rPr>
                        <a:t>Definición de Secciones tipo</a:t>
                      </a:r>
                    </a:p>
                  </a:txBody>
                  <a:tcPr marL="7351" marR="7351" marT="7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vMerge="1">
                  <a:txBody>
                    <a:bodyPr/>
                    <a:lstStyle/>
                    <a:p>
                      <a:endParaRPr lang="es-MX"/>
                    </a:p>
                  </a:txBody>
                  <a:tcPr/>
                </a:tc>
                <a:extLst>
                  <a:ext uri="{0D108BD9-81ED-4DB2-BD59-A6C34878D82A}">
                    <a16:rowId xmlns:a16="http://schemas.microsoft.com/office/drawing/2014/main" val="429383967"/>
                  </a:ext>
                </a:extLst>
              </a:tr>
              <a:tr h="304851">
                <a:tc vMerge="1">
                  <a:txBody>
                    <a:bodyPr/>
                    <a:lstStyle/>
                    <a:p>
                      <a:endParaRPr lang="es-MX"/>
                    </a:p>
                  </a:txBody>
                  <a:tcPr/>
                </a:tc>
                <a:tc vMerge="1">
                  <a:txBody>
                    <a:bodyPr/>
                    <a:lstStyle/>
                    <a:p>
                      <a:endParaRPr lang="es-MX"/>
                    </a:p>
                  </a:txBody>
                  <a:tcPr/>
                </a:tc>
                <a:tc>
                  <a:txBody>
                    <a:bodyPr/>
                    <a:lstStyle/>
                    <a:p>
                      <a:pPr algn="l" fontAlgn="ctr"/>
                      <a:r>
                        <a:rPr lang="es-ES" sz="1000" b="0" i="0" u="none" strike="noStrike" dirty="0">
                          <a:solidFill>
                            <a:srgbClr val="000000"/>
                          </a:solidFill>
                          <a:effectLst/>
                          <a:latin typeface="Montserrat Light" pitchFamily="2" charset="77"/>
                        </a:rPr>
                        <a:t>Definición de Aparatos de Vía</a:t>
                      </a:r>
                    </a:p>
                  </a:txBody>
                  <a:tcPr marL="7351" marR="7351" marT="7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vMerge="1">
                  <a:txBody>
                    <a:bodyPr/>
                    <a:lstStyle/>
                    <a:p>
                      <a:endParaRPr lang="es-MX"/>
                    </a:p>
                  </a:txBody>
                  <a:tcPr/>
                </a:tc>
                <a:extLst>
                  <a:ext uri="{0D108BD9-81ED-4DB2-BD59-A6C34878D82A}">
                    <a16:rowId xmlns:a16="http://schemas.microsoft.com/office/drawing/2014/main" val="2609530089"/>
                  </a:ext>
                </a:extLst>
              </a:tr>
              <a:tr h="323058">
                <a:tc vMerge="1">
                  <a:txBody>
                    <a:bodyPr/>
                    <a:lstStyle/>
                    <a:p>
                      <a:endParaRPr lang="es-MX"/>
                    </a:p>
                  </a:txBody>
                  <a:tcPr/>
                </a:tc>
                <a:tc vMerge="1">
                  <a:txBody>
                    <a:bodyPr/>
                    <a:lstStyle/>
                    <a:p>
                      <a:endParaRPr lang="es-MX"/>
                    </a:p>
                  </a:txBody>
                  <a:tcPr/>
                </a:tc>
                <a:tc>
                  <a:txBody>
                    <a:bodyPr/>
                    <a:lstStyle/>
                    <a:p>
                      <a:pPr algn="l" fontAlgn="ctr"/>
                      <a:r>
                        <a:rPr lang="es-ES" sz="1000" b="0" i="0" u="none" strike="noStrike" dirty="0">
                          <a:solidFill>
                            <a:srgbClr val="000000"/>
                          </a:solidFill>
                          <a:effectLst/>
                          <a:latin typeface="Montserrat Light" pitchFamily="2" charset="77"/>
                        </a:rPr>
                        <a:t>Otros (camino de servicio, casetas, etc.)</a:t>
                      </a:r>
                    </a:p>
                  </a:txBody>
                  <a:tcPr marL="7351" marR="7351" marT="7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vMerge="1">
                  <a:txBody>
                    <a:bodyPr/>
                    <a:lstStyle/>
                    <a:p>
                      <a:endParaRPr lang="es-MX"/>
                    </a:p>
                  </a:txBody>
                  <a:tcPr/>
                </a:tc>
                <a:extLst>
                  <a:ext uri="{0D108BD9-81ED-4DB2-BD59-A6C34878D82A}">
                    <a16:rowId xmlns:a16="http://schemas.microsoft.com/office/drawing/2014/main" val="3727715515"/>
                  </a:ext>
                </a:extLst>
              </a:tr>
              <a:tr h="453687">
                <a:tc vMerge="1">
                  <a:txBody>
                    <a:bodyPr/>
                    <a:lstStyle/>
                    <a:p>
                      <a:endParaRPr lang="es-MX"/>
                    </a:p>
                  </a:txBody>
                  <a:tcPr/>
                </a:tc>
                <a:tc rowSpan="9">
                  <a:txBody>
                    <a:bodyPr/>
                    <a:lstStyle/>
                    <a:p>
                      <a:pPr algn="ctr" fontAlgn="ctr"/>
                      <a:r>
                        <a:rPr lang="es-MX" sz="1100" b="0" i="0" u="none" strike="noStrike" dirty="0">
                          <a:solidFill>
                            <a:srgbClr val="000000"/>
                          </a:solidFill>
                          <a:effectLst/>
                          <a:latin typeface="Montserrat Light" pitchFamily="2" charset="77"/>
                        </a:rPr>
                        <a:t>Autorización ante SICT Ferroviario</a:t>
                      </a:r>
                    </a:p>
                  </a:txBody>
                  <a:tcPr marL="88212" marR="88212" marT="44106" marB="441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964D"/>
                    </a:solidFill>
                  </a:tcPr>
                </a:tc>
                <a:tc>
                  <a:txBody>
                    <a:bodyPr/>
                    <a:lstStyle/>
                    <a:p>
                      <a:pPr algn="l" fontAlgn="ctr"/>
                      <a:r>
                        <a:rPr lang="es-MX" sz="1000" b="0" i="0" u="none" strike="noStrike" dirty="0">
                          <a:solidFill>
                            <a:srgbClr val="000000"/>
                          </a:solidFill>
                          <a:effectLst/>
                          <a:latin typeface="Montserrat Light" pitchFamily="2" charset="77"/>
                        </a:rPr>
                        <a:t>Planos de planta general de replanteo de las obras</a:t>
                      </a:r>
                    </a:p>
                  </a:txBody>
                  <a:tcPr marL="7351" marR="7351" marT="7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rowSpan="9">
                  <a:txBody>
                    <a:bodyPr/>
                    <a:lstStyle/>
                    <a:p>
                      <a:pPr algn="ctr" fontAlgn="ctr"/>
                      <a:r>
                        <a:rPr lang="es-MX" sz="1000" b="0" i="0" u="none" strike="noStrike" dirty="0">
                          <a:solidFill>
                            <a:srgbClr val="000000"/>
                          </a:solidFill>
                          <a:effectLst/>
                          <a:latin typeface="Montserrat Light" pitchFamily="2" charset="77"/>
                        </a:rPr>
                        <a:t>5%</a:t>
                      </a:r>
                    </a:p>
                  </a:txBody>
                  <a:tcPr marL="88212" marR="88212" marT="44106" marB="441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CC9F"/>
                    </a:solidFill>
                  </a:tcPr>
                </a:tc>
                <a:extLst>
                  <a:ext uri="{0D108BD9-81ED-4DB2-BD59-A6C34878D82A}">
                    <a16:rowId xmlns:a16="http://schemas.microsoft.com/office/drawing/2014/main" val="3683417631"/>
                  </a:ext>
                </a:extLst>
              </a:tr>
              <a:tr h="453687">
                <a:tc vMerge="1">
                  <a:txBody>
                    <a:bodyPr/>
                    <a:lstStyle/>
                    <a:p>
                      <a:endParaRPr lang="es-MX"/>
                    </a:p>
                  </a:txBody>
                  <a:tcPr/>
                </a:tc>
                <a:tc vMerge="1">
                  <a:txBody>
                    <a:bodyPr/>
                    <a:lstStyle/>
                    <a:p>
                      <a:endParaRPr lang="es-MX"/>
                    </a:p>
                  </a:txBody>
                  <a:tcPr/>
                </a:tc>
                <a:tc>
                  <a:txBody>
                    <a:bodyPr/>
                    <a:lstStyle/>
                    <a:p>
                      <a:pPr algn="l" fontAlgn="ctr"/>
                      <a:r>
                        <a:rPr lang="es-ES" sz="1000" b="0" i="0" u="none" strike="noStrike" dirty="0">
                          <a:solidFill>
                            <a:srgbClr val="000000"/>
                          </a:solidFill>
                          <a:effectLst/>
                          <a:latin typeface="Montserrat Light" pitchFamily="2" charset="77"/>
                        </a:rPr>
                        <a:t>Planos constructivos de planta y perfil longitudinal</a:t>
                      </a:r>
                    </a:p>
                  </a:txBody>
                  <a:tcPr marL="7351" marR="7351" marT="7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vMerge="1">
                  <a:txBody>
                    <a:bodyPr/>
                    <a:lstStyle/>
                    <a:p>
                      <a:endParaRPr lang="es-MX"/>
                    </a:p>
                  </a:txBody>
                  <a:tcPr/>
                </a:tc>
                <a:extLst>
                  <a:ext uri="{0D108BD9-81ED-4DB2-BD59-A6C34878D82A}">
                    <a16:rowId xmlns:a16="http://schemas.microsoft.com/office/drawing/2014/main" val="1857274897"/>
                  </a:ext>
                </a:extLst>
              </a:tr>
              <a:tr h="323058">
                <a:tc vMerge="1">
                  <a:txBody>
                    <a:bodyPr/>
                    <a:lstStyle/>
                    <a:p>
                      <a:endParaRPr lang="es-MX"/>
                    </a:p>
                  </a:txBody>
                  <a:tcPr/>
                </a:tc>
                <a:tc vMerge="1">
                  <a:txBody>
                    <a:bodyPr/>
                    <a:lstStyle/>
                    <a:p>
                      <a:endParaRPr lang="es-MX"/>
                    </a:p>
                  </a:txBody>
                  <a:tcPr/>
                </a:tc>
                <a:tc>
                  <a:txBody>
                    <a:bodyPr/>
                    <a:lstStyle/>
                    <a:p>
                      <a:pPr algn="l" fontAlgn="ctr"/>
                      <a:r>
                        <a:rPr lang="es-ES" sz="1000" b="0" i="0" u="none" strike="noStrike" dirty="0">
                          <a:solidFill>
                            <a:srgbClr val="000000"/>
                          </a:solidFill>
                          <a:effectLst/>
                          <a:latin typeface="Montserrat Light" pitchFamily="2" charset="77"/>
                        </a:rPr>
                        <a:t>Planos de secciones trasversales tipo</a:t>
                      </a:r>
                    </a:p>
                  </a:txBody>
                  <a:tcPr marL="7351" marR="7351" marT="7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vMerge="1">
                  <a:txBody>
                    <a:bodyPr/>
                    <a:lstStyle/>
                    <a:p>
                      <a:endParaRPr lang="es-MX"/>
                    </a:p>
                  </a:txBody>
                  <a:tcPr/>
                </a:tc>
                <a:extLst>
                  <a:ext uri="{0D108BD9-81ED-4DB2-BD59-A6C34878D82A}">
                    <a16:rowId xmlns:a16="http://schemas.microsoft.com/office/drawing/2014/main" val="3437773894"/>
                  </a:ext>
                </a:extLst>
              </a:tr>
              <a:tr h="453687">
                <a:tc vMerge="1">
                  <a:txBody>
                    <a:bodyPr/>
                    <a:lstStyle/>
                    <a:p>
                      <a:endParaRPr lang="es-MX"/>
                    </a:p>
                  </a:txBody>
                  <a:tcPr/>
                </a:tc>
                <a:tc vMerge="1">
                  <a:txBody>
                    <a:bodyPr/>
                    <a:lstStyle/>
                    <a:p>
                      <a:endParaRPr lang="es-MX"/>
                    </a:p>
                  </a:txBody>
                  <a:tcPr/>
                </a:tc>
                <a:tc>
                  <a:txBody>
                    <a:bodyPr/>
                    <a:lstStyle/>
                    <a:p>
                      <a:pPr algn="l" fontAlgn="ctr"/>
                      <a:r>
                        <a:rPr lang="es-MX" sz="1000" b="0" i="0" u="none" strike="noStrike" dirty="0">
                          <a:solidFill>
                            <a:srgbClr val="000000"/>
                          </a:solidFill>
                          <a:effectLst/>
                          <a:latin typeface="Montserrat Light" pitchFamily="2" charset="77"/>
                        </a:rPr>
                        <a:t>Memoria justificativa, descriptiva, operativa y geométrica.</a:t>
                      </a:r>
                    </a:p>
                  </a:txBody>
                  <a:tcPr marL="7351" marR="7351" marT="7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vMerge="1">
                  <a:txBody>
                    <a:bodyPr/>
                    <a:lstStyle/>
                    <a:p>
                      <a:endParaRPr lang="es-MX"/>
                    </a:p>
                  </a:txBody>
                  <a:tcPr/>
                </a:tc>
                <a:extLst>
                  <a:ext uri="{0D108BD9-81ED-4DB2-BD59-A6C34878D82A}">
                    <a16:rowId xmlns:a16="http://schemas.microsoft.com/office/drawing/2014/main" val="1965450967"/>
                  </a:ext>
                </a:extLst>
              </a:tr>
              <a:tr h="179477">
                <a:tc vMerge="1">
                  <a:txBody>
                    <a:bodyPr/>
                    <a:lstStyle/>
                    <a:p>
                      <a:endParaRPr lang="es-MX"/>
                    </a:p>
                  </a:txBody>
                  <a:tcPr/>
                </a:tc>
                <a:tc vMerge="1">
                  <a:txBody>
                    <a:bodyPr/>
                    <a:lstStyle/>
                    <a:p>
                      <a:endParaRPr lang="es-MX"/>
                    </a:p>
                  </a:txBody>
                  <a:tcPr/>
                </a:tc>
                <a:tc>
                  <a:txBody>
                    <a:bodyPr/>
                    <a:lstStyle/>
                    <a:p>
                      <a:pPr algn="l" fontAlgn="ctr"/>
                      <a:r>
                        <a:rPr lang="es-MX" sz="1000" b="0" i="0" u="none" strike="noStrike" dirty="0">
                          <a:solidFill>
                            <a:srgbClr val="000000"/>
                          </a:solidFill>
                          <a:effectLst/>
                          <a:latin typeface="Montserrat Light" pitchFamily="2" charset="77"/>
                        </a:rPr>
                        <a:t>Planos constructivos</a:t>
                      </a:r>
                    </a:p>
                  </a:txBody>
                  <a:tcPr marL="7351" marR="7351" marT="7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vMerge="1">
                  <a:txBody>
                    <a:bodyPr/>
                    <a:lstStyle/>
                    <a:p>
                      <a:endParaRPr lang="es-MX"/>
                    </a:p>
                  </a:txBody>
                  <a:tcPr/>
                </a:tc>
                <a:extLst>
                  <a:ext uri="{0D108BD9-81ED-4DB2-BD59-A6C34878D82A}">
                    <a16:rowId xmlns:a16="http://schemas.microsoft.com/office/drawing/2014/main" val="253784298"/>
                  </a:ext>
                </a:extLst>
              </a:tr>
              <a:tr h="304851">
                <a:tc vMerge="1">
                  <a:txBody>
                    <a:bodyPr/>
                    <a:lstStyle/>
                    <a:p>
                      <a:endParaRPr lang="es-MX"/>
                    </a:p>
                  </a:txBody>
                  <a:tcPr/>
                </a:tc>
                <a:tc vMerge="1">
                  <a:txBody>
                    <a:bodyPr/>
                    <a:lstStyle/>
                    <a:p>
                      <a:endParaRPr lang="es-MX"/>
                    </a:p>
                  </a:txBody>
                  <a:tcPr/>
                </a:tc>
                <a:tc>
                  <a:txBody>
                    <a:bodyPr/>
                    <a:lstStyle/>
                    <a:p>
                      <a:pPr algn="l" fontAlgn="ctr"/>
                      <a:r>
                        <a:rPr lang="es-MX" sz="1000" b="0" i="0" u="none" strike="noStrike" dirty="0">
                          <a:solidFill>
                            <a:srgbClr val="000000"/>
                          </a:solidFill>
                          <a:effectLst/>
                          <a:latin typeface="Montserrat Light" pitchFamily="2" charset="77"/>
                        </a:rPr>
                        <a:t>Seccionamiento transversal</a:t>
                      </a:r>
                    </a:p>
                  </a:txBody>
                  <a:tcPr marL="7351" marR="7351" marT="7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vMerge="1">
                  <a:txBody>
                    <a:bodyPr/>
                    <a:lstStyle/>
                    <a:p>
                      <a:endParaRPr lang="es-MX"/>
                    </a:p>
                  </a:txBody>
                  <a:tcPr/>
                </a:tc>
                <a:extLst>
                  <a:ext uri="{0D108BD9-81ED-4DB2-BD59-A6C34878D82A}">
                    <a16:rowId xmlns:a16="http://schemas.microsoft.com/office/drawing/2014/main" val="1272581334"/>
                  </a:ext>
                </a:extLst>
              </a:tr>
              <a:tr h="179477">
                <a:tc vMerge="1">
                  <a:txBody>
                    <a:bodyPr/>
                    <a:lstStyle/>
                    <a:p>
                      <a:endParaRPr lang="es-MX"/>
                    </a:p>
                  </a:txBody>
                  <a:tcPr/>
                </a:tc>
                <a:tc vMerge="1">
                  <a:txBody>
                    <a:bodyPr/>
                    <a:lstStyle/>
                    <a:p>
                      <a:endParaRPr lang="es-MX"/>
                    </a:p>
                  </a:txBody>
                  <a:tcPr/>
                </a:tc>
                <a:tc>
                  <a:txBody>
                    <a:bodyPr/>
                    <a:lstStyle/>
                    <a:p>
                      <a:pPr algn="l" fontAlgn="ctr"/>
                      <a:r>
                        <a:rPr lang="es-MX" sz="1000" b="0" i="0" u="none" strike="noStrike" dirty="0">
                          <a:solidFill>
                            <a:srgbClr val="000000"/>
                          </a:solidFill>
                          <a:effectLst/>
                          <a:latin typeface="Montserrat Light" pitchFamily="2" charset="77"/>
                        </a:rPr>
                        <a:t>Armado de vía</a:t>
                      </a:r>
                    </a:p>
                  </a:txBody>
                  <a:tcPr marL="7351" marR="7351" marT="7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vMerge="1">
                  <a:txBody>
                    <a:bodyPr/>
                    <a:lstStyle/>
                    <a:p>
                      <a:endParaRPr lang="es-MX"/>
                    </a:p>
                  </a:txBody>
                  <a:tcPr/>
                </a:tc>
                <a:extLst>
                  <a:ext uri="{0D108BD9-81ED-4DB2-BD59-A6C34878D82A}">
                    <a16:rowId xmlns:a16="http://schemas.microsoft.com/office/drawing/2014/main" val="1812890821"/>
                  </a:ext>
                </a:extLst>
              </a:tr>
              <a:tr h="179477">
                <a:tc vMerge="1">
                  <a:txBody>
                    <a:bodyPr/>
                    <a:lstStyle/>
                    <a:p>
                      <a:endParaRPr lang="es-MX"/>
                    </a:p>
                  </a:txBody>
                  <a:tcPr/>
                </a:tc>
                <a:tc vMerge="1">
                  <a:txBody>
                    <a:bodyPr/>
                    <a:lstStyle/>
                    <a:p>
                      <a:endParaRPr lang="es-MX"/>
                    </a:p>
                  </a:txBody>
                  <a:tcPr/>
                </a:tc>
                <a:tc>
                  <a:txBody>
                    <a:bodyPr/>
                    <a:lstStyle/>
                    <a:p>
                      <a:pPr algn="l" fontAlgn="ctr"/>
                      <a:r>
                        <a:rPr lang="es-MX" sz="1000" b="0" i="0" u="none" strike="noStrike" dirty="0">
                          <a:solidFill>
                            <a:srgbClr val="000000"/>
                          </a:solidFill>
                          <a:effectLst/>
                          <a:latin typeface="Montserrat Light" pitchFamily="2" charset="77"/>
                        </a:rPr>
                        <a:t>Memoria de cálculo</a:t>
                      </a:r>
                    </a:p>
                  </a:txBody>
                  <a:tcPr marL="7351" marR="7351" marT="7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vMerge="1">
                  <a:txBody>
                    <a:bodyPr/>
                    <a:lstStyle/>
                    <a:p>
                      <a:endParaRPr lang="es-MX"/>
                    </a:p>
                  </a:txBody>
                  <a:tcPr/>
                </a:tc>
                <a:extLst>
                  <a:ext uri="{0D108BD9-81ED-4DB2-BD59-A6C34878D82A}">
                    <a16:rowId xmlns:a16="http://schemas.microsoft.com/office/drawing/2014/main" val="2099117659"/>
                  </a:ext>
                </a:extLst>
              </a:tr>
              <a:tr h="179477">
                <a:tc vMerge="1">
                  <a:txBody>
                    <a:bodyPr/>
                    <a:lstStyle/>
                    <a:p>
                      <a:endParaRPr lang="es-MX"/>
                    </a:p>
                  </a:txBody>
                  <a:tcPr/>
                </a:tc>
                <a:tc vMerge="1">
                  <a:txBody>
                    <a:bodyPr/>
                    <a:lstStyle/>
                    <a:p>
                      <a:endParaRPr lang="es-MX"/>
                    </a:p>
                  </a:txBody>
                  <a:tcPr/>
                </a:tc>
                <a:tc>
                  <a:txBody>
                    <a:bodyPr/>
                    <a:lstStyle/>
                    <a:p>
                      <a:pPr algn="l" fontAlgn="ctr"/>
                      <a:r>
                        <a:rPr lang="es-MX" sz="1000" b="0" i="0" u="none" strike="noStrike" dirty="0">
                          <a:solidFill>
                            <a:srgbClr val="000000"/>
                          </a:solidFill>
                          <a:effectLst/>
                          <a:latin typeface="Montserrat Light" pitchFamily="2" charset="77"/>
                        </a:rPr>
                        <a:t>Curva Masa</a:t>
                      </a:r>
                    </a:p>
                  </a:txBody>
                  <a:tcPr marL="7351" marR="7351" marT="7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vMerge="1">
                  <a:txBody>
                    <a:bodyPr/>
                    <a:lstStyle/>
                    <a:p>
                      <a:endParaRPr lang="es-MX"/>
                    </a:p>
                  </a:txBody>
                  <a:tcPr/>
                </a:tc>
                <a:extLst>
                  <a:ext uri="{0D108BD9-81ED-4DB2-BD59-A6C34878D82A}">
                    <a16:rowId xmlns:a16="http://schemas.microsoft.com/office/drawing/2014/main" val="11616637"/>
                  </a:ext>
                </a:extLst>
              </a:tr>
            </a:tbl>
          </a:graphicData>
        </a:graphic>
      </p:graphicFrame>
    </p:spTree>
    <p:extLst>
      <p:ext uri="{BB962C8B-B14F-4D97-AF65-F5344CB8AC3E}">
        <p14:creationId xmlns:p14="http://schemas.microsoft.com/office/powerpoint/2010/main" val="32544912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375BF881-5E02-D349-9EAA-E8518F5F5066}"/>
              </a:ext>
            </a:extLst>
          </p:cNvPr>
          <p:cNvPicPr>
            <a:picLocks noChangeAspect="1"/>
          </p:cNvPicPr>
          <p:nvPr/>
        </p:nvPicPr>
        <p:blipFill>
          <a:blip r:embed="rId2"/>
          <a:stretch>
            <a:fillRect/>
          </a:stretch>
        </p:blipFill>
        <p:spPr>
          <a:xfrm>
            <a:off x="-1" y="0"/>
            <a:ext cx="10776857" cy="6858000"/>
          </a:xfrm>
          <a:prstGeom prst="rect">
            <a:avLst/>
          </a:prstGeom>
        </p:spPr>
      </p:pic>
      <p:pic>
        <p:nvPicPr>
          <p:cNvPr id="3" name="Imagen 2">
            <a:extLst>
              <a:ext uri="{FF2B5EF4-FFF2-40B4-BE49-F238E27FC236}">
                <a16:creationId xmlns:a16="http://schemas.microsoft.com/office/drawing/2014/main" id="{3E427F38-98E9-4445-885B-9E408D359584}"/>
              </a:ext>
            </a:extLst>
          </p:cNvPr>
          <p:cNvPicPr>
            <a:picLocks noChangeAspect="1"/>
          </p:cNvPicPr>
          <p:nvPr/>
        </p:nvPicPr>
        <p:blipFill>
          <a:blip r:embed="rId3"/>
          <a:stretch>
            <a:fillRect/>
          </a:stretch>
        </p:blipFill>
        <p:spPr>
          <a:xfrm>
            <a:off x="10006853" y="0"/>
            <a:ext cx="2185147" cy="6858000"/>
          </a:xfrm>
          <a:prstGeom prst="rect">
            <a:avLst/>
          </a:prstGeom>
        </p:spPr>
      </p:pic>
      <p:sp>
        <p:nvSpPr>
          <p:cNvPr id="6" name="Rectángulo 5">
            <a:extLst>
              <a:ext uri="{FF2B5EF4-FFF2-40B4-BE49-F238E27FC236}">
                <a16:creationId xmlns:a16="http://schemas.microsoft.com/office/drawing/2014/main" id="{F1D606A6-8AFC-0D47-8328-5DE597628421}"/>
              </a:ext>
            </a:extLst>
          </p:cNvPr>
          <p:cNvSpPr/>
          <p:nvPr/>
        </p:nvSpPr>
        <p:spPr>
          <a:xfrm>
            <a:off x="6399248" y="3465915"/>
            <a:ext cx="2852063" cy="646331"/>
          </a:xfrm>
          <a:prstGeom prst="rect">
            <a:avLst/>
          </a:prstGeom>
          <a:noFill/>
        </p:spPr>
        <p:txBody>
          <a:bodyPr wrap="none" lIns="91440" tIns="45720" rIns="91440" bIns="45720">
            <a:spAutoFit/>
          </a:bodyPr>
          <a:lstStyle/>
          <a:p>
            <a:r>
              <a:rPr lang="es-ES" sz="360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rPr>
              <a:t>AMBIENTAL.</a:t>
            </a:r>
            <a:endParaRPr lang="es-ES" sz="3600" cap="none" spc="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endParaRPr>
          </a:p>
        </p:txBody>
      </p:sp>
      <p:sp>
        <p:nvSpPr>
          <p:cNvPr id="7" name="Rectángulo 6">
            <a:extLst>
              <a:ext uri="{FF2B5EF4-FFF2-40B4-BE49-F238E27FC236}">
                <a16:creationId xmlns:a16="http://schemas.microsoft.com/office/drawing/2014/main" id="{5D1C5237-7017-B548-A154-E95EFA0A5660}"/>
              </a:ext>
            </a:extLst>
          </p:cNvPr>
          <p:cNvSpPr/>
          <p:nvPr/>
        </p:nvSpPr>
        <p:spPr>
          <a:xfrm>
            <a:off x="6734371" y="1923761"/>
            <a:ext cx="1934047" cy="1569660"/>
          </a:xfrm>
          <a:prstGeom prst="rect">
            <a:avLst/>
          </a:prstGeom>
          <a:noFill/>
        </p:spPr>
        <p:txBody>
          <a:bodyPr wrap="square" lIns="91440" tIns="45720" rIns="91440" bIns="45720">
            <a:spAutoFit/>
          </a:bodyPr>
          <a:lstStyle/>
          <a:p>
            <a:pPr algn="ctr"/>
            <a:r>
              <a:rPr lang="es-ES" sz="9600" b="1" dirty="0">
                <a:ln w="0"/>
                <a:solidFill>
                  <a:srgbClr val="C2964D"/>
                </a:solidFill>
                <a:effectLst>
                  <a:outerShdw blurRad="38100" dist="19050" dir="2700000" algn="tl" rotWithShape="0">
                    <a:schemeClr val="dk1">
                      <a:alpha val="40000"/>
                    </a:schemeClr>
                  </a:outerShdw>
                </a:effectLst>
                <a:latin typeface="Helvetica" pitchFamily="2" charset="0"/>
              </a:rPr>
              <a:t>11</a:t>
            </a:r>
            <a:endParaRPr lang="es-ES" sz="9600" b="1" cap="none" spc="0" dirty="0">
              <a:ln w="0"/>
              <a:solidFill>
                <a:srgbClr val="C2964D"/>
              </a:solidFill>
              <a:effectLst>
                <a:outerShdw blurRad="38100" dist="19050" dir="2700000" algn="tl" rotWithShape="0">
                  <a:schemeClr val="dk1">
                    <a:alpha val="40000"/>
                  </a:schemeClr>
                </a:outerShdw>
              </a:effectLst>
              <a:latin typeface="Helvetica" pitchFamily="2" charset="0"/>
            </a:endParaRPr>
          </a:p>
        </p:txBody>
      </p:sp>
      <p:sp>
        <p:nvSpPr>
          <p:cNvPr id="10" name="Rectángulo 9">
            <a:extLst>
              <a:ext uri="{FF2B5EF4-FFF2-40B4-BE49-F238E27FC236}">
                <a16:creationId xmlns:a16="http://schemas.microsoft.com/office/drawing/2014/main" id="{CB780571-E6FD-9A46-8120-940011FF3819}"/>
              </a:ext>
            </a:extLst>
          </p:cNvPr>
          <p:cNvSpPr/>
          <p:nvPr/>
        </p:nvSpPr>
        <p:spPr>
          <a:xfrm>
            <a:off x="7825280" y="4869570"/>
            <a:ext cx="1797287" cy="584775"/>
          </a:xfrm>
          <a:prstGeom prst="rect">
            <a:avLst/>
          </a:prstGeom>
          <a:noFill/>
        </p:spPr>
        <p:txBody>
          <a:bodyPr wrap="none" lIns="91440" tIns="45720" rIns="91440" bIns="45720">
            <a:spAutoFit/>
          </a:bodyPr>
          <a:lstStyle/>
          <a:p>
            <a:pPr algn="ctr"/>
            <a:r>
              <a:rPr lang="es-ES" sz="3200" b="1" cap="none" spc="0" dirty="0">
                <a:ln w="0"/>
                <a:solidFill>
                  <a:srgbClr val="C2964D"/>
                </a:solidFill>
                <a:effectLst>
                  <a:outerShdw blurRad="38100" dist="19050" dir="2700000" algn="tl" rotWithShape="0">
                    <a:schemeClr val="dk1">
                      <a:alpha val="40000"/>
                    </a:schemeClr>
                  </a:outerShdw>
                </a:effectLst>
                <a:latin typeface="Euclid Flex" panose="020B0500030000000000" pitchFamily="34" charset="77"/>
              </a:rPr>
              <a:t>Tramo 6</a:t>
            </a:r>
          </a:p>
        </p:txBody>
      </p:sp>
      <p:pic>
        <p:nvPicPr>
          <p:cNvPr id="16" name="Imagen 15">
            <a:extLst>
              <a:ext uri="{FF2B5EF4-FFF2-40B4-BE49-F238E27FC236}">
                <a16:creationId xmlns:a16="http://schemas.microsoft.com/office/drawing/2014/main" id="{B1D8E7AE-63C9-B74B-9E4A-555F0AB69F3D}"/>
              </a:ext>
            </a:extLst>
          </p:cNvPr>
          <p:cNvPicPr/>
          <p:nvPr/>
        </p:nvPicPr>
        <p:blipFill>
          <a:blip r:embed="rId4" cstate="email">
            <a:extLst>
              <a:ext uri="{BEBA8EAE-BF5A-486C-A8C5-ECC9F3942E4B}">
                <a14:imgProps xmlns:a14="http://schemas.microsoft.com/office/drawing/2010/main">
                  <a14:imgLayer r:embed="rId5">
                    <a14:imgEffect>
                      <a14:backgroundRemoval t="1141" b="98099" l="542" r="34296"/>
                    </a14:imgEffect>
                  </a14:imgLayer>
                </a14:imgProps>
              </a:ext>
              <a:ext uri="{28A0092B-C50C-407E-A947-70E740481C1C}">
                <a14:useLocalDpi xmlns:a14="http://schemas.microsoft.com/office/drawing/2010/main"/>
              </a:ext>
            </a:extLst>
          </a:blip>
          <a:stretch>
            <a:fillRect/>
          </a:stretch>
        </p:blipFill>
        <p:spPr>
          <a:xfrm>
            <a:off x="1679410" y="2797320"/>
            <a:ext cx="3375550" cy="1604177"/>
          </a:xfrm>
          <a:prstGeom prst="rect">
            <a:avLst/>
          </a:prstGeom>
        </p:spPr>
      </p:pic>
      <p:sp>
        <p:nvSpPr>
          <p:cNvPr id="17" name="Rectángulo 16">
            <a:extLst>
              <a:ext uri="{FF2B5EF4-FFF2-40B4-BE49-F238E27FC236}">
                <a16:creationId xmlns:a16="http://schemas.microsoft.com/office/drawing/2014/main" id="{DA704262-A312-6046-9C28-033D0E84450B}"/>
              </a:ext>
            </a:extLst>
          </p:cNvPr>
          <p:cNvSpPr/>
          <p:nvPr/>
        </p:nvSpPr>
        <p:spPr>
          <a:xfrm>
            <a:off x="1244459" y="4481577"/>
            <a:ext cx="2361544" cy="707886"/>
          </a:xfrm>
          <a:prstGeom prst="rect">
            <a:avLst/>
          </a:prstGeom>
          <a:noFill/>
        </p:spPr>
        <p:txBody>
          <a:bodyPr wrap="none" lIns="91440" tIns="45720" rIns="91440" bIns="45720">
            <a:spAutoFit/>
          </a:bodyPr>
          <a:lstStyle/>
          <a:p>
            <a:pPr algn="ctr"/>
            <a:r>
              <a:rPr lang="es-ES" sz="1200" cap="none" spc="0" dirty="0">
                <a:ln w="0"/>
                <a:solidFill>
                  <a:schemeClr val="accent4">
                    <a:lumMod val="50000"/>
                  </a:schemeClr>
                </a:solidFill>
                <a:effectLst>
                  <a:outerShdw blurRad="38100" dist="19050" dir="2700000" algn="tl" rotWithShape="0">
                    <a:schemeClr val="dk1">
                      <a:alpha val="40000"/>
                    </a:schemeClr>
                  </a:outerShdw>
                </a:effectLst>
                <a:latin typeface="Arial Rounded MT Bold" panose="020F0704030504030204" pitchFamily="34" charset="77"/>
              </a:rPr>
              <a:t>2022</a:t>
            </a:r>
          </a:p>
          <a:p>
            <a:pPr algn="ctr"/>
            <a:r>
              <a:rPr lang="es-ES" sz="80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AÑO DE</a:t>
            </a:r>
          </a:p>
          <a:p>
            <a:pPr algn="ctr"/>
            <a:r>
              <a:rPr lang="es-ES" sz="1200" cap="none" spc="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RICARDO FLORES MAGÓN </a:t>
            </a:r>
          </a:p>
          <a:p>
            <a:pPr algn="ctr"/>
            <a:r>
              <a:rPr lang="es-ES" sz="80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PRECURSOR DE LA REVOLUCIÓN MEXICANA </a:t>
            </a:r>
            <a:endParaRPr lang="es-ES" sz="800" cap="none" spc="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endParaRPr>
          </a:p>
        </p:txBody>
      </p:sp>
      <p:pic>
        <p:nvPicPr>
          <p:cNvPr id="12" name="Imagen 11">
            <a:extLst>
              <a:ext uri="{FF2B5EF4-FFF2-40B4-BE49-F238E27FC236}">
                <a16:creationId xmlns:a16="http://schemas.microsoft.com/office/drawing/2014/main" id="{034A2CCA-9717-EE4A-928E-6CD0F744327A}"/>
              </a:ext>
            </a:extLst>
          </p:cNvPr>
          <p:cNvPicPr>
            <a:picLocks noChangeAspect="1"/>
          </p:cNvPicPr>
          <p:nvPr/>
        </p:nvPicPr>
        <p:blipFill>
          <a:blip r:embed="rId6">
            <a:lum bright="-40000" contrast="-40000"/>
            <a:extLst>
              <a:ext uri="{28A0092B-C50C-407E-A947-70E740481C1C}">
                <a14:useLocalDpi xmlns:a14="http://schemas.microsoft.com/office/drawing/2010/main"/>
              </a:ext>
            </a:extLst>
          </a:blip>
          <a:stretch>
            <a:fillRect/>
          </a:stretch>
        </p:blipFill>
        <p:spPr>
          <a:xfrm>
            <a:off x="358486" y="5842342"/>
            <a:ext cx="2229105" cy="610940"/>
          </a:xfrm>
          <a:prstGeom prst="rect">
            <a:avLst/>
          </a:prstGeom>
        </p:spPr>
      </p:pic>
      <p:cxnSp>
        <p:nvCxnSpPr>
          <p:cNvPr id="21" name="Conector recto 20">
            <a:extLst>
              <a:ext uri="{FF2B5EF4-FFF2-40B4-BE49-F238E27FC236}">
                <a16:creationId xmlns:a16="http://schemas.microsoft.com/office/drawing/2014/main" id="{B6CCBF06-6DD7-7741-A0F7-1320221EBC1B}"/>
              </a:ext>
            </a:extLst>
          </p:cNvPr>
          <p:cNvCxnSpPr>
            <a:cxnSpLocks/>
          </p:cNvCxnSpPr>
          <p:nvPr/>
        </p:nvCxnSpPr>
        <p:spPr>
          <a:xfrm>
            <a:off x="6583051" y="5412334"/>
            <a:ext cx="1129279" cy="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
        <p:nvSpPr>
          <p:cNvPr id="22" name="Elipse 21">
            <a:extLst>
              <a:ext uri="{FF2B5EF4-FFF2-40B4-BE49-F238E27FC236}">
                <a16:creationId xmlns:a16="http://schemas.microsoft.com/office/drawing/2014/main" id="{AA9BB3A9-0F76-8E4D-96D8-71335111A004}"/>
              </a:ext>
            </a:extLst>
          </p:cNvPr>
          <p:cNvSpPr/>
          <p:nvPr/>
        </p:nvSpPr>
        <p:spPr>
          <a:xfrm>
            <a:off x="7003476" y="4891586"/>
            <a:ext cx="288428" cy="29787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pic>
        <p:nvPicPr>
          <p:cNvPr id="14" name="Imagen 13">
            <a:extLst>
              <a:ext uri="{FF2B5EF4-FFF2-40B4-BE49-F238E27FC236}">
                <a16:creationId xmlns:a16="http://schemas.microsoft.com/office/drawing/2014/main" id="{DE6C2E1E-5860-9B4D-8042-29416641AFD6}"/>
              </a:ext>
            </a:extLst>
          </p:cNvPr>
          <p:cNvPicPr>
            <a:picLocks noChangeAspect="1"/>
          </p:cNvPicPr>
          <p:nvPr/>
        </p:nvPicPr>
        <p:blipFill>
          <a:blip r:embed="rId7">
            <a:lum bright="70000" contrast="-70000"/>
          </a:blip>
          <a:stretch>
            <a:fillRect/>
          </a:stretch>
        </p:blipFill>
        <p:spPr>
          <a:xfrm>
            <a:off x="10557946" y="870256"/>
            <a:ext cx="1407348" cy="5277556"/>
          </a:xfrm>
          <a:prstGeom prst="rect">
            <a:avLst/>
          </a:prstGeom>
        </p:spPr>
      </p:pic>
      <p:pic>
        <p:nvPicPr>
          <p:cNvPr id="19" name="Imagen 18">
            <a:extLst>
              <a:ext uri="{FF2B5EF4-FFF2-40B4-BE49-F238E27FC236}">
                <a16:creationId xmlns:a16="http://schemas.microsoft.com/office/drawing/2014/main" id="{63A9E7A6-27D1-1448-B46A-7462FCB54E2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120" b="47526" l="8667" r="75200"/>
                    </a14:imgEffect>
                  </a14:imgLayer>
                </a14:imgProps>
              </a:ext>
            </a:extLst>
          </a:blip>
          <a:srcRect l="10141" t="10141" r="24725" b="52488"/>
          <a:stretch/>
        </p:blipFill>
        <p:spPr>
          <a:xfrm>
            <a:off x="2830568" y="5549706"/>
            <a:ext cx="1172167" cy="1196212"/>
          </a:xfrm>
          <a:prstGeom prst="rect">
            <a:avLst/>
          </a:prstGeom>
        </p:spPr>
      </p:pic>
    </p:spTree>
    <p:extLst>
      <p:ext uri="{BB962C8B-B14F-4D97-AF65-F5344CB8AC3E}">
        <p14:creationId xmlns:p14="http://schemas.microsoft.com/office/powerpoint/2010/main" val="41068424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38135AF8-E77D-0E4B-AC15-E58D06F6FCD1}"/>
              </a:ext>
            </a:extLst>
          </p:cNvPr>
          <p:cNvSpPr/>
          <p:nvPr/>
        </p:nvSpPr>
        <p:spPr>
          <a:xfrm flipV="1">
            <a:off x="3142598" y="866909"/>
            <a:ext cx="8095007" cy="80263"/>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6" name="Imagen 115">
            <a:extLst>
              <a:ext uri="{FF2B5EF4-FFF2-40B4-BE49-F238E27FC236}">
                <a16:creationId xmlns:a16="http://schemas.microsoft.com/office/drawing/2014/main" id="{0FD0DA84-8F12-F549-973A-F483DAAAF1F9}"/>
              </a:ext>
            </a:extLst>
          </p:cNvPr>
          <p:cNvPicPr>
            <a:picLocks noChangeAspect="1"/>
          </p:cNvPicPr>
          <p:nvPr/>
        </p:nvPicPr>
        <p:blipFill>
          <a:blip r:embed="rId2"/>
          <a:stretch>
            <a:fillRect/>
          </a:stretch>
        </p:blipFill>
        <p:spPr>
          <a:xfrm>
            <a:off x="8151329" y="4018462"/>
            <a:ext cx="1098652" cy="1098652"/>
          </a:xfrm>
          <a:prstGeom prst="rect">
            <a:avLst/>
          </a:prstGeom>
        </p:spPr>
      </p:pic>
      <p:pic>
        <p:nvPicPr>
          <p:cNvPr id="115" name="Imagen 114">
            <a:extLst>
              <a:ext uri="{FF2B5EF4-FFF2-40B4-BE49-F238E27FC236}">
                <a16:creationId xmlns:a16="http://schemas.microsoft.com/office/drawing/2014/main" id="{495FF764-63E9-AB46-9BD6-DF8F9064C0E0}"/>
              </a:ext>
            </a:extLst>
          </p:cNvPr>
          <p:cNvPicPr>
            <a:picLocks noChangeAspect="1"/>
          </p:cNvPicPr>
          <p:nvPr/>
        </p:nvPicPr>
        <p:blipFill>
          <a:blip r:embed="rId2"/>
          <a:stretch>
            <a:fillRect/>
          </a:stretch>
        </p:blipFill>
        <p:spPr>
          <a:xfrm>
            <a:off x="8122671" y="2810443"/>
            <a:ext cx="1098652" cy="1098652"/>
          </a:xfrm>
          <a:prstGeom prst="rect">
            <a:avLst/>
          </a:prstGeom>
        </p:spPr>
      </p:pic>
      <p:pic>
        <p:nvPicPr>
          <p:cNvPr id="114" name="Imagen 113">
            <a:extLst>
              <a:ext uri="{FF2B5EF4-FFF2-40B4-BE49-F238E27FC236}">
                <a16:creationId xmlns:a16="http://schemas.microsoft.com/office/drawing/2014/main" id="{CD41CFE2-1CA8-AC40-888A-E1EF1B0694E6}"/>
              </a:ext>
            </a:extLst>
          </p:cNvPr>
          <p:cNvPicPr>
            <a:picLocks noChangeAspect="1"/>
          </p:cNvPicPr>
          <p:nvPr/>
        </p:nvPicPr>
        <p:blipFill>
          <a:blip r:embed="rId2"/>
          <a:stretch>
            <a:fillRect/>
          </a:stretch>
        </p:blipFill>
        <p:spPr>
          <a:xfrm>
            <a:off x="8110717" y="1616760"/>
            <a:ext cx="1098652" cy="1098652"/>
          </a:xfrm>
          <a:prstGeom prst="rect">
            <a:avLst/>
          </a:prstGeom>
        </p:spPr>
      </p:pic>
      <p:pic>
        <p:nvPicPr>
          <p:cNvPr id="113" name="Imagen 112">
            <a:extLst>
              <a:ext uri="{FF2B5EF4-FFF2-40B4-BE49-F238E27FC236}">
                <a16:creationId xmlns:a16="http://schemas.microsoft.com/office/drawing/2014/main" id="{E4378DEF-7B4E-B940-8082-72460356B92A}"/>
              </a:ext>
            </a:extLst>
          </p:cNvPr>
          <p:cNvPicPr>
            <a:picLocks noChangeAspect="1"/>
          </p:cNvPicPr>
          <p:nvPr/>
        </p:nvPicPr>
        <p:blipFill>
          <a:blip r:embed="rId2"/>
          <a:stretch>
            <a:fillRect/>
          </a:stretch>
        </p:blipFill>
        <p:spPr>
          <a:xfrm>
            <a:off x="8087414" y="479739"/>
            <a:ext cx="1098652" cy="1098652"/>
          </a:xfrm>
          <a:prstGeom prst="rect">
            <a:avLst/>
          </a:prstGeom>
        </p:spPr>
      </p:pic>
      <p:pic>
        <p:nvPicPr>
          <p:cNvPr id="112" name="Imagen 111">
            <a:extLst>
              <a:ext uri="{FF2B5EF4-FFF2-40B4-BE49-F238E27FC236}">
                <a16:creationId xmlns:a16="http://schemas.microsoft.com/office/drawing/2014/main" id="{1CF025B4-78A0-324B-9B37-928C3BFF61D5}"/>
              </a:ext>
            </a:extLst>
          </p:cNvPr>
          <p:cNvPicPr>
            <a:picLocks noChangeAspect="1"/>
          </p:cNvPicPr>
          <p:nvPr/>
        </p:nvPicPr>
        <p:blipFill>
          <a:blip r:embed="rId3"/>
          <a:stretch>
            <a:fillRect/>
          </a:stretch>
        </p:blipFill>
        <p:spPr>
          <a:xfrm>
            <a:off x="6966349" y="1631064"/>
            <a:ext cx="1066087" cy="1066087"/>
          </a:xfrm>
          <a:prstGeom prst="rect">
            <a:avLst/>
          </a:prstGeom>
        </p:spPr>
      </p:pic>
      <p:pic>
        <p:nvPicPr>
          <p:cNvPr id="111" name="Imagen 110">
            <a:extLst>
              <a:ext uri="{FF2B5EF4-FFF2-40B4-BE49-F238E27FC236}">
                <a16:creationId xmlns:a16="http://schemas.microsoft.com/office/drawing/2014/main" id="{87416FFB-AFDB-114D-AE4B-33E8C145CA3F}"/>
              </a:ext>
            </a:extLst>
          </p:cNvPr>
          <p:cNvPicPr>
            <a:picLocks noChangeAspect="1"/>
          </p:cNvPicPr>
          <p:nvPr/>
        </p:nvPicPr>
        <p:blipFill>
          <a:blip r:embed="rId2"/>
          <a:stretch>
            <a:fillRect/>
          </a:stretch>
        </p:blipFill>
        <p:spPr>
          <a:xfrm>
            <a:off x="7005390" y="5171744"/>
            <a:ext cx="1044680" cy="1044680"/>
          </a:xfrm>
          <a:prstGeom prst="rect">
            <a:avLst/>
          </a:prstGeom>
        </p:spPr>
      </p:pic>
      <p:pic>
        <p:nvPicPr>
          <p:cNvPr id="110" name="Imagen 109">
            <a:extLst>
              <a:ext uri="{FF2B5EF4-FFF2-40B4-BE49-F238E27FC236}">
                <a16:creationId xmlns:a16="http://schemas.microsoft.com/office/drawing/2014/main" id="{4E41E277-A4F1-C24A-8AD3-A5740B84C2A4}"/>
              </a:ext>
            </a:extLst>
          </p:cNvPr>
          <p:cNvPicPr>
            <a:picLocks noChangeAspect="1"/>
          </p:cNvPicPr>
          <p:nvPr/>
        </p:nvPicPr>
        <p:blipFill>
          <a:blip r:embed="rId2"/>
          <a:stretch>
            <a:fillRect/>
          </a:stretch>
        </p:blipFill>
        <p:spPr>
          <a:xfrm>
            <a:off x="6937479" y="4022676"/>
            <a:ext cx="1096638" cy="1096638"/>
          </a:xfrm>
          <a:prstGeom prst="rect">
            <a:avLst/>
          </a:prstGeom>
        </p:spPr>
      </p:pic>
      <p:pic>
        <p:nvPicPr>
          <p:cNvPr id="109" name="Imagen 108">
            <a:extLst>
              <a:ext uri="{FF2B5EF4-FFF2-40B4-BE49-F238E27FC236}">
                <a16:creationId xmlns:a16="http://schemas.microsoft.com/office/drawing/2014/main" id="{68977193-7420-1B4B-8055-9B169AC11684}"/>
              </a:ext>
            </a:extLst>
          </p:cNvPr>
          <p:cNvPicPr>
            <a:picLocks noChangeAspect="1"/>
          </p:cNvPicPr>
          <p:nvPr/>
        </p:nvPicPr>
        <p:blipFill>
          <a:blip r:embed="rId2"/>
          <a:stretch>
            <a:fillRect/>
          </a:stretch>
        </p:blipFill>
        <p:spPr>
          <a:xfrm>
            <a:off x="6966349" y="2816314"/>
            <a:ext cx="1098652" cy="1098652"/>
          </a:xfrm>
          <a:prstGeom prst="rect">
            <a:avLst/>
          </a:prstGeom>
        </p:spPr>
      </p:pic>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4"/>
          <a:stretch>
            <a:fillRect/>
          </a:stretch>
        </p:blipFill>
        <p:spPr>
          <a:xfrm>
            <a:off x="11965294" y="0"/>
            <a:ext cx="234462"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5">
            <a:lum bright="-40000" contrast="-40000"/>
            <a:extLst>
              <a:ext uri="{28A0092B-C50C-407E-A947-70E740481C1C}">
                <a14:useLocalDpi xmlns:a14="http://schemas.microsoft.com/office/drawing/2010/main"/>
              </a:ext>
            </a:extLst>
          </a:blip>
          <a:stretch>
            <a:fillRect/>
          </a:stretch>
        </p:blipFill>
        <p:spPr>
          <a:xfrm>
            <a:off x="8389761" y="5725102"/>
            <a:ext cx="2229105" cy="610940"/>
          </a:xfrm>
          <a:prstGeom prst="rect">
            <a:avLst/>
          </a:prstGeom>
        </p:spPr>
      </p:pic>
      <p:sp>
        <p:nvSpPr>
          <p:cNvPr id="9" name="object 3">
            <a:extLst>
              <a:ext uri="{FF2B5EF4-FFF2-40B4-BE49-F238E27FC236}">
                <a16:creationId xmlns:a16="http://schemas.microsoft.com/office/drawing/2014/main" id="{6DD5A2C4-D450-6F47-99F1-CF1CD95EC094}"/>
              </a:ext>
            </a:extLst>
          </p:cNvPr>
          <p:cNvSpPr txBox="1">
            <a:spLocks/>
          </p:cNvSpPr>
          <p:nvPr/>
        </p:nvSpPr>
        <p:spPr>
          <a:xfrm>
            <a:off x="552968" y="696584"/>
            <a:ext cx="4480488"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88" dirty="0">
                <a:latin typeface="Montserrat" pitchFamily="2" charset="77"/>
              </a:rPr>
              <a:t>AMBIENTAL </a:t>
            </a:r>
          </a:p>
        </p:txBody>
      </p:sp>
      <p:pic>
        <p:nvPicPr>
          <p:cNvPr id="39" name="Imagen 38">
            <a:extLst>
              <a:ext uri="{FF2B5EF4-FFF2-40B4-BE49-F238E27FC236}">
                <a16:creationId xmlns:a16="http://schemas.microsoft.com/office/drawing/2014/main" id="{9DF9445F-2563-1041-9757-54EED50BC5DC}"/>
              </a:ext>
            </a:extLst>
          </p:cNvPr>
          <p:cNvPicPr>
            <a:picLocks noChangeAspect="1"/>
          </p:cNvPicPr>
          <p:nvPr/>
        </p:nvPicPr>
        <p:blipFill>
          <a:blip r:embed="rId3"/>
          <a:stretch>
            <a:fillRect/>
          </a:stretch>
        </p:blipFill>
        <p:spPr>
          <a:xfrm>
            <a:off x="5818684" y="468724"/>
            <a:ext cx="1066087" cy="1066087"/>
          </a:xfrm>
          <a:prstGeom prst="rect">
            <a:avLst/>
          </a:prstGeom>
        </p:spPr>
      </p:pic>
      <p:pic>
        <p:nvPicPr>
          <p:cNvPr id="12" name="Imagen 11">
            <a:extLst>
              <a:ext uri="{FF2B5EF4-FFF2-40B4-BE49-F238E27FC236}">
                <a16:creationId xmlns:a16="http://schemas.microsoft.com/office/drawing/2014/main" id="{85249A8E-A3EB-8E46-B62A-4CC1236B2314}"/>
              </a:ext>
            </a:extLst>
          </p:cNvPr>
          <p:cNvPicPr>
            <a:picLocks noChangeAspect="1"/>
          </p:cNvPicPr>
          <p:nvPr/>
        </p:nvPicPr>
        <p:blipFill>
          <a:blip r:embed="rId6">
            <a:lum bright="70000" contrast="-70000"/>
          </a:blip>
          <a:stretch>
            <a:fillRect/>
          </a:stretch>
        </p:blipFill>
        <p:spPr>
          <a:xfrm>
            <a:off x="10871393" y="547423"/>
            <a:ext cx="1407348" cy="5277556"/>
          </a:xfrm>
          <a:prstGeom prst="rect">
            <a:avLst/>
          </a:prstGeom>
        </p:spPr>
      </p:pic>
      <p:sp>
        <p:nvSpPr>
          <p:cNvPr id="45" name="object 3">
            <a:extLst>
              <a:ext uri="{FF2B5EF4-FFF2-40B4-BE49-F238E27FC236}">
                <a16:creationId xmlns:a16="http://schemas.microsoft.com/office/drawing/2014/main" id="{103EAF2B-2A7F-8E40-B46C-7F6B5A26CDAA}"/>
              </a:ext>
            </a:extLst>
          </p:cNvPr>
          <p:cNvSpPr txBox="1">
            <a:spLocks/>
          </p:cNvSpPr>
          <p:nvPr/>
        </p:nvSpPr>
        <p:spPr>
          <a:xfrm>
            <a:off x="10055722" y="3092518"/>
            <a:ext cx="1324489" cy="16350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solidFill>
                  <a:schemeClr val="bg1"/>
                </a:solidFill>
                <a:latin typeface="Montserrat" pitchFamily="2" charset="77"/>
              </a:rPr>
              <a:t>3,450,000 M3</a:t>
            </a:r>
          </a:p>
        </p:txBody>
      </p:sp>
      <p:sp>
        <p:nvSpPr>
          <p:cNvPr id="52" name="object 3">
            <a:extLst>
              <a:ext uri="{FF2B5EF4-FFF2-40B4-BE49-F238E27FC236}">
                <a16:creationId xmlns:a16="http://schemas.microsoft.com/office/drawing/2014/main" id="{FF008917-7D82-EB4C-A9EB-607705BF331E}"/>
              </a:ext>
            </a:extLst>
          </p:cNvPr>
          <p:cNvSpPr txBox="1">
            <a:spLocks/>
          </p:cNvSpPr>
          <p:nvPr/>
        </p:nvSpPr>
        <p:spPr>
          <a:xfrm>
            <a:off x="5908222" y="743856"/>
            <a:ext cx="4480488" cy="1788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100" b="1" spc="188" dirty="0">
                <a:latin typeface="Montserrat" pitchFamily="2" charset="77"/>
              </a:rPr>
              <a:t>FRENTE 1 </a:t>
            </a:r>
          </a:p>
        </p:txBody>
      </p:sp>
      <p:sp>
        <p:nvSpPr>
          <p:cNvPr id="54" name="object 3">
            <a:extLst>
              <a:ext uri="{FF2B5EF4-FFF2-40B4-BE49-F238E27FC236}">
                <a16:creationId xmlns:a16="http://schemas.microsoft.com/office/drawing/2014/main" id="{EA452F47-7075-634A-B4FF-FCB1C56CC481}"/>
              </a:ext>
            </a:extLst>
          </p:cNvPr>
          <p:cNvSpPr txBox="1">
            <a:spLocks/>
          </p:cNvSpPr>
          <p:nvPr/>
        </p:nvSpPr>
        <p:spPr>
          <a:xfrm>
            <a:off x="12144596" y="-1100343"/>
            <a:ext cx="2152699" cy="33021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BANCOS </a:t>
            </a:r>
          </a:p>
          <a:p>
            <a:pPr marL="9525" algn="ctr">
              <a:spcBef>
                <a:spcPts val="75"/>
              </a:spcBef>
            </a:pPr>
            <a:r>
              <a:rPr lang="es-MX" sz="1000" b="1" spc="188" dirty="0">
                <a:latin typeface="Montserrat" pitchFamily="2" charset="77"/>
              </a:rPr>
              <a:t>DE MATERIALES  </a:t>
            </a:r>
          </a:p>
        </p:txBody>
      </p:sp>
      <p:pic>
        <p:nvPicPr>
          <p:cNvPr id="50" name="Imagen 49">
            <a:extLst>
              <a:ext uri="{FF2B5EF4-FFF2-40B4-BE49-F238E27FC236}">
                <a16:creationId xmlns:a16="http://schemas.microsoft.com/office/drawing/2014/main" id="{D1242A87-AF0D-D74E-A12A-D338CC30443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20" b="47526" l="8667" r="75200"/>
                    </a14:imgEffect>
                  </a14:imgLayer>
                </a14:imgProps>
              </a:ext>
            </a:extLst>
          </a:blip>
          <a:srcRect l="10141" t="10141" r="24725" b="52488"/>
          <a:stretch/>
        </p:blipFill>
        <p:spPr>
          <a:xfrm>
            <a:off x="10769288" y="5558145"/>
            <a:ext cx="959307" cy="978986"/>
          </a:xfrm>
          <a:prstGeom prst="rect">
            <a:avLst/>
          </a:prstGeom>
        </p:spPr>
      </p:pic>
      <p:pic>
        <p:nvPicPr>
          <p:cNvPr id="3" name="Imagen 2">
            <a:extLst>
              <a:ext uri="{FF2B5EF4-FFF2-40B4-BE49-F238E27FC236}">
                <a16:creationId xmlns:a16="http://schemas.microsoft.com/office/drawing/2014/main" id="{EEFB0248-D1D4-524D-8914-0A640D1EE736}"/>
              </a:ext>
            </a:extLst>
          </p:cNvPr>
          <p:cNvPicPr>
            <a:picLocks noChangeAspect="1"/>
          </p:cNvPicPr>
          <p:nvPr/>
        </p:nvPicPr>
        <p:blipFill>
          <a:blip r:embed="rId9">
            <a:biLevel thresh="75000"/>
          </a:blip>
          <a:stretch>
            <a:fillRect/>
          </a:stretch>
        </p:blipFill>
        <p:spPr>
          <a:xfrm>
            <a:off x="2388038" y="117946"/>
            <a:ext cx="863220" cy="863220"/>
          </a:xfrm>
          <a:prstGeom prst="rect">
            <a:avLst/>
          </a:prstGeom>
        </p:spPr>
      </p:pic>
      <p:graphicFrame>
        <p:nvGraphicFramePr>
          <p:cNvPr id="7" name="Tabla 6">
            <a:extLst>
              <a:ext uri="{FF2B5EF4-FFF2-40B4-BE49-F238E27FC236}">
                <a16:creationId xmlns:a16="http://schemas.microsoft.com/office/drawing/2014/main" id="{2A469358-8083-FE41-946A-CD2417A7D013}"/>
              </a:ext>
            </a:extLst>
          </p:cNvPr>
          <p:cNvGraphicFramePr>
            <a:graphicFrameLocks noGrp="1"/>
          </p:cNvGraphicFramePr>
          <p:nvPr>
            <p:extLst>
              <p:ext uri="{D42A27DB-BD31-4B8C-83A1-F6EECF244321}">
                <p14:modId xmlns:p14="http://schemas.microsoft.com/office/powerpoint/2010/main" val="3549733370"/>
              </p:ext>
            </p:extLst>
          </p:nvPr>
        </p:nvGraphicFramePr>
        <p:xfrm>
          <a:off x="692032" y="1418006"/>
          <a:ext cx="3601107" cy="4351338"/>
        </p:xfrm>
        <a:graphic>
          <a:graphicData uri="http://schemas.openxmlformats.org/drawingml/2006/table">
            <a:tbl>
              <a:tblPr>
                <a:tableStyleId>{5940675A-B579-460E-94D1-54222C63F5DA}</a:tableStyleId>
              </a:tblPr>
              <a:tblGrid>
                <a:gridCol w="815168">
                  <a:extLst>
                    <a:ext uri="{9D8B030D-6E8A-4147-A177-3AD203B41FA5}">
                      <a16:colId xmlns:a16="http://schemas.microsoft.com/office/drawing/2014/main" val="2594280690"/>
                    </a:ext>
                  </a:extLst>
                </a:gridCol>
                <a:gridCol w="1324258">
                  <a:extLst>
                    <a:ext uri="{9D8B030D-6E8A-4147-A177-3AD203B41FA5}">
                      <a16:colId xmlns:a16="http://schemas.microsoft.com/office/drawing/2014/main" val="1579212627"/>
                    </a:ext>
                  </a:extLst>
                </a:gridCol>
                <a:gridCol w="1461681">
                  <a:extLst>
                    <a:ext uri="{9D8B030D-6E8A-4147-A177-3AD203B41FA5}">
                      <a16:colId xmlns:a16="http://schemas.microsoft.com/office/drawing/2014/main" val="3012734753"/>
                    </a:ext>
                  </a:extLst>
                </a:gridCol>
              </a:tblGrid>
              <a:tr h="575177">
                <a:tc>
                  <a:txBody>
                    <a:bodyPr/>
                    <a:lstStyle/>
                    <a:p>
                      <a:pPr algn="ctr" fontAlgn="ctr"/>
                      <a:r>
                        <a:rPr lang="es-MX" sz="1200" u="none" strike="noStrike" dirty="0">
                          <a:solidFill>
                            <a:schemeClr val="bg1"/>
                          </a:solidFill>
                          <a:effectLst/>
                        </a:rPr>
                        <a:t>FRENTE </a:t>
                      </a:r>
                      <a:endParaRPr lang="es-MX" sz="1200" b="0" i="0" u="none" strike="noStrike" dirty="0">
                        <a:solidFill>
                          <a:schemeClr val="bg1"/>
                        </a:solidFill>
                        <a:effectLst/>
                        <a:latin typeface="Calibri" panose="020F0502020204030204" pitchFamily="34" charset="0"/>
                      </a:endParaRPr>
                    </a:p>
                  </a:txBody>
                  <a:tcPr marL="9378" marR="9378" marT="9378" marB="0" anchor="ctr">
                    <a:solidFill>
                      <a:srgbClr val="205340"/>
                    </a:solidFill>
                  </a:tcPr>
                </a:tc>
                <a:tc>
                  <a:txBody>
                    <a:bodyPr/>
                    <a:lstStyle/>
                    <a:p>
                      <a:pPr algn="ctr" fontAlgn="ctr"/>
                      <a:r>
                        <a:rPr lang="es-MX" sz="1200" u="none" strike="noStrike" dirty="0">
                          <a:solidFill>
                            <a:schemeClr val="bg1"/>
                          </a:solidFill>
                          <a:effectLst/>
                        </a:rPr>
                        <a:t>KM LIBERADOS </a:t>
                      </a:r>
                      <a:br>
                        <a:rPr lang="es-MX" sz="1200" u="none" strike="noStrike" dirty="0">
                          <a:solidFill>
                            <a:schemeClr val="bg1"/>
                          </a:solidFill>
                          <a:effectLst/>
                        </a:rPr>
                      </a:br>
                      <a:r>
                        <a:rPr lang="es-MX" sz="1200" u="none" strike="noStrike" dirty="0">
                          <a:solidFill>
                            <a:schemeClr val="bg1"/>
                          </a:solidFill>
                          <a:effectLst/>
                        </a:rPr>
                        <a:t>DE FAUNA  </a:t>
                      </a:r>
                      <a:endParaRPr lang="es-MX" sz="1200" b="0" i="0" u="none" strike="noStrike" dirty="0">
                        <a:solidFill>
                          <a:schemeClr val="bg1"/>
                        </a:solidFill>
                        <a:effectLst/>
                        <a:latin typeface="Calibri" panose="020F0502020204030204" pitchFamily="34" charset="0"/>
                      </a:endParaRPr>
                    </a:p>
                  </a:txBody>
                  <a:tcPr marL="9378" marR="9378" marT="9378" marB="0" anchor="ctr">
                    <a:solidFill>
                      <a:srgbClr val="205340"/>
                    </a:solidFill>
                  </a:tcPr>
                </a:tc>
                <a:tc>
                  <a:txBody>
                    <a:bodyPr/>
                    <a:lstStyle/>
                    <a:p>
                      <a:pPr algn="ctr" fontAlgn="ctr"/>
                      <a:r>
                        <a:rPr lang="es-MX" sz="1200" u="none" strike="noStrike" dirty="0">
                          <a:solidFill>
                            <a:schemeClr val="bg1"/>
                          </a:solidFill>
                          <a:effectLst/>
                        </a:rPr>
                        <a:t>KM LIBERADOS </a:t>
                      </a:r>
                      <a:br>
                        <a:rPr lang="es-MX" sz="1200" u="none" strike="noStrike" dirty="0">
                          <a:solidFill>
                            <a:schemeClr val="bg1"/>
                          </a:solidFill>
                          <a:effectLst/>
                        </a:rPr>
                      </a:br>
                      <a:r>
                        <a:rPr lang="es-MX" sz="1200" u="none" strike="noStrike" dirty="0">
                          <a:solidFill>
                            <a:schemeClr val="bg1"/>
                          </a:solidFill>
                          <a:effectLst/>
                        </a:rPr>
                        <a:t>DE FLORA </a:t>
                      </a:r>
                      <a:endParaRPr lang="es-MX" sz="1200" b="0" i="0" u="none" strike="noStrike" dirty="0">
                        <a:solidFill>
                          <a:schemeClr val="bg1"/>
                        </a:solidFill>
                        <a:effectLst/>
                        <a:latin typeface="Calibri" panose="020F0502020204030204" pitchFamily="34" charset="0"/>
                      </a:endParaRPr>
                    </a:p>
                  </a:txBody>
                  <a:tcPr marL="9378" marR="9378" marT="9378" marB="0" anchor="ctr">
                    <a:solidFill>
                      <a:srgbClr val="205340"/>
                    </a:solidFill>
                  </a:tcPr>
                </a:tc>
                <a:extLst>
                  <a:ext uri="{0D108BD9-81ED-4DB2-BD59-A6C34878D82A}">
                    <a16:rowId xmlns:a16="http://schemas.microsoft.com/office/drawing/2014/main" val="2936645923"/>
                  </a:ext>
                </a:extLst>
              </a:tr>
              <a:tr h="600185">
                <a:tc>
                  <a:txBody>
                    <a:bodyPr/>
                    <a:lstStyle/>
                    <a:p>
                      <a:pPr algn="ctr" fontAlgn="b"/>
                      <a:r>
                        <a:rPr lang="es-MX" sz="1200" u="none" strike="noStrike" dirty="0">
                          <a:effectLst/>
                        </a:rPr>
                        <a:t>1</a:t>
                      </a:r>
                      <a:endParaRPr lang="es-MX" sz="1200" b="0" i="0" u="none" strike="noStrike" dirty="0">
                        <a:solidFill>
                          <a:srgbClr val="000000"/>
                        </a:solidFill>
                        <a:effectLst/>
                        <a:latin typeface="Calibri" panose="020F0502020204030204" pitchFamily="34" charset="0"/>
                      </a:endParaRPr>
                    </a:p>
                  </a:txBody>
                  <a:tcPr marL="9378" marR="9378" marT="9378" marB="0" anchor="ctr"/>
                </a:tc>
                <a:tc>
                  <a:txBody>
                    <a:bodyPr/>
                    <a:lstStyle/>
                    <a:p>
                      <a:pPr algn="ctr" fontAlgn="b"/>
                      <a:r>
                        <a:rPr lang="es-MX" sz="1200" u="none" strike="noStrike" dirty="0">
                          <a:effectLst/>
                        </a:rPr>
                        <a:t>8.95</a:t>
                      </a:r>
                      <a:endParaRPr lang="es-MX" sz="1200" b="0" i="0" u="none" strike="noStrike" dirty="0">
                        <a:solidFill>
                          <a:srgbClr val="000000"/>
                        </a:solidFill>
                        <a:effectLst/>
                        <a:latin typeface="Calibri" panose="020F0502020204030204" pitchFamily="34" charset="0"/>
                      </a:endParaRPr>
                    </a:p>
                  </a:txBody>
                  <a:tcPr marL="9378" marR="9378" marT="9378" marB="0" anchor="ctr"/>
                </a:tc>
                <a:tc>
                  <a:txBody>
                    <a:bodyPr/>
                    <a:lstStyle/>
                    <a:p>
                      <a:pPr algn="ctr" fontAlgn="b"/>
                      <a:r>
                        <a:rPr lang="es-MX" sz="1200" u="none" strike="noStrike" dirty="0">
                          <a:effectLst/>
                        </a:rPr>
                        <a:t>8.21</a:t>
                      </a:r>
                      <a:endParaRPr lang="es-MX" sz="1200" b="0" i="0" u="none" strike="noStrike" dirty="0">
                        <a:solidFill>
                          <a:srgbClr val="000000"/>
                        </a:solidFill>
                        <a:effectLst/>
                        <a:latin typeface="Calibri" panose="020F0502020204030204" pitchFamily="34" charset="0"/>
                      </a:endParaRPr>
                    </a:p>
                  </a:txBody>
                  <a:tcPr marL="9378" marR="9378" marT="9378" marB="0" anchor="ctr"/>
                </a:tc>
                <a:extLst>
                  <a:ext uri="{0D108BD9-81ED-4DB2-BD59-A6C34878D82A}">
                    <a16:rowId xmlns:a16="http://schemas.microsoft.com/office/drawing/2014/main" val="365312588"/>
                  </a:ext>
                </a:extLst>
              </a:tr>
              <a:tr h="425131">
                <a:tc>
                  <a:txBody>
                    <a:bodyPr/>
                    <a:lstStyle/>
                    <a:p>
                      <a:pPr algn="ctr" fontAlgn="b"/>
                      <a:r>
                        <a:rPr lang="es-MX" sz="1200" u="none" strike="noStrike">
                          <a:effectLst/>
                        </a:rPr>
                        <a:t>2</a:t>
                      </a:r>
                      <a:endParaRPr lang="es-MX" sz="1200" b="0" i="0" u="none" strike="noStrike">
                        <a:solidFill>
                          <a:srgbClr val="000000"/>
                        </a:solidFill>
                        <a:effectLst/>
                        <a:latin typeface="Calibri" panose="020F0502020204030204" pitchFamily="34" charset="0"/>
                      </a:endParaRPr>
                    </a:p>
                  </a:txBody>
                  <a:tcPr marL="9378" marR="9378" marT="9378" marB="0" anchor="ctr"/>
                </a:tc>
                <a:tc>
                  <a:txBody>
                    <a:bodyPr/>
                    <a:lstStyle/>
                    <a:p>
                      <a:pPr algn="ctr" fontAlgn="b"/>
                      <a:r>
                        <a:rPr lang="es-MX" sz="1200" u="none" strike="noStrike" dirty="0">
                          <a:effectLst/>
                        </a:rPr>
                        <a:t>8.73</a:t>
                      </a:r>
                      <a:endParaRPr lang="es-MX" sz="1200" b="0" i="0" u="none" strike="noStrike" dirty="0">
                        <a:solidFill>
                          <a:srgbClr val="000000"/>
                        </a:solidFill>
                        <a:effectLst/>
                        <a:latin typeface="Calibri" panose="020F0502020204030204" pitchFamily="34" charset="0"/>
                      </a:endParaRPr>
                    </a:p>
                  </a:txBody>
                  <a:tcPr marL="9378" marR="9378" marT="9378" marB="0" anchor="ctr"/>
                </a:tc>
                <a:tc>
                  <a:txBody>
                    <a:bodyPr/>
                    <a:lstStyle/>
                    <a:p>
                      <a:pPr algn="ctr" fontAlgn="b"/>
                      <a:r>
                        <a:rPr lang="es-MX" sz="1200" u="none" strike="noStrike" dirty="0">
                          <a:effectLst/>
                        </a:rPr>
                        <a:t>5.72</a:t>
                      </a:r>
                      <a:endParaRPr lang="es-MX" sz="1200" b="0" i="0" u="none" strike="noStrike" dirty="0">
                        <a:solidFill>
                          <a:srgbClr val="000000"/>
                        </a:solidFill>
                        <a:effectLst/>
                        <a:latin typeface="Calibri" panose="020F0502020204030204" pitchFamily="34" charset="0"/>
                      </a:endParaRPr>
                    </a:p>
                  </a:txBody>
                  <a:tcPr marL="9378" marR="9378" marT="9378" marB="0" anchor="ctr"/>
                </a:tc>
                <a:extLst>
                  <a:ext uri="{0D108BD9-81ED-4DB2-BD59-A6C34878D82A}">
                    <a16:rowId xmlns:a16="http://schemas.microsoft.com/office/drawing/2014/main" val="2287292854"/>
                  </a:ext>
                </a:extLst>
              </a:tr>
              <a:tr h="387619">
                <a:tc>
                  <a:txBody>
                    <a:bodyPr/>
                    <a:lstStyle/>
                    <a:p>
                      <a:pPr algn="ctr" fontAlgn="b"/>
                      <a:r>
                        <a:rPr lang="es-MX" sz="1200" u="none" strike="noStrike">
                          <a:effectLst/>
                        </a:rPr>
                        <a:t>3</a:t>
                      </a:r>
                      <a:endParaRPr lang="es-MX" sz="1200" b="0" i="0" u="none" strike="noStrike">
                        <a:solidFill>
                          <a:srgbClr val="000000"/>
                        </a:solidFill>
                        <a:effectLst/>
                        <a:latin typeface="Calibri" panose="020F0502020204030204" pitchFamily="34" charset="0"/>
                      </a:endParaRPr>
                    </a:p>
                  </a:txBody>
                  <a:tcPr marL="9378" marR="9378" marT="9378" marB="0" anchor="ctr"/>
                </a:tc>
                <a:tc>
                  <a:txBody>
                    <a:bodyPr/>
                    <a:lstStyle/>
                    <a:p>
                      <a:pPr algn="ctr" fontAlgn="b"/>
                      <a:r>
                        <a:rPr lang="es-MX" sz="1200" b="0" i="0" u="none" strike="noStrike" dirty="0">
                          <a:solidFill>
                            <a:srgbClr val="000000"/>
                          </a:solidFill>
                          <a:effectLst/>
                          <a:latin typeface="Calibri" panose="020F0502020204030204" pitchFamily="34" charset="0"/>
                        </a:rPr>
                        <a:t>9.07</a:t>
                      </a:r>
                    </a:p>
                  </a:txBody>
                  <a:tcPr marL="9378" marR="9378" marT="9378" marB="0" anchor="ctr"/>
                </a:tc>
                <a:tc>
                  <a:txBody>
                    <a:bodyPr/>
                    <a:lstStyle/>
                    <a:p>
                      <a:pPr algn="ctr" fontAlgn="b"/>
                      <a:r>
                        <a:rPr lang="es-MX" sz="1200" u="none" strike="noStrike" dirty="0">
                          <a:effectLst/>
                        </a:rPr>
                        <a:t>7.72</a:t>
                      </a:r>
                      <a:endParaRPr lang="es-MX" sz="1200" b="0" i="0" u="none" strike="noStrike" dirty="0">
                        <a:solidFill>
                          <a:srgbClr val="000000"/>
                        </a:solidFill>
                        <a:effectLst/>
                        <a:latin typeface="Calibri" panose="020F0502020204030204" pitchFamily="34" charset="0"/>
                      </a:endParaRPr>
                    </a:p>
                  </a:txBody>
                  <a:tcPr marL="9378" marR="9378" marT="9378" marB="0" anchor="ctr"/>
                </a:tc>
                <a:extLst>
                  <a:ext uri="{0D108BD9-81ED-4DB2-BD59-A6C34878D82A}">
                    <a16:rowId xmlns:a16="http://schemas.microsoft.com/office/drawing/2014/main" val="4235598898"/>
                  </a:ext>
                </a:extLst>
              </a:tr>
              <a:tr h="462642">
                <a:tc>
                  <a:txBody>
                    <a:bodyPr/>
                    <a:lstStyle/>
                    <a:p>
                      <a:pPr algn="ctr" fontAlgn="b"/>
                      <a:r>
                        <a:rPr lang="es-MX" sz="1200" u="none" strike="noStrike">
                          <a:effectLst/>
                        </a:rPr>
                        <a:t>4</a:t>
                      </a:r>
                      <a:endParaRPr lang="es-MX" sz="1200" b="0" i="0" u="none" strike="noStrike">
                        <a:solidFill>
                          <a:srgbClr val="000000"/>
                        </a:solidFill>
                        <a:effectLst/>
                        <a:latin typeface="Calibri" panose="020F0502020204030204" pitchFamily="34" charset="0"/>
                      </a:endParaRPr>
                    </a:p>
                  </a:txBody>
                  <a:tcPr marL="9378" marR="9378" marT="9378" marB="0" anchor="ctr"/>
                </a:tc>
                <a:tc>
                  <a:txBody>
                    <a:bodyPr/>
                    <a:lstStyle/>
                    <a:p>
                      <a:pPr algn="ctr" fontAlgn="b"/>
                      <a:r>
                        <a:rPr lang="es-MX" sz="1200" u="none" strike="noStrike" dirty="0">
                          <a:effectLst/>
                        </a:rPr>
                        <a:t>9.96</a:t>
                      </a:r>
                      <a:endParaRPr lang="es-MX" sz="1200" b="0" i="0" u="none" strike="noStrike" dirty="0">
                        <a:solidFill>
                          <a:srgbClr val="000000"/>
                        </a:solidFill>
                        <a:effectLst/>
                        <a:latin typeface="Calibri" panose="020F0502020204030204" pitchFamily="34" charset="0"/>
                      </a:endParaRPr>
                    </a:p>
                  </a:txBody>
                  <a:tcPr marL="9378" marR="9378" marT="9378" marB="0" anchor="ctr"/>
                </a:tc>
                <a:tc>
                  <a:txBody>
                    <a:bodyPr/>
                    <a:lstStyle/>
                    <a:p>
                      <a:pPr algn="ctr" fontAlgn="b"/>
                      <a:r>
                        <a:rPr lang="es-MX" sz="1200" u="none" strike="noStrike" dirty="0">
                          <a:effectLst/>
                        </a:rPr>
                        <a:t>9.21</a:t>
                      </a:r>
                      <a:endParaRPr lang="es-MX" sz="1200" b="0" i="0" u="none" strike="noStrike" dirty="0">
                        <a:solidFill>
                          <a:srgbClr val="000000"/>
                        </a:solidFill>
                        <a:effectLst/>
                        <a:latin typeface="Calibri" panose="020F0502020204030204" pitchFamily="34" charset="0"/>
                      </a:endParaRPr>
                    </a:p>
                  </a:txBody>
                  <a:tcPr marL="9378" marR="9378" marT="9378" marB="0" anchor="ctr"/>
                </a:tc>
                <a:extLst>
                  <a:ext uri="{0D108BD9-81ED-4DB2-BD59-A6C34878D82A}">
                    <a16:rowId xmlns:a16="http://schemas.microsoft.com/office/drawing/2014/main" val="2422799046"/>
                  </a:ext>
                </a:extLst>
              </a:tr>
              <a:tr h="475146">
                <a:tc>
                  <a:txBody>
                    <a:bodyPr/>
                    <a:lstStyle/>
                    <a:p>
                      <a:pPr algn="ctr" fontAlgn="b"/>
                      <a:r>
                        <a:rPr lang="es-MX" sz="1200" u="none" strike="noStrike">
                          <a:effectLst/>
                        </a:rPr>
                        <a:t>5</a:t>
                      </a:r>
                      <a:endParaRPr lang="es-MX" sz="1200" b="0" i="0" u="none" strike="noStrike">
                        <a:solidFill>
                          <a:srgbClr val="000000"/>
                        </a:solidFill>
                        <a:effectLst/>
                        <a:latin typeface="Calibri" panose="020F0502020204030204" pitchFamily="34" charset="0"/>
                      </a:endParaRPr>
                    </a:p>
                  </a:txBody>
                  <a:tcPr marL="9378" marR="9378" marT="9378" marB="0" anchor="ctr"/>
                </a:tc>
                <a:tc>
                  <a:txBody>
                    <a:bodyPr/>
                    <a:lstStyle/>
                    <a:p>
                      <a:pPr algn="ctr" fontAlgn="b"/>
                      <a:r>
                        <a:rPr lang="es-MX" sz="1200" u="none" strike="noStrike" dirty="0">
                          <a:effectLst/>
                        </a:rPr>
                        <a:t>8.30</a:t>
                      </a:r>
                      <a:endParaRPr lang="es-MX" sz="1200" b="0" i="0" u="none" strike="noStrike" dirty="0">
                        <a:solidFill>
                          <a:srgbClr val="000000"/>
                        </a:solidFill>
                        <a:effectLst/>
                        <a:latin typeface="Calibri" panose="020F0502020204030204" pitchFamily="34" charset="0"/>
                      </a:endParaRPr>
                    </a:p>
                  </a:txBody>
                  <a:tcPr marL="9378" marR="9378" marT="9378" marB="0" anchor="ctr"/>
                </a:tc>
                <a:tc>
                  <a:txBody>
                    <a:bodyPr/>
                    <a:lstStyle/>
                    <a:p>
                      <a:pPr algn="ctr" fontAlgn="b"/>
                      <a:r>
                        <a:rPr lang="es-MX" sz="1200" u="none" strike="noStrike" dirty="0">
                          <a:effectLst/>
                        </a:rPr>
                        <a:t>8.25</a:t>
                      </a:r>
                      <a:endParaRPr lang="es-MX" sz="1200" b="0" i="0" u="none" strike="noStrike" dirty="0">
                        <a:solidFill>
                          <a:srgbClr val="000000"/>
                        </a:solidFill>
                        <a:effectLst/>
                        <a:latin typeface="Calibri" panose="020F0502020204030204" pitchFamily="34" charset="0"/>
                      </a:endParaRPr>
                    </a:p>
                  </a:txBody>
                  <a:tcPr marL="9378" marR="9378" marT="9378" marB="0" anchor="ctr"/>
                </a:tc>
                <a:extLst>
                  <a:ext uri="{0D108BD9-81ED-4DB2-BD59-A6C34878D82A}">
                    <a16:rowId xmlns:a16="http://schemas.microsoft.com/office/drawing/2014/main" val="253765218"/>
                  </a:ext>
                </a:extLst>
              </a:tr>
              <a:tr h="475146">
                <a:tc>
                  <a:txBody>
                    <a:bodyPr/>
                    <a:lstStyle/>
                    <a:p>
                      <a:pPr algn="ctr" fontAlgn="b"/>
                      <a:r>
                        <a:rPr lang="es-MX" sz="1200" u="none" strike="noStrike">
                          <a:effectLst/>
                        </a:rPr>
                        <a:t>6</a:t>
                      </a:r>
                      <a:endParaRPr lang="es-MX" sz="1200" b="0" i="0" u="none" strike="noStrike">
                        <a:solidFill>
                          <a:srgbClr val="000000"/>
                        </a:solidFill>
                        <a:effectLst/>
                        <a:latin typeface="Calibri" panose="020F0502020204030204" pitchFamily="34" charset="0"/>
                      </a:endParaRPr>
                    </a:p>
                  </a:txBody>
                  <a:tcPr marL="9378" marR="9378" marT="9378" marB="0" anchor="ctr"/>
                </a:tc>
                <a:tc>
                  <a:txBody>
                    <a:bodyPr/>
                    <a:lstStyle/>
                    <a:p>
                      <a:pPr algn="ctr" fontAlgn="b"/>
                      <a:r>
                        <a:rPr lang="es-MX" sz="1200" u="none" strike="noStrike" dirty="0">
                          <a:effectLst/>
                        </a:rPr>
                        <a:t>18.04</a:t>
                      </a:r>
                      <a:endParaRPr lang="es-MX" sz="1200" b="0" i="0" u="none" strike="noStrike" dirty="0">
                        <a:solidFill>
                          <a:srgbClr val="000000"/>
                        </a:solidFill>
                        <a:effectLst/>
                        <a:latin typeface="Calibri" panose="020F0502020204030204" pitchFamily="34" charset="0"/>
                      </a:endParaRPr>
                    </a:p>
                  </a:txBody>
                  <a:tcPr marL="9378" marR="9378" marT="9378" marB="0" anchor="ctr"/>
                </a:tc>
                <a:tc>
                  <a:txBody>
                    <a:bodyPr/>
                    <a:lstStyle/>
                    <a:p>
                      <a:pPr algn="ctr" fontAlgn="b"/>
                      <a:r>
                        <a:rPr lang="es-MX" sz="1200" u="none" strike="noStrike" dirty="0">
                          <a:effectLst/>
                        </a:rPr>
                        <a:t>17.91</a:t>
                      </a:r>
                      <a:endParaRPr lang="es-MX" sz="1200" b="0" i="0" u="none" strike="noStrike" dirty="0">
                        <a:solidFill>
                          <a:srgbClr val="000000"/>
                        </a:solidFill>
                        <a:effectLst/>
                        <a:latin typeface="Calibri" panose="020F0502020204030204" pitchFamily="34" charset="0"/>
                      </a:endParaRPr>
                    </a:p>
                  </a:txBody>
                  <a:tcPr marL="9378" marR="9378" marT="9378" marB="0" anchor="ctr"/>
                </a:tc>
                <a:extLst>
                  <a:ext uri="{0D108BD9-81ED-4DB2-BD59-A6C34878D82A}">
                    <a16:rowId xmlns:a16="http://schemas.microsoft.com/office/drawing/2014/main" val="523655774"/>
                  </a:ext>
                </a:extLst>
              </a:tr>
              <a:tr h="500154">
                <a:tc>
                  <a:txBody>
                    <a:bodyPr/>
                    <a:lstStyle/>
                    <a:p>
                      <a:pPr algn="ctr" fontAlgn="b"/>
                      <a:r>
                        <a:rPr lang="es-MX" sz="1200" u="none" strike="noStrike">
                          <a:effectLst/>
                        </a:rPr>
                        <a:t>7</a:t>
                      </a:r>
                      <a:endParaRPr lang="es-MX" sz="1200" b="0" i="0" u="none" strike="noStrike">
                        <a:solidFill>
                          <a:srgbClr val="000000"/>
                        </a:solidFill>
                        <a:effectLst/>
                        <a:latin typeface="Calibri" panose="020F0502020204030204" pitchFamily="34" charset="0"/>
                      </a:endParaRPr>
                    </a:p>
                  </a:txBody>
                  <a:tcPr marL="9378" marR="9378" marT="9378" marB="0" anchor="ctr"/>
                </a:tc>
                <a:tc>
                  <a:txBody>
                    <a:bodyPr/>
                    <a:lstStyle/>
                    <a:p>
                      <a:pPr algn="ctr" fontAlgn="b"/>
                      <a:r>
                        <a:rPr lang="es-MX" sz="1200" u="none" strike="noStrike" dirty="0">
                          <a:effectLst/>
                        </a:rPr>
                        <a:t>10.79</a:t>
                      </a:r>
                      <a:endParaRPr lang="es-MX" sz="1200" b="0" i="0" u="none" strike="noStrike" dirty="0">
                        <a:solidFill>
                          <a:srgbClr val="000000"/>
                        </a:solidFill>
                        <a:effectLst/>
                        <a:latin typeface="Calibri" panose="020F0502020204030204" pitchFamily="34" charset="0"/>
                      </a:endParaRPr>
                    </a:p>
                  </a:txBody>
                  <a:tcPr marL="9378" marR="9378" marT="9378" marB="0" anchor="ctr"/>
                </a:tc>
                <a:tc>
                  <a:txBody>
                    <a:bodyPr/>
                    <a:lstStyle/>
                    <a:p>
                      <a:pPr algn="ctr" fontAlgn="b"/>
                      <a:r>
                        <a:rPr lang="es-MX" sz="1200" b="0" i="0" u="none" strike="noStrike" dirty="0">
                          <a:solidFill>
                            <a:srgbClr val="000000"/>
                          </a:solidFill>
                          <a:effectLst/>
                          <a:latin typeface="Calibri" panose="020F0502020204030204" pitchFamily="34" charset="0"/>
                        </a:rPr>
                        <a:t>10.24</a:t>
                      </a:r>
                    </a:p>
                  </a:txBody>
                  <a:tcPr marL="9378" marR="9378" marT="9378" marB="0" anchor="ctr"/>
                </a:tc>
                <a:extLst>
                  <a:ext uri="{0D108BD9-81ED-4DB2-BD59-A6C34878D82A}">
                    <a16:rowId xmlns:a16="http://schemas.microsoft.com/office/drawing/2014/main" val="230163553"/>
                  </a:ext>
                </a:extLst>
              </a:tr>
              <a:tr h="450138">
                <a:tc>
                  <a:txBody>
                    <a:bodyPr/>
                    <a:lstStyle/>
                    <a:p>
                      <a:pPr algn="ctr" fontAlgn="b"/>
                      <a:r>
                        <a:rPr lang="es-MX" sz="1200" b="1" u="none" strike="noStrike" dirty="0">
                          <a:solidFill>
                            <a:srgbClr val="205340"/>
                          </a:solidFill>
                          <a:effectLst/>
                        </a:rPr>
                        <a:t>TOTAL</a:t>
                      </a:r>
                      <a:endParaRPr lang="es-MX" sz="1200" b="1" i="0" u="none" strike="noStrike" dirty="0">
                        <a:solidFill>
                          <a:srgbClr val="205340"/>
                        </a:solidFill>
                        <a:effectLst/>
                        <a:latin typeface="Calibri" panose="020F0502020204030204" pitchFamily="34" charset="0"/>
                      </a:endParaRPr>
                    </a:p>
                  </a:txBody>
                  <a:tcPr marL="9378" marR="9378" marT="9378" marB="0" anchor="ctr">
                    <a:solidFill>
                      <a:srgbClr val="E0CC9F"/>
                    </a:solidFill>
                  </a:tcPr>
                </a:tc>
                <a:tc>
                  <a:txBody>
                    <a:bodyPr/>
                    <a:lstStyle/>
                    <a:p>
                      <a:pPr algn="ctr" fontAlgn="b"/>
                      <a:r>
                        <a:rPr lang="es-MX" sz="1200" b="1" u="none" strike="noStrike" dirty="0">
                          <a:solidFill>
                            <a:srgbClr val="205340"/>
                          </a:solidFill>
                          <a:effectLst/>
                        </a:rPr>
                        <a:t>73.83</a:t>
                      </a:r>
                      <a:endParaRPr lang="es-MX" sz="1200" b="1" i="0" u="none" strike="noStrike" dirty="0">
                        <a:solidFill>
                          <a:srgbClr val="205340"/>
                        </a:solidFill>
                        <a:effectLst/>
                        <a:latin typeface="Calibri" panose="020F0502020204030204" pitchFamily="34" charset="0"/>
                      </a:endParaRPr>
                    </a:p>
                  </a:txBody>
                  <a:tcPr marL="9378" marR="9378" marT="9378" marB="0" anchor="ctr">
                    <a:solidFill>
                      <a:srgbClr val="E0CC9F"/>
                    </a:solidFill>
                  </a:tcPr>
                </a:tc>
                <a:tc>
                  <a:txBody>
                    <a:bodyPr/>
                    <a:lstStyle/>
                    <a:p>
                      <a:pPr algn="ctr" fontAlgn="b"/>
                      <a:r>
                        <a:rPr lang="es-MX" sz="1200" b="1" i="0" u="none" strike="noStrike" dirty="0">
                          <a:solidFill>
                            <a:srgbClr val="205340"/>
                          </a:solidFill>
                          <a:effectLst/>
                          <a:latin typeface="Calibri" panose="020F0502020204030204" pitchFamily="34" charset="0"/>
                        </a:rPr>
                        <a:t>67.26</a:t>
                      </a:r>
                    </a:p>
                  </a:txBody>
                  <a:tcPr marL="9378" marR="9378" marT="9378" marB="0" anchor="ctr">
                    <a:solidFill>
                      <a:srgbClr val="E0CC9F"/>
                    </a:solidFill>
                  </a:tcPr>
                </a:tc>
                <a:extLst>
                  <a:ext uri="{0D108BD9-81ED-4DB2-BD59-A6C34878D82A}">
                    <a16:rowId xmlns:a16="http://schemas.microsoft.com/office/drawing/2014/main" val="3469846351"/>
                  </a:ext>
                </a:extLst>
              </a:tr>
            </a:tbl>
          </a:graphicData>
        </a:graphic>
      </p:graphicFrame>
      <p:pic>
        <p:nvPicPr>
          <p:cNvPr id="8" name="Imagen 7">
            <a:extLst>
              <a:ext uri="{FF2B5EF4-FFF2-40B4-BE49-F238E27FC236}">
                <a16:creationId xmlns:a16="http://schemas.microsoft.com/office/drawing/2014/main" id="{61028A10-C138-6444-A1A0-4B43D3B7BD1A}"/>
              </a:ext>
            </a:extLst>
          </p:cNvPr>
          <p:cNvPicPr>
            <a:picLocks noChangeAspect="1"/>
          </p:cNvPicPr>
          <p:nvPr/>
        </p:nvPicPr>
        <p:blipFill>
          <a:blip r:embed="rId10"/>
          <a:stretch>
            <a:fillRect/>
          </a:stretch>
        </p:blipFill>
        <p:spPr>
          <a:xfrm>
            <a:off x="4781779" y="2155173"/>
            <a:ext cx="848628" cy="655270"/>
          </a:xfrm>
          <a:prstGeom prst="rect">
            <a:avLst/>
          </a:prstGeom>
        </p:spPr>
      </p:pic>
      <p:sp>
        <p:nvSpPr>
          <p:cNvPr id="36" name="object 3">
            <a:extLst>
              <a:ext uri="{FF2B5EF4-FFF2-40B4-BE49-F238E27FC236}">
                <a16:creationId xmlns:a16="http://schemas.microsoft.com/office/drawing/2014/main" id="{73797882-5561-2E43-89F3-AAD324BD4516}"/>
              </a:ext>
            </a:extLst>
          </p:cNvPr>
          <p:cNvSpPr txBox="1">
            <a:spLocks/>
          </p:cNvSpPr>
          <p:nvPr/>
        </p:nvSpPr>
        <p:spPr>
          <a:xfrm>
            <a:off x="3750450" y="2770399"/>
            <a:ext cx="2152699" cy="39177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88" dirty="0">
                <a:latin typeface="Montserrat" pitchFamily="2" charset="77"/>
              </a:rPr>
              <a:t>FAUNA</a:t>
            </a:r>
          </a:p>
          <a:p>
            <a:pPr marL="9525" algn="ctr">
              <a:spcBef>
                <a:spcPts val="75"/>
              </a:spcBef>
            </a:pPr>
            <a:r>
              <a:rPr lang="es-MX" sz="1200" b="1" spc="188" dirty="0">
                <a:latin typeface="Montserrat" pitchFamily="2" charset="77"/>
              </a:rPr>
              <a:t>TOTAL </a:t>
            </a:r>
          </a:p>
        </p:txBody>
      </p:sp>
      <p:sp>
        <p:nvSpPr>
          <p:cNvPr id="51" name="object 3">
            <a:extLst>
              <a:ext uri="{FF2B5EF4-FFF2-40B4-BE49-F238E27FC236}">
                <a16:creationId xmlns:a16="http://schemas.microsoft.com/office/drawing/2014/main" id="{A2598AFE-0C0E-5546-8BD8-60A50133620D}"/>
              </a:ext>
            </a:extLst>
          </p:cNvPr>
          <p:cNvSpPr txBox="1">
            <a:spLocks/>
          </p:cNvSpPr>
          <p:nvPr/>
        </p:nvSpPr>
        <p:spPr>
          <a:xfrm>
            <a:off x="5754222" y="954527"/>
            <a:ext cx="1225696" cy="29944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900" b="1" spc="188" dirty="0">
                <a:latin typeface="Montserrat" pitchFamily="2" charset="77"/>
              </a:rPr>
              <a:t>8.95 KM </a:t>
            </a:r>
          </a:p>
          <a:p>
            <a:pPr marL="9525" algn="ctr">
              <a:spcBef>
                <a:spcPts val="75"/>
              </a:spcBef>
            </a:pPr>
            <a:r>
              <a:rPr lang="es-MX" sz="900" b="1" spc="188" dirty="0">
                <a:latin typeface="Montserrat" pitchFamily="2" charset="77"/>
              </a:rPr>
              <a:t>LIBERADOS </a:t>
            </a:r>
          </a:p>
        </p:txBody>
      </p:sp>
      <p:pic>
        <p:nvPicPr>
          <p:cNvPr id="63" name="Imagen 62">
            <a:extLst>
              <a:ext uri="{FF2B5EF4-FFF2-40B4-BE49-F238E27FC236}">
                <a16:creationId xmlns:a16="http://schemas.microsoft.com/office/drawing/2014/main" id="{CBD70F11-6AE7-3040-82D9-1D34A067E1B9}"/>
              </a:ext>
            </a:extLst>
          </p:cNvPr>
          <p:cNvPicPr>
            <a:picLocks noChangeAspect="1"/>
          </p:cNvPicPr>
          <p:nvPr/>
        </p:nvPicPr>
        <p:blipFill>
          <a:blip r:embed="rId3"/>
          <a:stretch>
            <a:fillRect/>
          </a:stretch>
        </p:blipFill>
        <p:spPr>
          <a:xfrm>
            <a:off x="5774843" y="1635404"/>
            <a:ext cx="1066087" cy="1066087"/>
          </a:xfrm>
          <a:prstGeom prst="rect">
            <a:avLst/>
          </a:prstGeom>
        </p:spPr>
      </p:pic>
      <p:sp>
        <p:nvSpPr>
          <p:cNvPr id="64" name="object 3">
            <a:extLst>
              <a:ext uri="{FF2B5EF4-FFF2-40B4-BE49-F238E27FC236}">
                <a16:creationId xmlns:a16="http://schemas.microsoft.com/office/drawing/2014/main" id="{73006C72-7A76-7940-97E5-B43C89A8C81A}"/>
              </a:ext>
            </a:extLst>
          </p:cNvPr>
          <p:cNvSpPr txBox="1">
            <a:spLocks/>
          </p:cNvSpPr>
          <p:nvPr/>
        </p:nvSpPr>
        <p:spPr>
          <a:xfrm>
            <a:off x="5864381" y="1910536"/>
            <a:ext cx="4480488" cy="1788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100" b="1" spc="188" dirty="0">
                <a:latin typeface="Montserrat" pitchFamily="2" charset="77"/>
              </a:rPr>
              <a:t>FRENTE 2 </a:t>
            </a:r>
          </a:p>
        </p:txBody>
      </p:sp>
      <p:sp>
        <p:nvSpPr>
          <p:cNvPr id="65" name="object 3">
            <a:extLst>
              <a:ext uri="{FF2B5EF4-FFF2-40B4-BE49-F238E27FC236}">
                <a16:creationId xmlns:a16="http://schemas.microsoft.com/office/drawing/2014/main" id="{53A5F6EE-5C0F-434A-9B36-EEB2F58D58E1}"/>
              </a:ext>
            </a:extLst>
          </p:cNvPr>
          <p:cNvSpPr txBox="1">
            <a:spLocks/>
          </p:cNvSpPr>
          <p:nvPr/>
        </p:nvSpPr>
        <p:spPr>
          <a:xfrm>
            <a:off x="5710381" y="2121207"/>
            <a:ext cx="1225696" cy="29944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900" b="1" spc="188" dirty="0">
                <a:latin typeface="Montserrat" pitchFamily="2" charset="77"/>
              </a:rPr>
              <a:t>8.73 KM </a:t>
            </a:r>
          </a:p>
          <a:p>
            <a:pPr marL="9525" algn="ctr">
              <a:spcBef>
                <a:spcPts val="75"/>
              </a:spcBef>
            </a:pPr>
            <a:r>
              <a:rPr lang="es-MX" sz="900" b="1" spc="188" dirty="0">
                <a:latin typeface="Montserrat" pitchFamily="2" charset="77"/>
              </a:rPr>
              <a:t>LIBERADOS </a:t>
            </a:r>
          </a:p>
        </p:txBody>
      </p:sp>
      <p:pic>
        <p:nvPicPr>
          <p:cNvPr id="66" name="Imagen 65">
            <a:extLst>
              <a:ext uri="{FF2B5EF4-FFF2-40B4-BE49-F238E27FC236}">
                <a16:creationId xmlns:a16="http://schemas.microsoft.com/office/drawing/2014/main" id="{1D229A6B-68B1-DB4E-A49F-AA48DA33A366}"/>
              </a:ext>
            </a:extLst>
          </p:cNvPr>
          <p:cNvPicPr>
            <a:picLocks noChangeAspect="1"/>
          </p:cNvPicPr>
          <p:nvPr/>
        </p:nvPicPr>
        <p:blipFill>
          <a:blip r:embed="rId3"/>
          <a:stretch>
            <a:fillRect/>
          </a:stretch>
        </p:blipFill>
        <p:spPr>
          <a:xfrm>
            <a:off x="5816498" y="2801487"/>
            <a:ext cx="1066087" cy="1066087"/>
          </a:xfrm>
          <a:prstGeom prst="rect">
            <a:avLst/>
          </a:prstGeom>
        </p:spPr>
      </p:pic>
      <p:sp>
        <p:nvSpPr>
          <p:cNvPr id="67" name="object 3">
            <a:extLst>
              <a:ext uri="{FF2B5EF4-FFF2-40B4-BE49-F238E27FC236}">
                <a16:creationId xmlns:a16="http://schemas.microsoft.com/office/drawing/2014/main" id="{3FB2C3A7-9984-4E48-9E57-7DC3F4ED5572}"/>
              </a:ext>
            </a:extLst>
          </p:cNvPr>
          <p:cNvSpPr txBox="1">
            <a:spLocks/>
          </p:cNvSpPr>
          <p:nvPr/>
        </p:nvSpPr>
        <p:spPr>
          <a:xfrm>
            <a:off x="5906036" y="3076619"/>
            <a:ext cx="4480488" cy="1788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100" b="1" spc="188" dirty="0">
                <a:latin typeface="Montserrat" pitchFamily="2" charset="77"/>
              </a:rPr>
              <a:t>FRENTE 3 </a:t>
            </a:r>
          </a:p>
        </p:txBody>
      </p:sp>
      <p:sp>
        <p:nvSpPr>
          <p:cNvPr id="68" name="object 3">
            <a:extLst>
              <a:ext uri="{FF2B5EF4-FFF2-40B4-BE49-F238E27FC236}">
                <a16:creationId xmlns:a16="http://schemas.microsoft.com/office/drawing/2014/main" id="{EFDC1223-024F-A34D-ACB4-740B1D050537}"/>
              </a:ext>
            </a:extLst>
          </p:cNvPr>
          <p:cNvSpPr txBox="1">
            <a:spLocks/>
          </p:cNvSpPr>
          <p:nvPr/>
        </p:nvSpPr>
        <p:spPr>
          <a:xfrm>
            <a:off x="5752036" y="3287290"/>
            <a:ext cx="1225696" cy="29944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900" b="1" spc="188" dirty="0">
                <a:latin typeface="Montserrat" pitchFamily="2" charset="77"/>
              </a:rPr>
              <a:t>9.07 KM </a:t>
            </a:r>
          </a:p>
          <a:p>
            <a:pPr marL="9525" algn="ctr">
              <a:spcBef>
                <a:spcPts val="75"/>
              </a:spcBef>
            </a:pPr>
            <a:r>
              <a:rPr lang="es-MX" sz="900" b="1" spc="188" dirty="0">
                <a:latin typeface="Montserrat" pitchFamily="2" charset="77"/>
              </a:rPr>
              <a:t>LIBERADOS </a:t>
            </a:r>
          </a:p>
        </p:txBody>
      </p:sp>
      <p:pic>
        <p:nvPicPr>
          <p:cNvPr id="69" name="Imagen 68">
            <a:extLst>
              <a:ext uri="{FF2B5EF4-FFF2-40B4-BE49-F238E27FC236}">
                <a16:creationId xmlns:a16="http://schemas.microsoft.com/office/drawing/2014/main" id="{C31BE246-8D62-CB42-AF56-3725DBA4AACD}"/>
              </a:ext>
            </a:extLst>
          </p:cNvPr>
          <p:cNvPicPr>
            <a:picLocks noChangeAspect="1"/>
          </p:cNvPicPr>
          <p:nvPr/>
        </p:nvPicPr>
        <p:blipFill>
          <a:blip r:embed="rId3"/>
          <a:stretch>
            <a:fillRect/>
          </a:stretch>
        </p:blipFill>
        <p:spPr>
          <a:xfrm>
            <a:off x="5803167" y="3967561"/>
            <a:ext cx="1066087" cy="1066087"/>
          </a:xfrm>
          <a:prstGeom prst="rect">
            <a:avLst/>
          </a:prstGeom>
        </p:spPr>
      </p:pic>
      <p:sp>
        <p:nvSpPr>
          <p:cNvPr id="70" name="object 3">
            <a:extLst>
              <a:ext uri="{FF2B5EF4-FFF2-40B4-BE49-F238E27FC236}">
                <a16:creationId xmlns:a16="http://schemas.microsoft.com/office/drawing/2014/main" id="{0D3FABA6-F7D5-3A43-9C6B-48123C5AE6A9}"/>
              </a:ext>
            </a:extLst>
          </p:cNvPr>
          <p:cNvSpPr txBox="1">
            <a:spLocks/>
          </p:cNvSpPr>
          <p:nvPr/>
        </p:nvSpPr>
        <p:spPr>
          <a:xfrm>
            <a:off x="5892705" y="4242693"/>
            <a:ext cx="4480488" cy="1788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100" b="1" spc="188" dirty="0">
                <a:latin typeface="Montserrat" pitchFamily="2" charset="77"/>
              </a:rPr>
              <a:t>FRENTE 4 </a:t>
            </a:r>
          </a:p>
        </p:txBody>
      </p:sp>
      <p:sp>
        <p:nvSpPr>
          <p:cNvPr id="71" name="object 3">
            <a:extLst>
              <a:ext uri="{FF2B5EF4-FFF2-40B4-BE49-F238E27FC236}">
                <a16:creationId xmlns:a16="http://schemas.microsoft.com/office/drawing/2014/main" id="{1523A044-C1BE-3E40-87B3-96922D7ED00F}"/>
              </a:ext>
            </a:extLst>
          </p:cNvPr>
          <p:cNvSpPr txBox="1">
            <a:spLocks/>
          </p:cNvSpPr>
          <p:nvPr/>
        </p:nvSpPr>
        <p:spPr>
          <a:xfrm>
            <a:off x="5738705" y="4453364"/>
            <a:ext cx="1225696" cy="29944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900" b="1" spc="188" dirty="0">
                <a:latin typeface="Montserrat" pitchFamily="2" charset="77"/>
              </a:rPr>
              <a:t>9.96 KM </a:t>
            </a:r>
          </a:p>
          <a:p>
            <a:pPr marL="9525" algn="ctr">
              <a:spcBef>
                <a:spcPts val="75"/>
              </a:spcBef>
            </a:pPr>
            <a:r>
              <a:rPr lang="es-MX" sz="900" b="1" spc="188" dirty="0">
                <a:latin typeface="Montserrat" pitchFamily="2" charset="77"/>
              </a:rPr>
              <a:t>LIBERADOS </a:t>
            </a:r>
          </a:p>
        </p:txBody>
      </p:sp>
      <p:pic>
        <p:nvPicPr>
          <p:cNvPr id="72" name="Imagen 71">
            <a:extLst>
              <a:ext uri="{FF2B5EF4-FFF2-40B4-BE49-F238E27FC236}">
                <a16:creationId xmlns:a16="http://schemas.microsoft.com/office/drawing/2014/main" id="{8F53E22D-8C3A-5C4B-A7F9-F11CCBA5EDE0}"/>
              </a:ext>
            </a:extLst>
          </p:cNvPr>
          <p:cNvPicPr>
            <a:picLocks noChangeAspect="1"/>
          </p:cNvPicPr>
          <p:nvPr/>
        </p:nvPicPr>
        <p:blipFill>
          <a:blip r:embed="rId3"/>
          <a:stretch>
            <a:fillRect/>
          </a:stretch>
        </p:blipFill>
        <p:spPr>
          <a:xfrm>
            <a:off x="5834637" y="5141951"/>
            <a:ext cx="1066087" cy="1066087"/>
          </a:xfrm>
          <a:prstGeom prst="rect">
            <a:avLst/>
          </a:prstGeom>
        </p:spPr>
      </p:pic>
      <p:sp>
        <p:nvSpPr>
          <p:cNvPr id="73" name="object 3">
            <a:extLst>
              <a:ext uri="{FF2B5EF4-FFF2-40B4-BE49-F238E27FC236}">
                <a16:creationId xmlns:a16="http://schemas.microsoft.com/office/drawing/2014/main" id="{05B31E10-71EE-0742-A9D0-2A40FF402153}"/>
              </a:ext>
            </a:extLst>
          </p:cNvPr>
          <p:cNvSpPr txBox="1">
            <a:spLocks/>
          </p:cNvSpPr>
          <p:nvPr/>
        </p:nvSpPr>
        <p:spPr>
          <a:xfrm>
            <a:off x="5924175" y="5417083"/>
            <a:ext cx="4480488" cy="1788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100" b="1" spc="188" dirty="0">
                <a:latin typeface="Montserrat" pitchFamily="2" charset="77"/>
              </a:rPr>
              <a:t>FRENTE 5 </a:t>
            </a:r>
          </a:p>
        </p:txBody>
      </p:sp>
      <p:sp>
        <p:nvSpPr>
          <p:cNvPr id="74" name="object 3">
            <a:extLst>
              <a:ext uri="{FF2B5EF4-FFF2-40B4-BE49-F238E27FC236}">
                <a16:creationId xmlns:a16="http://schemas.microsoft.com/office/drawing/2014/main" id="{083F98F8-55BF-ED46-8991-88A8ACDDAF46}"/>
              </a:ext>
            </a:extLst>
          </p:cNvPr>
          <p:cNvSpPr txBox="1">
            <a:spLocks/>
          </p:cNvSpPr>
          <p:nvPr/>
        </p:nvSpPr>
        <p:spPr>
          <a:xfrm>
            <a:off x="5770175" y="5627754"/>
            <a:ext cx="1225696" cy="29944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900" b="1" spc="188" dirty="0">
                <a:latin typeface="Montserrat" pitchFamily="2" charset="77"/>
              </a:rPr>
              <a:t>8.30 KM </a:t>
            </a:r>
          </a:p>
          <a:p>
            <a:pPr marL="9525" algn="ctr">
              <a:spcBef>
                <a:spcPts val="75"/>
              </a:spcBef>
            </a:pPr>
            <a:r>
              <a:rPr lang="es-MX" sz="900" b="1" spc="188" dirty="0">
                <a:latin typeface="Montserrat" pitchFamily="2" charset="77"/>
              </a:rPr>
              <a:t>LIBERADOS </a:t>
            </a:r>
          </a:p>
        </p:txBody>
      </p:sp>
      <p:sp>
        <p:nvSpPr>
          <p:cNvPr id="76" name="object 3">
            <a:extLst>
              <a:ext uri="{FF2B5EF4-FFF2-40B4-BE49-F238E27FC236}">
                <a16:creationId xmlns:a16="http://schemas.microsoft.com/office/drawing/2014/main" id="{9A39C3F4-4A51-6D46-9316-EA4A8BF44D19}"/>
              </a:ext>
            </a:extLst>
          </p:cNvPr>
          <p:cNvSpPr txBox="1">
            <a:spLocks/>
          </p:cNvSpPr>
          <p:nvPr/>
        </p:nvSpPr>
        <p:spPr>
          <a:xfrm>
            <a:off x="7077408" y="1926060"/>
            <a:ext cx="4480488" cy="1788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100" b="1" spc="188" dirty="0">
                <a:latin typeface="Montserrat" pitchFamily="2" charset="77"/>
              </a:rPr>
              <a:t>FRENTE 7 </a:t>
            </a:r>
          </a:p>
        </p:txBody>
      </p:sp>
      <p:sp>
        <p:nvSpPr>
          <p:cNvPr id="77" name="object 3">
            <a:extLst>
              <a:ext uri="{FF2B5EF4-FFF2-40B4-BE49-F238E27FC236}">
                <a16:creationId xmlns:a16="http://schemas.microsoft.com/office/drawing/2014/main" id="{50491D9A-5AB5-CA46-86AD-46150EC77604}"/>
              </a:ext>
            </a:extLst>
          </p:cNvPr>
          <p:cNvSpPr txBox="1">
            <a:spLocks/>
          </p:cNvSpPr>
          <p:nvPr/>
        </p:nvSpPr>
        <p:spPr>
          <a:xfrm>
            <a:off x="6923408" y="2136731"/>
            <a:ext cx="1225696" cy="29944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900" b="1" spc="188" dirty="0">
                <a:latin typeface="Montserrat" pitchFamily="2" charset="77"/>
              </a:rPr>
              <a:t>10.79 KM </a:t>
            </a:r>
          </a:p>
          <a:p>
            <a:pPr marL="9525" algn="ctr">
              <a:spcBef>
                <a:spcPts val="75"/>
              </a:spcBef>
            </a:pPr>
            <a:r>
              <a:rPr lang="es-MX" sz="900" b="1" spc="188" dirty="0">
                <a:latin typeface="Montserrat" pitchFamily="2" charset="77"/>
              </a:rPr>
              <a:t>LIBERADOS </a:t>
            </a:r>
          </a:p>
        </p:txBody>
      </p:sp>
      <p:pic>
        <p:nvPicPr>
          <p:cNvPr id="78" name="Imagen 77">
            <a:extLst>
              <a:ext uri="{FF2B5EF4-FFF2-40B4-BE49-F238E27FC236}">
                <a16:creationId xmlns:a16="http://schemas.microsoft.com/office/drawing/2014/main" id="{4C665B7D-3D17-0844-8B53-C4DE0374A895}"/>
              </a:ext>
            </a:extLst>
          </p:cNvPr>
          <p:cNvPicPr>
            <a:picLocks noChangeAspect="1"/>
          </p:cNvPicPr>
          <p:nvPr/>
        </p:nvPicPr>
        <p:blipFill>
          <a:blip r:embed="rId3"/>
          <a:stretch>
            <a:fillRect/>
          </a:stretch>
        </p:blipFill>
        <p:spPr>
          <a:xfrm>
            <a:off x="6968030" y="480935"/>
            <a:ext cx="1066087" cy="1066087"/>
          </a:xfrm>
          <a:prstGeom prst="rect">
            <a:avLst/>
          </a:prstGeom>
        </p:spPr>
      </p:pic>
      <p:sp>
        <p:nvSpPr>
          <p:cNvPr id="79" name="object 3">
            <a:extLst>
              <a:ext uri="{FF2B5EF4-FFF2-40B4-BE49-F238E27FC236}">
                <a16:creationId xmlns:a16="http://schemas.microsoft.com/office/drawing/2014/main" id="{AFF7AF14-356C-D449-B5BB-95DE003EE0C7}"/>
              </a:ext>
            </a:extLst>
          </p:cNvPr>
          <p:cNvSpPr txBox="1">
            <a:spLocks/>
          </p:cNvSpPr>
          <p:nvPr/>
        </p:nvSpPr>
        <p:spPr>
          <a:xfrm>
            <a:off x="7057568" y="756067"/>
            <a:ext cx="4480488" cy="1788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100" b="1" spc="188" dirty="0">
                <a:latin typeface="Montserrat" pitchFamily="2" charset="77"/>
              </a:rPr>
              <a:t>FRENTE 6 </a:t>
            </a:r>
          </a:p>
        </p:txBody>
      </p:sp>
      <p:sp>
        <p:nvSpPr>
          <p:cNvPr id="80" name="object 3">
            <a:extLst>
              <a:ext uri="{FF2B5EF4-FFF2-40B4-BE49-F238E27FC236}">
                <a16:creationId xmlns:a16="http://schemas.microsoft.com/office/drawing/2014/main" id="{164BC5E6-AE43-C341-AE1E-FFDB3B9E30F2}"/>
              </a:ext>
            </a:extLst>
          </p:cNvPr>
          <p:cNvSpPr txBox="1">
            <a:spLocks/>
          </p:cNvSpPr>
          <p:nvPr/>
        </p:nvSpPr>
        <p:spPr>
          <a:xfrm>
            <a:off x="6903568" y="966738"/>
            <a:ext cx="1225696" cy="29944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900" b="1" spc="188" dirty="0">
                <a:latin typeface="Montserrat" pitchFamily="2" charset="77"/>
              </a:rPr>
              <a:t>18.04 KM </a:t>
            </a:r>
          </a:p>
          <a:p>
            <a:pPr marL="9525" algn="ctr">
              <a:spcBef>
                <a:spcPts val="75"/>
              </a:spcBef>
            </a:pPr>
            <a:r>
              <a:rPr lang="es-MX" sz="900" b="1" spc="188" dirty="0">
                <a:latin typeface="Montserrat" pitchFamily="2" charset="77"/>
              </a:rPr>
              <a:t>LIBERADOS </a:t>
            </a:r>
          </a:p>
        </p:txBody>
      </p:sp>
      <p:sp>
        <p:nvSpPr>
          <p:cNvPr id="82" name="object 3">
            <a:extLst>
              <a:ext uri="{FF2B5EF4-FFF2-40B4-BE49-F238E27FC236}">
                <a16:creationId xmlns:a16="http://schemas.microsoft.com/office/drawing/2014/main" id="{AE491BC3-A506-3847-9A74-33EEED8D6223}"/>
              </a:ext>
            </a:extLst>
          </p:cNvPr>
          <p:cNvSpPr txBox="1">
            <a:spLocks/>
          </p:cNvSpPr>
          <p:nvPr/>
        </p:nvSpPr>
        <p:spPr>
          <a:xfrm>
            <a:off x="12630799" y="5527085"/>
            <a:ext cx="2152699" cy="44050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800" b="1" spc="188" dirty="0">
                <a:solidFill>
                  <a:schemeClr val="bg1"/>
                </a:solidFill>
                <a:latin typeface="Montserrat" pitchFamily="2" charset="77"/>
              </a:rPr>
              <a:t>5</a:t>
            </a:r>
          </a:p>
        </p:txBody>
      </p:sp>
      <p:sp>
        <p:nvSpPr>
          <p:cNvPr id="83" name="object 3">
            <a:extLst>
              <a:ext uri="{FF2B5EF4-FFF2-40B4-BE49-F238E27FC236}">
                <a16:creationId xmlns:a16="http://schemas.microsoft.com/office/drawing/2014/main" id="{EB4CD747-7217-8346-B131-44044582BC6B}"/>
              </a:ext>
            </a:extLst>
          </p:cNvPr>
          <p:cNvSpPr txBox="1">
            <a:spLocks/>
          </p:cNvSpPr>
          <p:nvPr/>
        </p:nvSpPr>
        <p:spPr>
          <a:xfrm>
            <a:off x="7085814" y="3090913"/>
            <a:ext cx="4480488" cy="1788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100" b="1" spc="188" dirty="0">
                <a:solidFill>
                  <a:schemeClr val="bg1"/>
                </a:solidFill>
                <a:latin typeface="Montserrat" pitchFamily="2" charset="77"/>
              </a:rPr>
              <a:t>FRENTE 1 </a:t>
            </a:r>
          </a:p>
        </p:txBody>
      </p:sp>
      <p:sp>
        <p:nvSpPr>
          <p:cNvPr id="84" name="object 3">
            <a:extLst>
              <a:ext uri="{FF2B5EF4-FFF2-40B4-BE49-F238E27FC236}">
                <a16:creationId xmlns:a16="http://schemas.microsoft.com/office/drawing/2014/main" id="{FA6AEBA2-40A5-674C-9047-179C01554633}"/>
              </a:ext>
            </a:extLst>
          </p:cNvPr>
          <p:cNvSpPr txBox="1">
            <a:spLocks/>
          </p:cNvSpPr>
          <p:nvPr/>
        </p:nvSpPr>
        <p:spPr>
          <a:xfrm>
            <a:off x="6931814" y="3301584"/>
            <a:ext cx="1225696" cy="29944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900" b="1" spc="188" dirty="0">
                <a:solidFill>
                  <a:schemeClr val="bg1"/>
                </a:solidFill>
                <a:latin typeface="Montserrat" pitchFamily="2" charset="77"/>
              </a:rPr>
              <a:t>8.21 KM </a:t>
            </a:r>
          </a:p>
          <a:p>
            <a:pPr marL="9525" algn="ctr">
              <a:spcBef>
                <a:spcPts val="75"/>
              </a:spcBef>
            </a:pPr>
            <a:r>
              <a:rPr lang="es-MX" sz="900" b="1" spc="188" dirty="0">
                <a:solidFill>
                  <a:schemeClr val="bg1"/>
                </a:solidFill>
                <a:latin typeface="Montserrat" pitchFamily="2" charset="77"/>
              </a:rPr>
              <a:t>LIBERADOS </a:t>
            </a:r>
          </a:p>
        </p:txBody>
      </p:sp>
      <p:sp>
        <p:nvSpPr>
          <p:cNvPr id="86" name="object 3">
            <a:extLst>
              <a:ext uri="{FF2B5EF4-FFF2-40B4-BE49-F238E27FC236}">
                <a16:creationId xmlns:a16="http://schemas.microsoft.com/office/drawing/2014/main" id="{BEDD9940-56CA-F744-B42E-CD4B1655EB0C}"/>
              </a:ext>
            </a:extLst>
          </p:cNvPr>
          <p:cNvSpPr txBox="1">
            <a:spLocks/>
          </p:cNvSpPr>
          <p:nvPr/>
        </p:nvSpPr>
        <p:spPr>
          <a:xfrm>
            <a:off x="7056476" y="4326735"/>
            <a:ext cx="4480488" cy="1788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100" b="1" spc="188" dirty="0">
                <a:solidFill>
                  <a:schemeClr val="bg1"/>
                </a:solidFill>
                <a:latin typeface="Montserrat" pitchFamily="2" charset="77"/>
              </a:rPr>
              <a:t>FRENTE 2 </a:t>
            </a:r>
          </a:p>
        </p:txBody>
      </p:sp>
      <p:sp>
        <p:nvSpPr>
          <p:cNvPr id="87" name="object 3">
            <a:extLst>
              <a:ext uri="{FF2B5EF4-FFF2-40B4-BE49-F238E27FC236}">
                <a16:creationId xmlns:a16="http://schemas.microsoft.com/office/drawing/2014/main" id="{8A86166E-A8B4-2D40-B69B-1D49498CCC0A}"/>
              </a:ext>
            </a:extLst>
          </p:cNvPr>
          <p:cNvSpPr txBox="1">
            <a:spLocks/>
          </p:cNvSpPr>
          <p:nvPr/>
        </p:nvSpPr>
        <p:spPr>
          <a:xfrm>
            <a:off x="6930612" y="4523338"/>
            <a:ext cx="1225696" cy="29944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900" b="1" spc="188" dirty="0">
                <a:solidFill>
                  <a:schemeClr val="bg1"/>
                </a:solidFill>
                <a:latin typeface="Montserrat" pitchFamily="2" charset="77"/>
              </a:rPr>
              <a:t>5.72 KM </a:t>
            </a:r>
          </a:p>
          <a:p>
            <a:pPr marL="9525" algn="ctr">
              <a:spcBef>
                <a:spcPts val="75"/>
              </a:spcBef>
            </a:pPr>
            <a:r>
              <a:rPr lang="es-MX" sz="900" b="1" spc="188" dirty="0">
                <a:solidFill>
                  <a:schemeClr val="bg1"/>
                </a:solidFill>
                <a:latin typeface="Montserrat" pitchFamily="2" charset="77"/>
              </a:rPr>
              <a:t>LIBERADOS </a:t>
            </a:r>
          </a:p>
        </p:txBody>
      </p:sp>
      <p:sp>
        <p:nvSpPr>
          <p:cNvPr id="89" name="object 3">
            <a:extLst>
              <a:ext uri="{FF2B5EF4-FFF2-40B4-BE49-F238E27FC236}">
                <a16:creationId xmlns:a16="http://schemas.microsoft.com/office/drawing/2014/main" id="{2DCD56AC-E059-C848-81FB-A91ACD0799DD}"/>
              </a:ext>
            </a:extLst>
          </p:cNvPr>
          <p:cNvSpPr txBox="1">
            <a:spLocks/>
          </p:cNvSpPr>
          <p:nvPr/>
        </p:nvSpPr>
        <p:spPr>
          <a:xfrm>
            <a:off x="7111490" y="5478396"/>
            <a:ext cx="4480488" cy="1788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100" b="1" spc="188" dirty="0">
                <a:solidFill>
                  <a:schemeClr val="bg1"/>
                </a:solidFill>
                <a:latin typeface="Montserrat" pitchFamily="2" charset="77"/>
              </a:rPr>
              <a:t>FRENTE 3 </a:t>
            </a:r>
          </a:p>
        </p:txBody>
      </p:sp>
      <p:sp>
        <p:nvSpPr>
          <p:cNvPr id="90" name="object 3">
            <a:extLst>
              <a:ext uri="{FF2B5EF4-FFF2-40B4-BE49-F238E27FC236}">
                <a16:creationId xmlns:a16="http://schemas.microsoft.com/office/drawing/2014/main" id="{FB0C6625-4697-9645-807E-A72C10DFDEBD}"/>
              </a:ext>
            </a:extLst>
          </p:cNvPr>
          <p:cNvSpPr txBox="1">
            <a:spLocks/>
          </p:cNvSpPr>
          <p:nvPr/>
        </p:nvSpPr>
        <p:spPr>
          <a:xfrm>
            <a:off x="6927367" y="5667005"/>
            <a:ext cx="1225696" cy="29944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900" b="1" spc="188" dirty="0">
                <a:solidFill>
                  <a:schemeClr val="bg1"/>
                </a:solidFill>
                <a:latin typeface="Montserrat" pitchFamily="2" charset="77"/>
              </a:rPr>
              <a:t>7.72 KM </a:t>
            </a:r>
          </a:p>
          <a:p>
            <a:pPr marL="9525" algn="ctr">
              <a:spcBef>
                <a:spcPts val="75"/>
              </a:spcBef>
            </a:pPr>
            <a:r>
              <a:rPr lang="es-MX" sz="900" b="1" spc="188" dirty="0">
                <a:solidFill>
                  <a:schemeClr val="bg1"/>
                </a:solidFill>
                <a:latin typeface="Montserrat" pitchFamily="2" charset="77"/>
              </a:rPr>
              <a:t>LIBERADOS </a:t>
            </a:r>
          </a:p>
        </p:txBody>
      </p:sp>
      <p:sp>
        <p:nvSpPr>
          <p:cNvPr id="92" name="object 3">
            <a:extLst>
              <a:ext uri="{FF2B5EF4-FFF2-40B4-BE49-F238E27FC236}">
                <a16:creationId xmlns:a16="http://schemas.microsoft.com/office/drawing/2014/main" id="{D4B35F77-8C73-6444-A444-0BC530840BCC}"/>
              </a:ext>
            </a:extLst>
          </p:cNvPr>
          <p:cNvSpPr txBox="1">
            <a:spLocks/>
          </p:cNvSpPr>
          <p:nvPr/>
        </p:nvSpPr>
        <p:spPr>
          <a:xfrm>
            <a:off x="8212928" y="725596"/>
            <a:ext cx="4480488" cy="1788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100" b="1" spc="188" dirty="0">
                <a:solidFill>
                  <a:schemeClr val="bg1"/>
                </a:solidFill>
                <a:latin typeface="Montserrat" pitchFamily="2" charset="77"/>
              </a:rPr>
              <a:t>FRENTE 4 </a:t>
            </a:r>
          </a:p>
        </p:txBody>
      </p:sp>
      <p:sp>
        <p:nvSpPr>
          <p:cNvPr id="93" name="object 3">
            <a:extLst>
              <a:ext uri="{FF2B5EF4-FFF2-40B4-BE49-F238E27FC236}">
                <a16:creationId xmlns:a16="http://schemas.microsoft.com/office/drawing/2014/main" id="{83AD4EE4-37F3-7A4B-9E12-6AC81D66AE18}"/>
              </a:ext>
            </a:extLst>
          </p:cNvPr>
          <p:cNvSpPr txBox="1">
            <a:spLocks/>
          </p:cNvSpPr>
          <p:nvPr/>
        </p:nvSpPr>
        <p:spPr>
          <a:xfrm>
            <a:off x="8053957" y="961560"/>
            <a:ext cx="1225696" cy="29944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900" b="1" spc="188" dirty="0">
                <a:solidFill>
                  <a:schemeClr val="bg1"/>
                </a:solidFill>
                <a:latin typeface="Montserrat" pitchFamily="2" charset="77"/>
              </a:rPr>
              <a:t>9.21 KM </a:t>
            </a:r>
          </a:p>
          <a:p>
            <a:pPr marL="9525" algn="ctr">
              <a:spcBef>
                <a:spcPts val="75"/>
              </a:spcBef>
            </a:pPr>
            <a:r>
              <a:rPr lang="es-MX" sz="900" b="1" spc="188" dirty="0">
                <a:solidFill>
                  <a:schemeClr val="bg1"/>
                </a:solidFill>
                <a:latin typeface="Montserrat" pitchFamily="2" charset="77"/>
              </a:rPr>
              <a:t>LIBERADOS </a:t>
            </a:r>
          </a:p>
        </p:txBody>
      </p:sp>
      <p:sp>
        <p:nvSpPr>
          <p:cNvPr id="98" name="object 3">
            <a:extLst>
              <a:ext uri="{FF2B5EF4-FFF2-40B4-BE49-F238E27FC236}">
                <a16:creationId xmlns:a16="http://schemas.microsoft.com/office/drawing/2014/main" id="{E953FA21-7092-4540-8B0C-9C3658FD4EB7}"/>
              </a:ext>
            </a:extLst>
          </p:cNvPr>
          <p:cNvSpPr txBox="1">
            <a:spLocks/>
          </p:cNvSpPr>
          <p:nvPr/>
        </p:nvSpPr>
        <p:spPr>
          <a:xfrm>
            <a:off x="14940383" y="-3197405"/>
            <a:ext cx="2152699" cy="33021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BANCOS </a:t>
            </a:r>
          </a:p>
          <a:p>
            <a:pPr marL="9525" algn="ctr">
              <a:spcBef>
                <a:spcPts val="75"/>
              </a:spcBef>
            </a:pPr>
            <a:r>
              <a:rPr lang="es-MX" sz="1000" b="1" spc="188" dirty="0">
                <a:latin typeface="Montserrat" pitchFamily="2" charset="77"/>
              </a:rPr>
              <a:t>DE MATERIALES  </a:t>
            </a:r>
          </a:p>
        </p:txBody>
      </p:sp>
      <p:sp>
        <p:nvSpPr>
          <p:cNvPr id="100" name="object 3">
            <a:extLst>
              <a:ext uri="{FF2B5EF4-FFF2-40B4-BE49-F238E27FC236}">
                <a16:creationId xmlns:a16="http://schemas.microsoft.com/office/drawing/2014/main" id="{131756D6-EB72-864C-8B8D-786A1E790CBF}"/>
              </a:ext>
            </a:extLst>
          </p:cNvPr>
          <p:cNvSpPr txBox="1">
            <a:spLocks/>
          </p:cNvSpPr>
          <p:nvPr/>
        </p:nvSpPr>
        <p:spPr>
          <a:xfrm>
            <a:off x="8230044" y="1854507"/>
            <a:ext cx="4480488" cy="1788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100" b="1" spc="188" dirty="0">
                <a:solidFill>
                  <a:schemeClr val="bg1"/>
                </a:solidFill>
                <a:latin typeface="Montserrat" pitchFamily="2" charset="77"/>
              </a:rPr>
              <a:t>FRENTE 5 </a:t>
            </a:r>
          </a:p>
        </p:txBody>
      </p:sp>
      <p:sp>
        <p:nvSpPr>
          <p:cNvPr id="101" name="object 3">
            <a:extLst>
              <a:ext uri="{FF2B5EF4-FFF2-40B4-BE49-F238E27FC236}">
                <a16:creationId xmlns:a16="http://schemas.microsoft.com/office/drawing/2014/main" id="{20E39F36-5FF9-D54E-AC5A-9728693A16AD}"/>
              </a:ext>
            </a:extLst>
          </p:cNvPr>
          <p:cNvSpPr txBox="1">
            <a:spLocks/>
          </p:cNvSpPr>
          <p:nvPr/>
        </p:nvSpPr>
        <p:spPr>
          <a:xfrm>
            <a:off x="8059878" y="2108618"/>
            <a:ext cx="1225696" cy="29944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900" b="1" spc="188" dirty="0">
                <a:solidFill>
                  <a:schemeClr val="bg1"/>
                </a:solidFill>
                <a:latin typeface="Montserrat" pitchFamily="2" charset="77"/>
              </a:rPr>
              <a:t>8.25 KM </a:t>
            </a:r>
          </a:p>
          <a:p>
            <a:pPr marL="9525" algn="ctr">
              <a:spcBef>
                <a:spcPts val="75"/>
              </a:spcBef>
            </a:pPr>
            <a:r>
              <a:rPr lang="es-MX" sz="900" b="1" spc="188" dirty="0">
                <a:solidFill>
                  <a:schemeClr val="bg1"/>
                </a:solidFill>
                <a:latin typeface="Montserrat" pitchFamily="2" charset="77"/>
              </a:rPr>
              <a:t>LIBERADOS </a:t>
            </a:r>
          </a:p>
        </p:txBody>
      </p:sp>
      <p:sp>
        <p:nvSpPr>
          <p:cNvPr id="103" name="object 3">
            <a:extLst>
              <a:ext uri="{FF2B5EF4-FFF2-40B4-BE49-F238E27FC236}">
                <a16:creationId xmlns:a16="http://schemas.microsoft.com/office/drawing/2014/main" id="{4170978A-89C6-2045-9BFB-9A3E3C2D7B3F}"/>
              </a:ext>
            </a:extLst>
          </p:cNvPr>
          <p:cNvSpPr txBox="1">
            <a:spLocks/>
          </p:cNvSpPr>
          <p:nvPr/>
        </p:nvSpPr>
        <p:spPr>
          <a:xfrm>
            <a:off x="7185674" y="3616770"/>
            <a:ext cx="4480488" cy="1788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100" b="1" spc="188" dirty="0">
                <a:solidFill>
                  <a:schemeClr val="bg1"/>
                </a:solidFill>
                <a:latin typeface="Montserrat" pitchFamily="2" charset="77"/>
              </a:rPr>
              <a:t>FRENTE 6 </a:t>
            </a:r>
          </a:p>
        </p:txBody>
      </p:sp>
      <p:sp>
        <p:nvSpPr>
          <p:cNvPr id="104" name="object 3">
            <a:extLst>
              <a:ext uri="{FF2B5EF4-FFF2-40B4-BE49-F238E27FC236}">
                <a16:creationId xmlns:a16="http://schemas.microsoft.com/office/drawing/2014/main" id="{32EC3B3B-5255-D04D-91BA-B1FD493C7DA4}"/>
              </a:ext>
            </a:extLst>
          </p:cNvPr>
          <p:cNvSpPr txBox="1">
            <a:spLocks/>
          </p:cNvSpPr>
          <p:nvPr/>
        </p:nvSpPr>
        <p:spPr>
          <a:xfrm>
            <a:off x="8081434" y="3282314"/>
            <a:ext cx="1225696" cy="29944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900" b="1" spc="188" dirty="0">
                <a:solidFill>
                  <a:schemeClr val="bg1"/>
                </a:solidFill>
                <a:latin typeface="Montserrat" pitchFamily="2" charset="77"/>
              </a:rPr>
              <a:t>17.91 KM </a:t>
            </a:r>
          </a:p>
          <a:p>
            <a:pPr marL="9525" algn="ctr">
              <a:spcBef>
                <a:spcPts val="75"/>
              </a:spcBef>
            </a:pPr>
            <a:r>
              <a:rPr lang="es-MX" sz="900" b="1" spc="188" dirty="0">
                <a:solidFill>
                  <a:schemeClr val="bg1"/>
                </a:solidFill>
                <a:latin typeface="Montserrat" pitchFamily="2" charset="77"/>
              </a:rPr>
              <a:t>LIBERADOS </a:t>
            </a:r>
          </a:p>
        </p:txBody>
      </p:sp>
      <p:sp>
        <p:nvSpPr>
          <p:cNvPr id="106" name="object 3">
            <a:extLst>
              <a:ext uri="{FF2B5EF4-FFF2-40B4-BE49-F238E27FC236}">
                <a16:creationId xmlns:a16="http://schemas.microsoft.com/office/drawing/2014/main" id="{51F25300-75B8-6D4B-9C90-394E898152D9}"/>
              </a:ext>
            </a:extLst>
          </p:cNvPr>
          <p:cNvSpPr txBox="1">
            <a:spLocks/>
          </p:cNvSpPr>
          <p:nvPr/>
        </p:nvSpPr>
        <p:spPr>
          <a:xfrm>
            <a:off x="8258053" y="4298780"/>
            <a:ext cx="4480488" cy="1788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100" b="1" spc="188" dirty="0">
                <a:solidFill>
                  <a:schemeClr val="bg1"/>
                </a:solidFill>
                <a:latin typeface="Montserrat" pitchFamily="2" charset="77"/>
              </a:rPr>
              <a:t>FRENTE 7 </a:t>
            </a:r>
          </a:p>
        </p:txBody>
      </p:sp>
      <p:sp>
        <p:nvSpPr>
          <p:cNvPr id="107" name="object 3">
            <a:extLst>
              <a:ext uri="{FF2B5EF4-FFF2-40B4-BE49-F238E27FC236}">
                <a16:creationId xmlns:a16="http://schemas.microsoft.com/office/drawing/2014/main" id="{9BFDBEA1-4CE5-E349-B8C8-EBAE6BFDA6E7}"/>
              </a:ext>
            </a:extLst>
          </p:cNvPr>
          <p:cNvSpPr txBox="1">
            <a:spLocks/>
          </p:cNvSpPr>
          <p:nvPr/>
        </p:nvSpPr>
        <p:spPr>
          <a:xfrm>
            <a:off x="8086458" y="4536107"/>
            <a:ext cx="1225696" cy="29944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900" b="1" spc="188" dirty="0">
                <a:solidFill>
                  <a:schemeClr val="bg1"/>
                </a:solidFill>
                <a:latin typeface="Montserrat" pitchFamily="2" charset="77"/>
              </a:rPr>
              <a:t>10.24 KM </a:t>
            </a:r>
          </a:p>
          <a:p>
            <a:pPr marL="9525" algn="ctr">
              <a:spcBef>
                <a:spcPts val="75"/>
              </a:spcBef>
            </a:pPr>
            <a:r>
              <a:rPr lang="es-MX" sz="900" b="1" spc="188" dirty="0">
                <a:solidFill>
                  <a:schemeClr val="bg1"/>
                </a:solidFill>
                <a:latin typeface="Montserrat" pitchFamily="2" charset="77"/>
              </a:rPr>
              <a:t>LIBERADOS </a:t>
            </a:r>
          </a:p>
        </p:txBody>
      </p:sp>
      <p:sp>
        <p:nvSpPr>
          <p:cNvPr id="117" name="object 3">
            <a:extLst>
              <a:ext uri="{FF2B5EF4-FFF2-40B4-BE49-F238E27FC236}">
                <a16:creationId xmlns:a16="http://schemas.microsoft.com/office/drawing/2014/main" id="{78022052-5E91-E047-94F6-99851D1C9BF2}"/>
              </a:ext>
            </a:extLst>
          </p:cNvPr>
          <p:cNvSpPr txBox="1">
            <a:spLocks/>
          </p:cNvSpPr>
          <p:nvPr/>
        </p:nvSpPr>
        <p:spPr>
          <a:xfrm>
            <a:off x="8258053" y="3079436"/>
            <a:ext cx="4480488" cy="1788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100" b="1" spc="188" dirty="0">
                <a:solidFill>
                  <a:schemeClr val="bg1"/>
                </a:solidFill>
                <a:latin typeface="Montserrat" pitchFamily="2" charset="77"/>
              </a:rPr>
              <a:t>FRENTE 6 </a:t>
            </a:r>
          </a:p>
        </p:txBody>
      </p:sp>
      <p:pic>
        <p:nvPicPr>
          <p:cNvPr id="10" name="Imagen 9">
            <a:extLst>
              <a:ext uri="{FF2B5EF4-FFF2-40B4-BE49-F238E27FC236}">
                <a16:creationId xmlns:a16="http://schemas.microsoft.com/office/drawing/2014/main" id="{AED3A072-DF39-3543-A34F-DA2EA90BF6F2}"/>
              </a:ext>
            </a:extLst>
          </p:cNvPr>
          <p:cNvPicPr>
            <a:picLocks noChangeAspect="1"/>
          </p:cNvPicPr>
          <p:nvPr/>
        </p:nvPicPr>
        <p:blipFill>
          <a:blip r:embed="rId11"/>
          <a:stretch>
            <a:fillRect/>
          </a:stretch>
        </p:blipFill>
        <p:spPr>
          <a:xfrm>
            <a:off x="9395814" y="2155790"/>
            <a:ext cx="825583" cy="825583"/>
          </a:xfrm>
          <a:prstGeom prst="rect">
            <a:avLst/>
          </a:prstGeom>
        </p:spPr>
      </p:pic>
      <p:sp>
        <p:nvSpPr>
          <p:cNvPr id="118" name="object 3">
            <a:extLst>
              <a:ext uri="{FF2B5EF4-FFF2-40B4-BE49-F238E27FC236}">
                <a16:creationId xmlns:a16="http://schemas.microsoft.com/office/drawing/2014/main" id="{66645795-D5CF-824F-8730-F3D431C3B805}"/>
              </a:ext>
            </a:extLst>
          </p:cNvPr>
          <p:cNvSpPr txBox="1">
            <a:spLocks/>
          </p:cNvSpPr>
          <p:nvPr/>
        </p:nvSpPr>
        <p:spPr>
          <a:xfrm>
            <a:off x="9186066" y="2957314"/>
            <a:ext cx="2152699"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88" dirty="0">
                <a:latin typeface="Montserrat" pitchFamily="2" charset="77"/>
              </a:rPr>
              <a:t>FLORA TOTAL </a:t>
            </a:r>
          </a:p>
        </p:txBody>
      </p:sp>
      <p:pic>
        <p:nvPicPr>
          <p:cNvPr id="119" name="Imagen 118">
            <a:extLst>
              <a:ext uri="{FF2B5EF4-FFF2-40B4-BE49-F238E27FC236}">
                <a16:creationId xmlns:a16="http://schemas.microsoft.com/office/drawing/2014/main" id="{A67215D1-5507-594D-8EFB-E5D3B63E84C8}"/>
              </a:ext>
            </a:extLst>
          </p:cNvPr>
          <p:cNvPicPr>
            <a:picLocks noChangeAspect="1"/>
          </p:cNvPicPr>
          <p:nvPr/>
        </p:nvPicPr>
        <p:blipFill>
          <a:blip r:embed="rId3"/>
          <a:stretch>
            <a:fillRect/>
          </a:stretch>
        </p:blipFill>
        <p:spPr>
          <a:xfrm>
            <a:off x="4515109" y="3218955"/>
            <a:ext cx="1066087" cy="1066087"/>
          </a:xfrm>
          <a:prstGeom prst="rect">
            <a:avLst/>
          </a:prstGeom>
        </p:spPr>
      </p:pic>
      <p:pic>
        <p:nvPicPr>
          <p:cNvPr id="121" name="Imagen 120">
            <a:extLst>
              <a:ext uri="{FF2B5EF4-FFF2-40B4-BE49-F238E27FC236}">
                <a16:creationId xmlns:a16="http://schemas.microsoft.com/office/drawing/2014/main" id="{C4921197-A436-DD40-9A11-D3E3AC7EBEE3}"/>
              </a:ext>
            </a:extLst>
          </p:cNvPr>
          <p:cNvPicPr>
            <a:picLocks noChangeAspect="1"/>
          </p:cNvPicPr>
          <p:nvPr/>
        </p:nvPicPr>
        <p:blipFill>
          <a:blip r:embed="rId2"/>
          <a:stretch>
            <a:fillRect/>
          </a:stretch>
        </p:blipFill>
        <p:spPr>
          <a:xfrm>
            <a:off x="9603135" y="3193283"/>
            <a:ext cx="1096638" cy="1096638"/>
          </a:xfrm>
          <a:prstGeom prst="rect">
            <a:avLst/>
          </a:prstGeom>
        </p:spPr>
      </p:pic>
      <p:sp>
        <p:nvSpPr>
          <p:cNvPr id="122" name="object 3">
            <a:extLst>
              <a:ext uri="{FF2B5EF4-FFF2-40B4-BE49-F238E27FC236}">
                <a16:creationId xmlns:a16="http://schemas.microsoft.com/office/drawing/2014/main" id="{2EDFF77B-7365-7044-AC26-0C2B986CE6A4}"/>
              </a:ext>
            </a:extLst>
          </p:cNvPr>
          <p:cNvSpPr txBox="1">
            <a:spLocks/>
          </p:cNvSpPr>
          <p:nvPr/>
        </p:nvSpPr>
        <p:spPr>
          <a:xfrm>
            <a:off x="4004383" y="3756694"/>
            <a:ext cx="2152699"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88" dirty="0">
                <a:latin typeface="Montserrat" pitchFamily="2" charset="77"/>
              </a:rPr>
              <a:t>73.83 KM  </a:t>
            </a:r>
          </a:p>
        </p:txBody>
      </p:sp>
      <p:sp>
        <p:nvSpPr>
          <p:cNvPr id="123" name="object 3">
            <a:extLst>
              <a:ext uri="{FF2B5EF4-FFF2-40B4-BE49-F238E27FC236}">
                <a16:creationId xmlns:a16="http://schemas.microsoft.com/office/drawing/2014/main" id="{762DBEB8-799F-DA40-AC6E-D06ECDB0660B}"/>
              </a:ext>
            </a:extLst>
          </p:cNvPr>
          <p:cNvSpPr txBox="1">
            <a:spLocks/>
          </p:cNvSpPr>
          <p:nvPr/>
        </p:nvSpPr>
        <p:spPr>
          <a:xfrm>
            <a:off x="9084906" y="3775380"/>
            <a:ext cx="2152699"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88" dirty="0">
                <a:solidFill>
                  <a:schemeClr val="bg1"/>
                </a:solidFill>
                <a:latin typeface="Montserrat" pitchFamily="2" charset="77"/>
              </a:rPr>
              <a:t>67.26KM</a:t>
            </a:r>
            <a:r>
              <a:rPr lang="es-MX" sz="1200" b="1" spc="188" dirty="0">
                <a:latin typeface="Montserrat" pitchFamily="2" charset="77"/>
              </a:rPr>
              <a:t>  </a:t>
            </a:r>
          </a:p>
        </p:txBody>
      </p:sp>
      <p:sp>
        <p:nvSpPr>
          <p:cNvPr id="124" name="object 3">
            <a:extLst>
              <a:ext uri="{FF2B5EF4-FFF2-40B4-BE49-F238E27FC236}">
                <a16:creationId xmlns:a16="http://schemas.microsoft.com/office/drawing/2014/main" id="{C31FB22E-3C80-4C4B-8D18-8F2E5C05C2B7}"/>
              </a:ext>
            </a:extLst>
          </p:cNvPr>
          <p:cNvSpPr txBox="1">
            <a:spLocks/>
          </p:cNvSpPr>
          <p:nvPr/>
        </p:nvSpPr>
        <p:spPr>
          <a:xfrm>
            <a:off x="2807909" y="3372212"/>
            <a:ext cx="4480488" cy="36099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100" b="1" spc="188" dirty="0">
                <a:solidFill>
                  <a:schemeClr val="tx1"/>
                </a:solidFill>
                <a:latin typeface="Montserrat" pitchFamily="2" charset="77"/>
              </a:rPr>
              <a:t>KM </a:t>
            </a:r>
          </a:p>
          <a:p>
            <a:pPr marL="9525" algn="ctr">
              <a:spcBef>
                <a:spcPts val="75"/>
              </a:spcBef>
            </a:pPr>
            <a:r>
              <a:rPr lang="es-MX" sz="1100" b="1" spc="188" dirty="0">
                <a:solidFill>
                  <a:schemeClr val="tx1"/>
                </a:solidFill>
                <a:latin typeface="Montserrat" pitchFamily="2" charset="77"/>
              </a:rPr>
              <a:t>TOTALES </a:t>
            </a:r>
          </a:p>
        </p:txBody>
      </p:sp>
      <p:sp>
        <p:nvSpPr>
          <p:cNvPr id="125" name="object 3">
            <a:extLst>
              <a:ext uri="{FF2B5EF4-FFF2-40B4-BE49-F238E27FC236}">
                <a16:creationId xmlns:a16="http://schemas.microsoft.com/office/drawing/2014/main" id="{0C37DC56-0409-3A4B-9095-2E209058B6F9}"/>
              </a:ext>
            </a:extLst>
          </p:cNvPr>
          <p:cNvSpPr txBox="1">
            <a:spLocks/>
          </p:cNvSpPr>
          <p:nvPr/>
        </p:nvSpPr>
        <p:spPr>
          <a:xfrm>
            <a:off x="7921011" y="3360947"/>
            <a:ext cx="4480488" cy="36099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100" b="1" spc="188" dirty="0">
                <a:solidFill>
                  <a:schemeClr val="bg1"/>
                </a:solidFill>
                <a:latin typeface="Montserrat" pitchFamily="2" charset="77"/>
              </a:rPr>
              <a:t>KM </a:t>
            </a:r>
          </a:p>
          <a:p>
            <a:pPr marL="9525" algn="ctr">
              <a:spcBef>
                <a:spcPts val="75"/>
              </a:spcBef>
            </a:pPr>
            <a:r>
              <a:rPr lang="es-MX" sz="1100" b="1" spc="188" dirty="0">
                <a:solidFill>
                  <a:schemeClr val="bg1"/>
                </a:solidFill>
                <a:latin typeface="Montserrat" pitchFamily="2" charset="77"/>
              </a:rPr>
              <a:t>TOTALES </a:t>
            </a:r>
          </a:p>
        </p:txBody>
      </p:sp>
    </p:spTree>
    <p:extLst>
      <p:ext uri="{BB962C8B-B14F-4D97-AF65-F5344CB8AC3E}">
        <p14:creationId xmlns:p14="http://schemas.microsoft.com/office/powerpoint/2010/main" val="24493089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375BF881-5E02-D349-9EAA-E8518F5F5066}"/>
              </a:ext>
            </a:extLst>
          </p:cNvPr>
          <p:cNvPicPr>
            <a:picLocks noChangeAspect="1"/>
          </p:cNvPicPr>
          <p:nvPr/>
        </p:nvPicPr>
        <p:blipFill>
          <a:blip r:embed="rId2"/>
          <a:stretch>
            <a:fillRect/>
          </a:stretch>
        </p:blipFill>
        <p:spPr>
          <a:xfrm>
            <a:off x="-1" y="0"/>
            <a:ext cx="10776857" cy="6858000"/>
          </a:xfrm>
          <a:prstGeom prst="rect">
            <a:avLst/>
          </a:prstGeom>
        </p:spPr>
      </p:pic>
      <p:pic>
        <p:nvPicPr>
          <p:cNvPr id="3" name="Imagen 2">
            <a:extLst>
              <a:ext uri="{FF2B5EF4-FFF2-40B4-BE49-F238E27FC236}">
                <a16:creationId xmlns:a16="http://schemas.microsoft.com/office/drawing/2014/main" id="{3E427F38-98E9-4445-885B-9E408D359584}"/>
              </a:ext>
            </a:extLst>
          </p:cNvPr>
          <p:cNvPicPr>
            <a:picLocks noChangeAspect="1"/>
          </p:cNvPicPr>
          <p:nvPr/>
        </p:nvPicPr>
        <p:blipFill>
          <a:blip r:embed="rId3"/>
          <a:stretch>
            <a:fillRect/>
          </a:stretch>
        </p:blipFill>
        <p:spPr>
          <a:xfrm>
            <a:off x="10006853" y="0"/>
            <a:ext cx="2185147" cy="6858000"/>
          </a:xfrm>
          <a:prstGeom prst="rect">
            <a:avLst/>
          </a:prstGeom>
        </p:spPr>
      </p:pic>
      <p:sp>
        <p:nvSpPr>
          <p:cNvPr id="6" name="Rectángulo 5">
            <a:extLst>
              <a:ext uri="{FF2B5EF4-FFF2-40B4-BE49-F238E27FC236}">
                <a16:creationId xmlns:a16="http://schemas.microsoft.com/office/drawing/2014/main" id="{F1D606A6-8AFC-0D47-8328-5DE597628421}"/>
              </a:ext>
            </a:extLst>
          </p:cNvPr>
          <p:cNvSpPr/>
          <p:nvPr/>
        </p:nvSpPr>
        <p:spPr>
          <a:xfrm>
            <a:off x="5882030" y="3003809"/>
            <a:ext cx="4121641" cy="1754326"/>
          </a:xfrm>
          <a:prstGeom prst="rect">
            <a:avLst/>
          </a:prstGeom>
          <a:noFill/>
        </p:spPr>
        <p:txBody>
          <a:bodyPr wrap="none" lIns="91440" tIns="45720" rIns="91440" bIns="45720">
            <a:spAutoFit/>
          </a:bodyPr>
          <a:lstStyle/>
          <a:p>
            <a:r>
              <a:rPr lang="es-ES" sz="360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rPr>
              <a:t>PROSPECCIÓN Y </a:t>
            </a:r>
          </a:p>
          <a:p>
            <a:r>
              <a:rPr lang="es-ES" sz="360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rPr>
              <a:t>SALVAMENTO</a:t>
            </a:r>
          </a:p>
          <a:p>
            <a:r>
              <a:rPr lang="es-ES" sz="360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rPr>
              <a:t>ARQUEOLÓGICO.</a:t>
            </a:r>
            <a:endParaRPr lang="es-ES" sz="3600" cap="none" spc="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endParaRPr>
          </a:p>
        </p:txBody>
      </p:sp>
      <p:sp>
        <p:nvSpPr>
          <p:cNvPr id="7" name="Rectángulo 6">
            <a:extLst>
              <a:ext uri="{FF2B5EF4-FFF2-40B4-BE49-F238E27FC236}">
                <a16:creationId xmlns:a16="http://schemas.microsoft.com/office/drawing/2014/main" id="{5D1C5237-7017-B548-A154-E95EFA0A5660}"/>
              </a:ext>
            </a:extLst>
          </p:cNvPr>
          <p:cNvSpPr/>
          <p:nvPr/>
        </p:nvSpPr>
        <p:spPr>
          <a:xfrm>
            <a:off x="6575197" y="1600154"/>
            <a:ext cx="2104073" cy="1569660"/>
          </a:xfrm>
          <a:prstGeom prst="rect">
            <a:avLst/>
          </a:prstGeom>
          <a:noFill/>
        </p:spPr>
        <p:txBody>
          <a:bodyPr wrap="square" lIns="91440" tIns="45720" rIns="91440" bIns="45720">
            <a:spAutoFit/>
          </a:bodyPr>
          <a:lstStyle/>
          <a:p>
            <a:pPr algn="ctr"/>
            <a:r>
              <a:rPr lang="es-ES" sz="9600" b="1" dirty="0">
                <a:ln w="0"/>
                <a:solidFill>
                  <a:srgbClr val="C2964D"/>
                </a:solidFill>
                <a:effectLst>
                  <a:outerShdw blurRad="38100" dist="19050" dir="2700000" algn="tl" rotWithShape="0">
                    <a:schemeClr val="dk1">
                      <a:alpha val="40000"/>
                    </a:schemeClr>
                  </a:outerShdw>
                </a:effectLst>
                <a:latin typeface="Helvetica" pitchFamily="2" charset="0"/>
              </a:rPr>
              <a:t>12</a:t>
            </a:r>
            <a:endParaRPr lang="es-ES" sz="9600" b="1" cap="none" spc="0" dirty="0">
              <a:ln w="0"/>
              <a:solidFill>
                <a:srgbClr val="C2964D"/>
              </a:solidFill>
              <a:effectLst>
                <a:outerShdw blurRad="38100" dist="19050" dir="2700000" algn="tl" rotWithShape="0">
                  <a:schemeClr val="dk1">
                    <a:alpha val="40000"/>
                  </a:schemeClr>
                </a:outerShdw>
              </a:effectLst>
              <a:latin typeface="Helvetica" pitchFamily="2" charset="0"/>
            </a:endParaRPr>
          </a:p>
        </p:txBody>
      </p:sp>
      <p:sp>
        <p:nvSpPr>
          <p:cNvPr id="10" name="Rectángulo 9">
            <a:extLst>
              <a:ext uri="{FF2B5EF4-FFF2-40B4-BE49-F238E27FC236}">
                <a16:creationId xmlns:a16="http://schemas.microsoft.com/office/drawing/2014/main" id="{CB780571-E6FD-9A46-8120-940011FF3819}"/>
              </a:ext>
            </a:extLst>
          </p:cNvPr>
          <p:cNvSpPr/>
          <p:nvPr/>
        </p:nvSpPr>
        <p:spPr>
          <a:xfrm>
            <a:off x="7825280" y="4869570"/>
            <a:ext cx="1797287" cy="584775"/>
          </a:xfrm>
          <a:prstGeom prst="rect">
            <a:avLst/>
          </a:prstGeom>
          <a:noFill/>
        </p:spPr>
        <p:txBody>
          <a:bodyPr wrap="none" lIns="91440" tIns="45720" rIns="91440" bIns="45720">
            <a:spAutoFit/>
          </a:bodyPr>
          <a:lstStyle/>
          <a:p>
            <a:pPr algn="ctr"/>
            <a:r>
              <a:rPr lang="es-ES" sz="3200" b="1" cap="none" spc="0" dirty="0">
                <a:ln w="0"/>
                <a:solidFill>
                  <a:srgbClr val="C2964D"/>
                </a:solidFill>
                <a:effectLst>
                  <a:outerShdw blurRad="38100" dist="19050" dir="2700000" algn="tl" rotWithShape="0">
                    <a:schemeClr val="dk1">
                      <a:alpha val="40000"/>
                    </a:schemeClr>
                  </a:outerShdw>
                </a:effectLst>
                <a:latin typeface="Euclid Flex" panose="020B0500030000000000" pitchFamily="34" charset="77"/>
              </a:rPr>
              <a:t>Tramo 6</a:t>
            </a:r>
          </a:p>
        </p:txBody>
      </p:sp>
      <p:pic>
        <p:nvPicPr>
          <p:cNvPr id="16" name="Imagen 15">
            <a:extLst>
              <a:ext uri="{FF2B5EF4-FFF2-40B4-BE49-F238E27FC236}">
                <a16:creationId xmlns:a16="http://schemas.microsoft.com/office/drawing/2014/main" id="{B1D8E7AE-63C9-B74B-9E4A-555F0AB69F3D}"/>
              </a:ext>
            </a:extLst>
          </p:cNvPr>
          <p:cNvPicPr/>
          <p:nvPr/>
        </p:nvPicPr>
        <p:blipFill>
          <a:blip r:embed="rId4" cstate="email">
            <a:extLst>
              <a:ext uri="{BEBA8EAE-BF5A-486C-A8C5-ECC9F3942E4B}">
                <a14:imgProps xmlns:a14="http://schemas.microsoft.com/office/drawing/2010/main">
                  <a14:imgLayer r:embed="rId5">
                    <a14:imgEffect>
                      <a14:backgroundRemoval t="1141" b="98099" l="542" r="34296"/>
                    </a14:imgEffect>
                  </a14:imgLayer>
                </a14:imgProps>
              </a:ext>
              <a:ext uri="{28A0092B-C50C-407E-A947-70E740481C1C}">
                <a14:useLocalDpi xmlns:a14="http://schemas.microsoft.com/office/drawing/2010/main"/>
              </a:ext>
            </a:extLst>
          </a:blip>
          <a:stretch>
            <a:fillRect/>
          </a:stretch>
        </p:blipFill>
        <p:spPr>
          <a:xfrm>
            <a:off x="1679410" y="2797320"/>
            <a:ext cx="3375550" cy="1604177"/>
          </a:xfrm>
          <a:prstGeom prst="rect">
            <a:avLst/>
          </a:prstGeom>
        </p:spPr>
      </p:pic>
      <p:sp>
        <p:nvSpPr>
          <p:cNvPr id="17" name="Rectángulo 16">
            <a:extLst>
              <a:ext uri="{FF2B5EF4-FFF2-40B4-BE49-F238E27FC236}">
                <a16:creationId xmlns:a16="http://schemas.microsoft.com/office/drawing/2014/main" id="{DA704262-A312-6046-9C28-033D0E84450B}"/>
              </a:ext>
            </a:extLst>
          </p:cNvPr>
          <p:cNvSpPr/>
          <p:nvPr/>
        </p:nvSpPr>
        <p:spPr>
          <a:xfrm>
            <a:off x="1244459" y="4481577"/>
            <a:ext cx="2361544" cy="707886"/>
          </a:xfrm>
          <a:prstGeom prst="rect">
            <a:avLst/>
          </a:prstGeom>
          <a:noFill/>
        </p:spPr>
        <p:txBody>
          <a:bodyPr wrap="none" lIns="91440" tIns="45720" rIns="91440" bIns="45720">
            <a:spAutoFit/>
          </a:bodyPr>
          <a:lstStyle/>
          <a:p>
            <a:pPr algn="ctr"/>
            <a:r>
              <a:rPr lang="es-ES" sz="1200" cap="none" spc="0" dirty="0">
                <a:ln w="0"/>
                <a:solidFill>
                  <a:schemeClr val="accent4">
                    <a:lumMod val="50000"/>
                  </a:schemeClr>
                </a:solidFill>
                <a:effectLst>
                  <a:outerShdw blurRad="38100" dist="19050" dir="2700000" algn="tl" rotWithShape="0">
                    <a:schemeClr val="dk1">
                      <a:alpha val="40000"/>
                    </a:schemeClr>
                  </a:outerShdw>
                </a:effectLst>
                <a:latin typeface="Arial Rounded MT Bold" panose="020F0704030504030204" pitchFamily="34" charset="77"/>
              </a:rPr>
              <a:t>2022</a:t>
            </a:r>
          </a:p>
          <a:p>
            <a:pPr algn="ctr"/>
            <a:r>
              <a:rPr lang="es-ES" sz="80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AÑO DE</a:t>
            </a:r>
          </a:p>
          <a:p>
            <a:pPr algn="ctr"/>
            <a:r>
              <a:rPr lang="es-ES" sz="1200" cap="none" spc="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RICARDO FLORES MAGÓN </a:t>
            </a:r>
          </a:p>
          <a:p>
            <a:pPr algn="ctr"/>
            <a:r>
              <a:rPr lang="es-ES" sz="80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PRECURSOR DE LA REVOLUCIÓN MEXICANA </a:t>
            </a:r>
            <a:endParaRPr lang="es-ES" sz="800" cap="none" spc="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endParaRPr>
          </a:p>
        </p:txBody>
      </p:sp>
      <p:pic>
        <p:nvPicPr>
          <p:cNvPr id="12" name="Imagen 11">
            <a:extLst>
              <a:ext uri="{FF2B5EF4-FFF2-40B4-BE49-F238E27FC236}">
                <a16:creationId xmlns:a16="http://schemas.microsoft.com/office/drawing/2014/main" id="{034A2CCA-9717-EE4A-928E-6CD0F744327A}"/>
              </a:ext>
            </a:extLst>
          </p:cNvPr>
          <p:cNvPicPr>
            <a:picLocks noChangeAspect="1"/>
          </p:cNvPicPr>
          <p:nvPr/>
        </p:nvPicPr>
        <p:blipFill>
          <a:blip r:embed="rId6">
            <a:lum bright="-40000" contrast="-40000"/>
            <a:extLst>
              <a:ext uri="{28A0092B-C50C-407E-A947-70E740481C1C}">
                <a14:useLocalDpi xmlns:a14="http://schemas.microsoft.com/office/drawing/2010/main"/>
              </a:ext>
            </a:extLst>
          </a:blip>
          <a:stretch>
            <a:fillRect/>
          </a:stretch>
        </p:blipFill>
        <p:spPr>
          <a:xfrm>
            <a:off x="358486" y="5842342"/>
            <a:ext cx="2229105" cy="610940"/>
          </a:xfrm>
          <a:prstGeom prst="rect">
            <a:avLst/>
          </a:prstGeom>
        </p:spPr>
      </p:pic>
      <p:cxnSp>
        <p:nvCxnSpPr>
          <p:cNvPr id="21" name="Conector recto 20">
            <a:extLst>
              <a:ext uri="{FF2B5EF4-FFF2-40B4-BE49-F238E27FC236}">
                <a16:creationId xmlns:a16="http://schemas.microsoft.com/office/drawing/2014/main" id="{B6CCBF06-6DD7-7741-A0F7-1320221EBC1B}"/>
              </a:ext>
            </a:extLst>
          </p:cNvPr>
          <p:cNvCxnSpPr>
            <a:cxnSpLocks/>
          </p:cNvCxnSpPr>
          <p:nvPr/>
        </p:nvCxnSpPr>
        <p:spPr>
          <a:xfrm>
            <a:off x="6583051" y="5412334"/>
            <a:ext cx="1129279" cy="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
        <p:nvSpPr>
          <p:cNvPr id="22" name="Elipse 21">
            <a:extLst>
              <a:ext uri="{FF2B5EF4-FFF2-40B4-BE49-F238E27FC236}">
                <a16:creationId xmlns:a16="http://schemas.microsoft.com/office/drawing/2014/main" id="{AA9BB3A9-0F76-8E4D-96D8-71335111A004}"/>
              </a:ext>
            </a:extLst>
          </p:cNvPr>
          <p:cNvSpPr/>
          <p:nvPr/>
        </p:nvSpPr>
        <p:spPr>
          <a:xfrm>
            <a:off x="7003476" y="4891586"/>
            <a:ext cx="288428" cy="29787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pic>
        <p:nvPicPr>
          <p:cNvPr id="14" name="Imagen 13">
            <a:extLst>
              <a:ext uri="{FF2B5EF4-FFF2-40B4-BE49-F238E27FC236}">
                <a16:creationId xmlns:a16="http://schemas.microsoft.com/office/drawing/2014/main" id="{DE6C2E1E-5860-9B4D-8042-29416641AFD6}"/>
              </a:ext>
            </a:extLst>
          </p:cNvPr>
          <p:cNvPicPr>
            <a:picLocks noChangeAspect="1"/>
          </p:cNvPicPr>
          <p:nvPr/>
        </p:nvPicPr>
        <p:blipFill>
          <a:blip r:embed="rId7">
            <a:lum bright="70000" contrast="-70000"/>
          </a:blip>
          <a:stretch>
            <a:fillRect/>
          </a:stretch>
        </p:blipFill>
        <p:spPr>
          <a:xfrm>
            <a:off x="10557946" y="870256"/>
            <a:ext cx="1407348" cy="5277556"/>
          </a:xfrm>
          <a:prstGeom prst="rect">
            <a:avLst/>
          </a:prstGeom>
        </p:spPr>
      </p:pic>
      <p:pic>
        <p:nvPicPr>
          <p:cNvPr id="18" name="Imagen 17">
            <a:extLst>
              <a:ext uri="{FF2B5EF4-FFF2-40B4-BE49-F238E27FC236}">
                <a16:creationId xmlns:a16="http://schemas.microsoft.com/office/drawing/2014/main" id="{11A4F121-B846-5543-B803-77B3CE509CB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120" b="47526" l="8667" r="75200"/>
                    </a14:imgEffect>
                  </a14:imgLayer>
                </a14:imgProps>
              </a:ext>
            </a:extLst>
          </a:blip>
          <a:srcRect l="10141" t="10141" r="24725" b="52488"/>
          <a:stretch/>
        </p:blipFill>
        <p:spPr>
          <a:xfrm>
            <a:off x="2830568" y="5549706"/>
            <a:ext cx="1172167" cy="1196212"/>
          </a:xfrm>
          <a:prstGeom prst="rect">
            <a:avLst/>
          </a:prstGeom>
        </p:spPr>
      </p:pic>
    </p:spTree>
    <p:extLst>
      <p:ext uri="{BB962C8B-B14F-4D97-AF65-F5344CB8AC3E}">
        <p14:creationId xmlns:p14="http://schemas.microsoft.com/office/powerpoint/2010/main" val="19456206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9DD48BF-610B-6243-94C2-39FEAA673C7B}"/>
              </a:ext>
            </a:extLst>
          </p:cNvPr>
          <p:cNvPicPr>
            <a:picLocks noChangeAspect="1"/>
          </p:cNvPicPr>
          <p:nvPr/>
        </p:nvPicPr>
        <p:blipFill>
          <a:blip r:embed="rId2"/>
          <a:stretch>
            <a:fillRect/>
          </a:stretch>
        </p:blipFill>
        <p:spPr>
          <a:xfrm>
            <a:off x="2640035" y="2763427"/>
            <a:ext cx="1968819" cy="1968819"/>
          </a:xfrm>
          <a:prstGeom prst="rect">
            <a:avLst/>
          </a:prstGeom>
        </p:spPr>
      </p:pic>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3"/>
          <a:stretch>
            <a:fillRect/>
          </a:stretch>
        </p:blipFill>
        <p:spPr>
          <a:xfrm>
            <a:off x="10006853" y="0"/>
            <a:ext cx="2185147"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4">
            <a:lum bright="-40000" contrast="-40000"/>
            <a:extLst>
              <a:ext uri="{28A0092B-C50C-407E-A947-70E740481C1C}">
                <a14:useLocalDpi xmlns:a14="http://schemas.microsoft.com/office/drawing/2010/main"/>
              </a:ext>
            </a:extLst>
          </a:blip>
          <a:stretch>
            <a:fillRect/>
          </a:stretch>
        </p:blipFill>
        <p:spPr>
          <a:xfrm>
            <a:off x="416985" y="5734269"/>
            <a:ext cx="2229105" cy="610940"/>
          </a:xfrm>
          <a:prstGeom prst="rect">
            <a:avLst/>
          </a:prstGeom>
        </p:spPr>
      </p:pic>
      <p:sp>
        <p:nvSpPr>
          <p:cNvPr id="14" name="object 3">
            <a:extLst>
              <a:ext uri="{FF2B5EF4-FFF2-40B4-BE49-F238E27FC236}">
                <a16:creationId xmlns:a16="http://schemas.microsoft.com/office/drawing/2014/main" id="{599210FC-B1CC-C946-964B-DB06C0062FAF}"/>
              </a:ext>
            </a:extLst>
          </p:cNvPr>
          <p:cNvSpPr txBox="1">
            <a:spLocks/>
          </p:cNvSpPr>
          <p:nvPr/>
        </p:nvSpPr>
        <p:spPr>
          <a:xfrm>
            <a:off x="504721" y="146360"/>
            <a:ext cx="2910098" cy="932948"/>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53" dirty="0">
                <a:latin typeface="Montserrat Light" pitchFamily="2" charset="77"/>
              </a:rPr>
              <a:t>PROSPECCIÓN Y SALVAMENTO ARQUEOLÓGICO </a:t>
            </a:r>
            <a:endParaRPr lang="es-MX" sz="2000" spc="188" dirty="0">
              <a:latin typeface="Montserrat Light" pitchFamily="2" charset="77"/>
            </a:endParaRPr>
          </a:p>
        </p:txBody>
      </p:sp>
      <p:sp>
        <p:nvSpPr>
          <p:cNvPr id="18" name="Rectángulo 17">
            <a:extLst>
              <a:ext uri="{FF2B5EF4-FFF2-40B4-BE49-F238E27FC236}">
                <a16:creationId xmlns:a16="http://schemas.microsoft.com/office/drawing/2014/main" id="{220240E2-E46B-C242-84F3-536D5C39785A}"/>
              </a:ext>
            </a:extLst>
          </p:cNvPr>
          <p:cNvSpPr/>
          <p:nvPr/>
        </p:nvSpPr>
        <p:spPr>
          <a:xfrm>
            <a:off x="3030583" y="879945"/>
            <a:ext cx="6713813" cy="131865"/>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 name="object 3">
            <a:extLst>
              <a:ext uri="{FF2B5EF4-FFF2-40B4-BE49-F238E27FC236}">
                <a16:creationId xmlns:a16="http://schemas.microsoft.com/office/drawing/2014/main" id="{A6F6660A-F063-234D-8EB8-64BC6A29F0E3}"/>
              </a:ext>
            </a:extLst>
          </p:cNvPr>
          <p:cNvSpPr txBox="1">
            <a:spLocks/>
          </p:cNvSpPr>
          <p:nvPr/>
        </p:nvSpPr>
        <p:spPr>
          <a:xfrm>
            <a:off x="504721" y="1072459"/>
            <a:ext cx="1660241"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b="1" spc="153" dirty="0">
                <a:solidFill>
                  <a:srgbClr val="396559"/>
                </a:solidFill>
                <a:latin typeface="Montserrat" pitchFamily="2" charset="77"/>
              </a:rPr>
              <a:t>TRAMO 6 </a:t>
            </a:r>
            <a:endParaRPr lang="es-MX" sz="2000" b="1" spc="188" dirty="0">
              <a:solidFill>
                <a:srgbClr val="396559"/>
              </a:solidFill>
              <a:latin typeface="Montserrat" pitchFamily="2" charset="77"/>
            </a:endParaRPr>
          </a:p>
        </p:txBody>
      </p:sp>
      <p:pic>
        <p:nvPicPr>
          <p:cNvPr id="31" name="Imagen 30">
            <a:extLst>
              <a:ext uri="{FF2B5EF4-FFF2-40B4-BE49-F238E27FC236}">
                <a16:creationId xmlns:a16="http://schemas.microsoft.com/office/drawing/2014/main" id="{359BFA2F-1130-2E43-92C4-B979176665A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84121" y="2978593"/>
            <a:ext cx="1906022" cy="1294801"/>
          </a:xfrm>
          <a:prstGeom prst="rect">
            <a:avLst/>
          </a:prstGeom>
        </p:spPr>
      </p:pic>
      <p:sp>
        <p:nvSpPr>
          <p:cNvPr id="41" name="object 3">
            <a:extLst>
              <a:ext uri="{FF2B5EF4-FFF2-40B4-BE49-F238E27FC236}">
                <a16:creationId xmlns:a16="http://schemas.microsoft.com/office/drawing/2014/main" id="{E9625599-92AE-A247-AC7E-95629EFC7E13}"/>
              </a:ext>
            </a:extLst>
          </p:cNvPr>
          <p:cNvSpPr txBox="1">
            <a:spLocks/>
          </p:cNvSpPr>
          <p:nvPr/>
        </p:nvSpPr>
        <p:spPr>
          <a:xfrm>
            <a:off x="1267809" y="1828403"/>
            <a:ext cx="2910098" cy="68159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spc="188" dirty="0">
                <a:latin typeface="Montserrat Light" pitchFamily="2" charset="77"/>
              </a:rPr>
              <a:t>PROSPECCIÓN  Y </a:t>
            </a:r>
          </a:p>
          <a:p>
            <a:pPr marL="9525" algn="ctr">
              <a:spcBef>
                <a:spcPts val="75"/>
              </a:spcBef>
            </a:pPr>
            <a:r>
              <a:rPr lang="es-MX" sz="1400" spc="188" dirty="0">
                <a:latin typeface="Montserrat Light" pitchFamily="2" charset="77"/>
              </a:rPr>
              <a:t>SALVAMENTO </a:t>
            </a:r>
          </a:p>
          <a:p>
            <a:pPr marL="9525" algn="ctr">
              <a:spcBef>
                <a:spcPts val="75"/>
              </a:spcBef>
            </a:pPr>
            <a:r>
              <a:rPr lang="es-MX" sz="1400" spc="188" dirty="0">
                <a:latin typeface="Montserrat Light" pitchFamily="2" charset="77"/>
              </a:rPr>
              <a:t>ARQUEOLÓGICO  </a:t>
            </a:r>
          </a:p>
        </p:txBody>
      </p:sp>
      <p:sp>
        <p:nvSpPr>
          <p:cNvPr id="42" name="object 32">
            <a:extLst>
              <a:ext uri="{FF2B5EF4-FFF2-40B4-BE49-F238E27FC236}">
                <a16:creationId xmlns:a16="http://schemas.microsoft.com/office/drawing/2014/main" id="{301404D1-DF50-EF43-8890-ABFF3B01E3D0}"/>
              </a:ext>
            </a:extLst>
          </p:cNvPr>
          <p:cNvSpPr txBox="1"/>
          <p:nvPr/>
        </p:nvSpPr>
        <p:spPr>
          <a:xfrm>
            <a:off x="3300058" y="3429000"/>
            <a:ext cx="887881" cy="318837"/>
          </a:xfrm>
          <a:prstGeom prst="rect">
            <a:avLst/>
          </a:prstGeom>
        </p:spPr>
        <p:txBody>
          <a:bodyPr vert="horz" wrap="square" lIns="0" tIns="10953" rIns="0" bIns="0" rtlCol="0">
            <a:spAutoFit/>
          </a:bodyPr>
          <a:lstStyle/>
          <a:p>
            <a:pPr marL="9525">
              <a:spcBef>
                <a:spcPts val="86"/>
              </a:spcBef>
            </a:pPr>
            <a:r>
              <a:rPr lang="es-419" sz="2000" b="1" spc="-30" dirty="0">
                <a:solidFill>
                  <a:schemeClr val="bg1"/>
                </a:solidFill>
                <a:latin typeface="Helvetica" pitchFamily="2" charset="0"/>
                <a:cs typeface="Montserrat-Medium"/>
              </a:rPr>
              <a:t>24.17</a:t>
            </a:r>
            <a:r>
              <a:rPr sz="2000" b="1" spc="-30" dirty="0">
                <a:solidFill>
                  <a:schemeClr val="bg1"/>
                </a:solidFill>
                <a:latin typeface="Helvetica" pitchFamily="2" charset="0"/>
                <a:cs typeface="Montserrat-ExtraBold"/>
              </a:rPr>
              <a:t>%</a:t>
            </a:r>
            <a:endParaRPr sz="2000" dirty="0">
              <a:solidFill>
                <a:schemeClr val="bg1"/>
              </a:solidFill>
              <a:latin typeface="Helvetica" pitchFamily="2" charset="0"/>
              <a:cs typeface="Montserrat-ExtraBold"/>
            </a:endParaRPr>
          </a:p>
        </p:txBody>
      </p:sp>
      <p:sp>
        <p:nvSpPr>
          <p:cNvPr id="22" name="Rectángulo 21">
            <a:extLst>
              <a:ext uri="{FF2B5EF4-FFF2-40B4-BE49-F238E27FC236}">
                <a16:creationId xmlns:a16="http://schemas.microsoft.com/office/drawing/2014/main" id="{443141E3-BA2D-8E4D-B7D5-86D6088B9DD3}"/>
              </a:ext>
            </a:extLst>
          </p:cNvPr>
          <p:cNvSpPr/>
          <p:nvPr/>
        </p:nvSpPr>
        <p:spPr>
          <a:xfrm>
            <a:off x="285008" y="1488288"/>
            <a:ext cx="4962451" cy="3726924"/>
          </a:xfrm>
          <a:prstGeom prst="rect">
            <a:avLst/>
          </a:prstGeom>
          <a:solidFill>
            <a:srgbClr val="C4C4A3">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44" name="Imagen 43" descr="Un jardín con plantas&#10;&#10;Descripción generada automáticamente con confianza media">
            <a:extLst>
              <a:ext uri="{FF2B5EF4-FFF2-40B4-BE49-F238E27FC236}">
                <a16:creationId xmlns:a16="http://schemas.microsoft.com/office/drawing/2014/main" id="{8D3A4523-BBE2-5949-A376-1ADE8C7E65E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378688" y="1488288"/>
            <a:ext cx="4365708" cy="3724574"/>
          </a:xfrm>
          <a:prstGeom prst="rect">
            <a:avLst/>
          </a:prstGeom>
        </p:spPr>
      </p:pic>
      <p:sp>
        <p:nvSpPr>
          <p:cNvPr id="46" name="object 3">
            <a:extLst>
              <a:ext uri="{FF2B5EF4-FFF2-40B4-BE49-F238E27FC236}">
                <a16:creationId xmlns:a16="http://schemas.microsoft.com/office/drawing/2014/main" id="{BF8A0AA5-6D77-1444-BF57-5FD7C210D006}"/>
              </a:ext>
            </a:extLst>
          </p:cNvPr>
          <p:cNvSpPr txBox="1">
            <a:spLocks/>
          </p:cNvSpPr>
          <p:nvPr/>
        </p:nvSpPr>
        <p:spPr>
          <a:xfrm>
            <a:off x="6106493" y="5328728"/>
            <a:ext cx="2910098"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spc="188" dirty="0">
                <a:latin typeface="Montserrat Medium" pitchFamily="2" charset="77"/>
              </a:rPr>
              <a:t>OBJETO ARQUEOLÓGICO  </a:t>
            </a:r>
          </a:p>
        </p:txBody>
      </p:sp>
      <p:pic>
        <p:nvPicPr>
          <p:cNvPr id="17" name="Imagen 16">
            <a:extLst>
              <a:ext uri="{FF2B5EF4-FFF2-40B4-BE49-F238E27FC236}">
                <a16:creationId xmlns:a16="http://schemas.microsoft.com/office/drawing/2014/main" id="{31FCBAD9-8312-0147-87B4-C097F9F9F336}"/>
              </a:ext>
            </a:extLst>
          </p:cNvPr>
          <p:cNvPicPr>
            <a:picLocks noChangeAspect="1"/>
          </p:cNvPicPr>
          <p:nvPr/>
        </p:nvPicPr>
        <p:blipFill>
          <a:blip r:embed="rId7">
            <a:lum bright="70000" contrast="-70000"/>
          </a:blip>
          <a:stretch>
            <a:fillRect/>
          </a:stretch>
        </p:blipFill>
        <p:spPr>
          <a:xfrm>
            <a:off x="10557946" y="870256"/>
            <a:ext cx="1407348" cy="5277556"/>
          </a:xfrm>
          <a:prstGeom prst="rect">
            <a:avLst/>
          </a:prstGeom>
        </p:spPr>
      </p:pic>
      <p:pic>
        <p:nvPicPr>
          <p:cNvPr id="19" name="Imagen 18">
            <a:extLst>
              <a:ext uri="{FF2B5EF4-FFF2-40B4-BE49-F238E27FC236}">
                <a16:creationId xmlns:a16="http://schemas.microsoft.com/office/drawing/2014/main" id="{0FDAFBBA-7292-3345-AC19-1C70341B874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120" b="47526" l="8667" r="75200"/>
                    </a14:imgEffect>
                  </a14:imgLayer>
                </a14:imgProps>
              </a:ext>
            </a:extLst>
          </a:blip>
          <a:srcRect l="10141" t="10141" r="24725" b="52488"/>
          <a:stretch/>
        </p:blipFill>
        <p:spPr>
          <a:xfrm>
            <a:off x="2931715" y="5550246"/>
            <a:ext cx="959307" cy="978986"/>
          </a:xfrm>
          <a:prstGeom prst="rect">
            <a:avLst/>
          </a:prstGeom>
        </p:spPr>
      </p:pic>
      <p:sp>
        <p:nvSpPr>
          <p:cNvPr id="20" name="object 3">
            <a:extLst>
              <a:ext uri="{FF2B5EF4-FFF2-40B4-BE49-F238E27FC236}">
                <a16:creationId xmlns:a16="http://schemas.microsoft.com/office/drawing/2014/main" id="{B839F72C-B99C-7144-A959-1903DAB62FC8}"/>
              </a:ext>
            </a:extLst>
          </p:cNvPr>
          <p:cNvSpPr txBox="1">
            <a:spLocks/>
          </p:cNvSpPr>
          <p:nvPr/>
        </p:nvSpPr>
        <p:spPr>
          <a:xfrm>
            <a:off x="2781686" y="3588418"/>
            <a:ext cx="1926639" cy="773930"/>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b="1" spc="153" dirty="0">
                <a:solidFill>
                  <a:srgbClr val="396559"/>
                </a:solidFill>
                <a:latin typeface="Montserrat" pitchFamily="2" charset="77"/>
              </a:rPr>
              <a:t> </a:t>
            </a:r>
          </a:p>
          <a:p>
            <a:pPr marL="9525" algn="ctr">
              <a:spcBef>
                <a:spcPts val="75"/>
              </a:spcBef>
            </a:pPr>
            <a:r>
              <a:rPr lang="es-MX" sz="2000" b="1" spc="153" dirty="0">
                <a:solidFill>
                  <a:schemeClr val="bg1"/>
                </a:solidFill>
                <a:latin typeface="Montserrat" pitchFamily="2" charset="77"/>
              </a:rPr>
              <a:t>61.77 KM</a:t>
            </a:r>
          </a:p>
          <a:p>
            <a:pPr marL="9525" algn="ctr">
              <a:spcBef>
                <a:spcPts val="75"/>
              </a:spcBef>
            </a:pPr>
            <a:r>
              <a:rPr lang="es-MX" sz="1400" b="1" spc="153" dirty="0">
                <a:latin typeface="Montserrat" pitchFamily="2" charset="77"/>
              </a:rPr>
              <a:t> </a:t>
            </a:r>
            <a:endParaRPr lang="es-MX" sz="1400" b="1" spc="188" dirty="0">
              <a:latin typeface="Montserrat" pitchFamily="2" charset="77"/>
            </a:endParaRPr>
          </a:p>
        </p:txBody>
      </p:sp>
    </p:spTree>
    <p:extLst>
      <p:ext uri="{BB962C8B-B14F-4D97-AF65-F5344CB8AC3E}">
        <p14:creationId xmlns:p14="http://schemas.microsoft.com/office/powerpoint/2010/main" val="33894192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2"/>
          <a:stretch>
            <a:fillRect/>
          </a:stretch>
        </p:blipFill>
        <p:spPr>
          <a:xfrm>
            <a:off x="10006853" y="0"/>
            <a:ext cx="2185147"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416985" y="5734269"/>
            <a:ext cx="2229105" cy="610940"/>
          </a:xfrm>
          <a:prstGeom prst="rect">
            <a:avLst/>
          </a:prstGeom>
        </p:spPr>
      </p:pic>
      <p:sp>
        <p:nvSpPr>
          <p:cNvPr id="42" name="object 32">
            <a:extLst>
              <a:ext uri="{FF2B5EF4-FFF2-40B4-BE49-F238E27FC236}">
                <a16:creationId xmlns:a16="http://schemas.microsoft.com/office/drawing/2014/main" id="{301404D1-DF50-EF43-8890-ABFF3B01E3D0}"/>
              </a:ext>
            </a:extLst>
          </p:cNvPr>
          <p:cNvSpPr txBox="1"/>
          <p:nvPr/>
        </p:nvSpPr>
        <p:spPr>
          <a:xfrm>
            <a:off x="3136568" y="3599697"/>
            <a:ext cx="887881" cy="318837"/>
          </a:xfrm>
          <a:prstGeom prst="rect">
            <a:avLst/>
          </a:prstGeom>
        </p:spPr>
        <p:txBody>
          <a:bodyPr vert="horz" wrap="square" lIns="0" tIns="10953" rIns="0" bIns="0" rtlCol="0">
            <a:spAutoFit/>
          </a:bodyPr>
          <a:lstStyle/>
          <a:p>
            <a:pPr marL="9525">
              <a:spcBef>
                <a:spcPts val="86"/>
              </a:spcBef>
            </a:pPr>
            <a:r>
              <a:rPr lang="es-419" sz="2000" b="1" spc="-30" dirty="0">
                <a:solidFill>
                  <a:schemeClr val="bg1"/>
                </a:solidFill>
                <a:latin typeface="Helvetica" pitchFamily="2" charset="0"/>
                <a:cs typeface="Montserrat-Medium"/>
              </a:rPr>
              <a:t>18.25</a:t>
            </a:r>
            <a:r>
              <a:rPr sz="2000" b="1" spc="-30" dirty="0">
                <a:solidFill>
                  <a:schemeClr val="bg1"/>
                </a:solidFill>
                <a:latin typeface="Helvetica" pitchFamily="2" charset="0"/>
                <a:cs typeface="Montserrat-ExtraBold"/>
              </a:rPr>
              <a:t>%</a:t>
            </a:r>
            <a:endParaRPr sz="2000" dirty="0">
              <a:solidFill>
                <a:schemeClr val="bg1"/>
              </a:solidFill>
              <a:latin typeface="Helvetica" pitchFamily="2" charset="0"/>
              <a:cs typeface="Montserrat-ExtraBold"/>
            </a:endParaRPr>
          </a:p>
        </p:txBody>
      </p:sp>
      <p:sp>
        <p:nvSpPr>
          <p:cNvPr id="43" name="object 32">
            <a:extLst>
              <a:ext uri="{FF2B5EF4-FFF2-40B4-BE49-F238E27FC236}">
                <a16:creationId xmlns:a16="http://schemas.microsoft.com/office/drawing/2014/main" id="{4EA251E3-82C2-C341-81BA-814F9635730C}"/>
              </a:ext>
            </a:extLst>
          </p:cNvPr>
          <p:cNvSpPr txBox="1"/>
          <p:nvPr/>
        </p:nvSpPr>
        <p:spPr>
          <a:xfrm>
            <a:off x="3145692" y="4029119"/>
            <a:ext cx="887881" cy="318837"/>
          </a:xfrm>
          <a:prstGeom prst="rect">
            <a:avLst/>
          </a:prstGeom>
        </p:spPr>
        <p:txBody>
          <a:bodyPr vert="horz" wrap="square" lIns="0" tIns="10953" rIns="0" bIns="0" rtlCol="0">
            <a:spAutoFit/>
          </a:bodyPr>
          <a:lstStyle/>
          <a:p>
            <a:pPr marL="9525">
              <a:spcBef>
                <a:spcPts val="86"/>
              </a:spcBef>
            </a:pPr>
            <a:r>
              <a:rPr lang="es-419" sz="2000" b="1" spc="-30" dirty="0">
                <a:solidFill>
                  <a:schemeClr val="bg1"/>
                </a:solidFill>
                <a:latin typeface="Helvetica" pitchFamily="2" charset="0"/>
                <a:cs typeface="Montserrat-Medium"/>
              </a:rPr>
              <a:t>46.64</a:t>
            </a:r>
            <a:r>
              <a:rPr sz="2000" b="1" spc="-30" dirty="0">
                <a:solidFill>
                  <a:schemeClr val="bg1"/>
                </a:solidFill>
                <a:latin typeface="Helvetica" pitchFamily="2" charset="0"/>
                <a:cs typeface="Montserrat-ExtraBold"/>
              </a:rPr>
              <a:t>%</a:t>
            </a:r>
            <a:endParaRPr sz="2000" dirty="0">
              <a:solidFill>
                <a:schemeClr val="bg1"/>
              </a:solidFill>
              <a:latin typeface="Helvetica" pitchFamily="2" charset="0"/>
              <a:cs typeface="Montserrat-ExtraBold"/>
            </a:endParaRPr>
          </a:p>
        </p:txBody>
      </p:sp>
      <p:sp>
        <p:nvSpPr>
          <p:cNvPr id="20" name="object 3">
            <a:extLst>
              <a:ext uri="{FF2B5EF4-FFF2-40B4-BE49-F238E27FC236}">
                <a16:creationId xmlns:a16="http://schemas.microsoft.com/office/drawing/2014/main" id="{2EE844AB-1EC9-CA4B-BC1F-E9F0B6E40D16}"/>
              </a:ext>
            </a:extLst>
          </p:cNvPr>
          <p:cNvSpPr txBox="1">
            <a:spLocks/>
          </p:cNvSpPr>
          <p:nvPr/>
        </p:nvSpPr>
        <p:spPr>
          <a:xfrm>
            <a:off x="760778" y="1280291"/>
            <a:ext cx="3975107"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b="1" spc="153" dirty="0">
                <a:solidFill>
                  <a:srgbClr val="396559"/>
                </a:solidFill>
                <a:latin typeface="Montserrat" pitchFamily="2" charset="77"/>
              </a:rPr>
              <a:t>TRAMO 6 </a:t>
            </a:r>
            <a:r>
              <a:rPr lang="es-MX" sz="2000" b="1" spc="153" dirty="0">
                <a:solidFill>
                  <a:srgbClr val="396559"/>
                </a:solidFill>
                <a:latin typeface="Montserrat SemiBold" pitchFamily="2" charset="77"/>
              </a:rPr>
              <a:t>FRENTE 1 </a:t>
            </a:r>
            <a:endParaRPr lang="es-MX" sz="2000" b="1" spc="188" dirty="0">
              <a:solidFill>
                <a:srgbClr val="396559"/>
              </a:solidFill>
              <a:latin typeface="Montserrat SemiBold" pitchFamily="2" charset="77"/>
            </a:endParaRPr>
          </a:p>
        </p:txBody>
      </p:sp>
      <p:sp>
        <p:nvSpPr>
          <p:cNvPr id="23" name="object 3">
            <a:extLst>
              <a:ext uri="{FF2B5EF4-FFF2-40B4-BE49-F238E27FC236}">
                <a16:creationId xmlns:a16="http://schemas.microsoft.com/office/drawing/2014/main" id="{50CE982E-188F-3545-BE0C-62DD26B30E4F}"/>
              </a:ext>
            </a:extLst>
          </p:cNvPr>
          <p:cNvSpPr txBox="1">
            <a:spLocks/>
          </p:cNvSpPr>
          <p:nvPr/>
        </p:nvSpPr>
        <p:spPr>
          <a:xfrm>
            <a:off x="1515854" y="1779986"/>
            <a:ext cx="5300873" cy="45332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KM INICIAL  –   KM FINAL</a:t>
            </a:r>
          </a:p>
          <a:p>
            <a:pPr marL="9525">
              <a:spcBef>
                <a:spcPts val="75"/>
              </a:spcBef>
            </a:pPr>
            <a:r>
              <a:rPr lang="es-MX" sz="1400" b="1" spc="153" dirty="0">
                <a:latin typeface="Montserrat Light" pitchFamily="2" charset="77"/>
              </a:rPr>
              <a:t>  6268+800.       6269+400 </a:t>
            </a:r>
            <a:endParaRPr lang="es-MX" sz="1400" b="1" spc="188" dirty="0">
              <a:latin typeface="Montserrat Light" pitchFamily="2" charset="77"/>
            </a:endParaRPr>
          </a:p>
        </p:txBody>
      </p:sp>
      <p:pic>
        <p:nvPicPr>
          <p:cNvPr id="3" name="Imagen 2">
            <a:extLst>
              <a:ext uri="{FF2B5EF4-FFF2-40B4-BE49-F238E27FC236}">
                <a16:creationId xmlns:a16="http://schemas.microsoft.com/office/drawing/2014/main" id="{C085D2E7-AD86-1F4A-8918-E7C9E46F0E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5717" y="1772284"/>
            <a:ext cx="447680" cy="550343"/>
          </a:xfrm>
          <a:prstGeom prst="rect">
            <a:avLst/>
          </a:prstGeom>
        </p:spPr>
      </p:pic>
      <p:sp>
        <p:nvSpPr>
          <p:cNvPr id="24" name="object 3">
            <a:extLst>
              <a:ext uri="{FF2B5EF4-FFF2-40B4-BE49-F238E27FC236}">
                <a16:creationId xmlns:a16="http://schemas.microsoft.com/office/drawing/2014/main" id="{F79DA5AB-45C0-5642-B443-439ECBEC8773}"/>
              </a:ext>
            </a:extLst>
          </p:cNvPr>
          <p:cNvSpPr txBox="1">
            <a:spLocks/>
          </p:cNvSpPr>
          <p:nvPr/>
        </p:nvSpPr>
        <p:spPr>
          <a:xfrm>
            <a:off x="5242031" y="1754887"/>
            <a:ext cx="2157075" cy="45332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PUNTO AMBIENTAL </a:t>
            </a:r>
          </a:p>
          <a:p>
            <a:pPr marL="9525">
              <a:spcBef>
                <a:spcPts val="75"/>
              </a:spcBef>
            </a:pPr>
            <a:r>
              <a:rPr lang="es-MX" sz="1400" b="1" spc="153" dirty="0">
                <a:latin typeface="Montserrat Light" pitchFamily="2" charset="77"/>
              </a:rPr>
              <a:t>  22</a:t>
            </a:r>
            <a:endParaRPr lang="es-MX" sz="1400" spc="188" dirty="0">
              <a:latin typeface="Montserrat Light" pitchFamily="2" charset="77"/>
            </a:endParaRPr>
          </a:p>
        </p:txBody>
      </p:sp>
      <p:pic>
        <p:nvPicPr>
          <p:cNvPr id="12" name="Imagen 11">
            <a:extLst>
              <a:ext uri="{FF2B5EF4-FFF2-40B4-BE49-F238E27FC236}">
                <a16:creationId xmlns:a16="http://schemas.microsoft.com/office/drawing/2014/main" id="{828B60F7-B528-AD4E-B7F7-6189360D2D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91815" y="1622785"/>
            <a:ext cx="518988" cy="518988"/>
          </a:xfrm>
          <a:prstGeom prst="rect">
            <a:avLst/>
          </a:prstGeom>
        </p:spPr>
      </p:pic>
      <p:pic>
        <p:nvPicPr>
          <p:cNvPr id="15" name="Imagen 14">
            <a:extLst>
              <a:ext uri="{FF2B5EF4-FFF2-40B4-BE49-F238E27FC236}">
                <a16:creationId xmlns:a16="http://schemas.microsoft.com/office/drawing/2014/main" id="{9C6C10BB-3F5C-1946-8701-81A8CB59B74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598777" y="1633641"/>
            <a:ext cx="787772" cy="369773"/>
          </a:xfrm>
          <a:prstGeom prst="rect">
            <a:avLst/>
          </a:prstGeom>
        </p:spPr>
      </p:pic>
      <p:sp>
        <p:nvSpPr>
          <p:cNvPr id="33" name="object 3">
            <a:extLst>
              <a:ext uri="{FF2B5EF4-FFF2-40B4-BE49-F238E27FC236}">
                <a16:creationId xmlns:a16="http://schemas.microsoft.com/office/drawing/2014/main" id="{7CC78786-A7F3-2F48-8DEA-A517433BBB5E}"/>
              </a:ext>
            </a:extLst>
          </p:cNvPr>
          <p:cNvSpPr txBox="1">
            <a:spLocks/>
          </p:cNvSpPr>
          <p:nvPr/>
        </p:nvSpPr>
        <p:spPr>
          <a:xfrm>
            <a:off x="8466225" y="1761482"/>
            <a:ext cx="2157075" cy="90986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LONGITUD </a:t>
            </a:r>
          </a:p>
          <a:p>
            <a:pPr marL="9525">
              <a:spcBef>
                <a:spcPts val="75"/>
              </a:spcBef>
            </a:pPr>
            <a:r>
              <a:rPr lang="es-MX" sz="1400" b="1" spc="153" dirty="0">
                <a:latin typeface="Montserrat Light" pitchFamily="2" charset="77"/>
              </a:rPr>
              <a:t>  .06 KM</a:t>
            </a:r>
          </a:p>
          <a:p>
            <a:pPr marL="9525">
              <a:spcBef>
                <a:spcPts val="75"/>
              </a:spcBef>
            </a:pPr>
            <a:endParaRPr lang="es-MX" sz="1400" b="1" spc="153" dirty="0">
              <a:latin typeface="Montserrat Light" pitchFamily="2" charset="77"/>
            </a:endParaRPr>
          </a:p>
          <a:p>
            <a:pPr marL="9525">
              <a:spcBef>
                <a:spcPts val="75"/>
              </a:spcBef>
            </a:pPr>
            <a:r>
              <a:rPr lang="es-MX" sz="1400" b="1" spc="153" dirty="0">
                <a:latin typeface="Montserrat Light" pitchFamily="2" charset="77"/>
              </a:rPr>
              <a:t>  .06 KM </a:t>
            </a:r>
            <a:endParaRPr lang="es-MX" sz="1400" spc="188" dirty="0">
              <a:latin typeface="Montserrat Light" pitchFamily="2" charset="77"/>
            </a:endParaRPr>
          </a:p>
        </p:txBody>
      </p:sp>
      <p:sp>
        <p:nvSpPr>
          <p:cNvPr id="34" name="object 3">
            <a:extLst>
              <a:ext uri="{FF2B5EF4-FFF2-40B4-BE49-F238E27FC236}">
                <a16:creationId xmlns:a16="http://schemas.microsoft.com/office/drawing/2014/main" id="{12EFBFF6-ADC0-3A42-9BE4-4E7BD497B40D}"/>
              </a:ext>
            </a:extLst>
          </p:cNvPr>
          <p:cNvSpPr txBox="1">
            <a:spLocks/>
          </p:cNvSpPr>
          <p:nvPr/>
        </p:nvSpPr>
        <p:spPr>
          <a:xfrm>
            <a:off x="1629047" y="3297789"/>
            <a:ext cx="4119341" cy="68159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MONUMENTOS</a:t>
            </a:r>
          </a:p>
          <a:p>
            <a:pPr marL="9525">
              <a:spcBef>
                <a:spcPts val="75"/>
              </a:spcBef>
            </a:pPr>
            <a:r>
              <a:rPr lang="es-MX" sz="1400" spc="153" dirty="0">
                <a:solidFill>
                  <a:srgbClr val="396559"/>
                </a:solidFill>
                <a:latin typeface="Montserrat Medium" pitchFamily="2" charset="77"/>
              </a:rPr>
              <a:t>REGISTRADOS  </a:t>
            </a:r>
          </a:p>
          <a:p>
            <a:pPr marL="9525">
              <a:spcBef>
                <a:spcPts val="75"/>
              </a:spcBef>
            </a:pPr>
            <a:r>
              <a:rPr lang="es-MX" sz="1400" b="1" spc="153" dirty="0">
                <a:latin typeface="Montserrat Light" pitchFamily="2" charset="77"/>
              </a:rPr>
              <a:t> 1</a:t>
            </a:r>
          </a:p>
        </p:txBody>
      </p:sp>
      <p:sp>
        <p:nvSpPr>
          <p:cNvPr id="37" name="object 3">
            <a:extLst>
              <a:ext uri="{FF2B5EF4-FFF2-40B4-BE49-F238E27FC236}">
                <a16:creationId xmlns:a16="http://schemas.microsoft.com/office/drawing/2014/main" id="{41EFDBF2-B919-7D4C-ADE7-2EA3C8A06A64}"/>
              </a:ext>
            </a:extLst>
          </p:cNvPr>
          <p:cNvSpPr txBox="1">
            <a:spLocks/>
          </p:cNvSpPr>
          <p:nvPr/>
        </p:nvSpPr>
        <p:spPr>
          <a:xfrm>
            <a:off x="4493451" y="3277987"/>
            <a:ext cx="4119341" cy="68159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MONUMENTOS </a:t>
            </a:r>
          </a:p>
          <a:p>
            <a:pPr marL="9525">
              <a:spcBef>
                <a:spcPts val="75"/>
              </a:spcBef>
            </a:pPr>
            <a:r>
              <a:rPr lang="es-MX" sz="1400" spc="153" dirty="0">
                <a:solidFill>
                  <a:srgbClr val="396559"/>
                </a:solidFill>
                <a:latin typeface="Montserrat Medium" pitchFamily="2" charset="77"/>
              </a:rPr>
              <a:t>ENCINTADOS </a:t>
            </a:r>
          </a:p>
          <a:p>
            <a:pPr marL="9525">
              <a:spcBef>
                <a:spcPts val="75"/>
              </a:spcBef>
            </a:pPr>
            <a:r>
              <a:rPr lang="es-MX" sz="1400" b="1" spc="153" dirty="0">
                <a:latin typeface="Montserrat Light" pitchFamily="2" charset="77"/>
              </a:rPr>
              <a:t>1</a:t>
            </a:r>
            <a:endParaRPr lang="es-MX" sz="1400" spc="188" dirty="0">
              <a:latin typeface="Montserrat Light" pitchFamily="2" charset="77"/>
            </a:endParaRPr>
          </a:p>
        </p:txBody>
      </p:sp>
      <p:sp>
        <p:nvSpPr>
          <p:cNvPr id="38" name="object 3">
            <a:extLst>
              <a:ext uri="{FF2B5EF4-FFF2-40B4-BE49-F238E27FC236}">
                <a16:creationId xmlns:a16="http://schemas.microsoft.com/office/drawing/2014/main" id="{A7BF9EE4-6C1A-6640-B309-FD60B1ED2771}"/>
              </a:ext>
            </a:extLst>
          </p:cNvPr>
          <p:cNvSpPr txBox="1">
            <a:spLocks/>
          </p:cNvSpPr>
          <p:nvPr/>
        </p:nvSpPr>
        <p:spPr>
          <a:xfrm>
            <a:off x="7388526" y="3297620"/>
            <a:ext cx="4119341" cy="68159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MONUMENTOS </a:t>
            </a:r>
          </a:p>
          <a:p>
            <a:pPr marL="9525">
              <a:spcBef>
                <a:spcPts val="75"/>
              </a:spcBef>
            </a:pPr>
            <a:r>
              <a:rPr lang="es-MX" sz="1400" spc="153" dirty="0">
                <a:solidFill>
                  <a:srgbClr val="396559"/>
                </a:solidFill>
                <a:latin typeface="Montserrat Medium" pitchFamily="2" charset="77"/>
              </a:rPr>
              <a:t>A INTERVENIR 30M   </a:t>
            </a:r>
          </a:p>
          <a:p>
            <a:pPr marL="9525">
              <a:spcBef>
                <a:spcPts val="75"/>
              </a:spcBef>
            </a:pPr>
            <a:r>
              <a:rPr lang="es-MX" sz="1400" b="1" spc="153" dirty="0">
                <a:latin typeface="Montserrat Light" pitchFamily="2" charset="77"/>
              </a:rPr>
              <a:t> 1</a:t>
            </a:r>
            <a:endParaRPr lang="es-MX" sz="1400" spc="188" dirty="0">
              <a:latin typeface="Montserrat Light" pitchFamily="2" charset="77"/>
            </a:endParaRPr>
          </a:p>
        </p:txBody>
      </p:sp>
      <p:pic>
        <p:nvPicPr>
          <p:cNvPr id="16" name="Imagen 15">
            <a:extLst>
              <a:ext uri="{FF2B5EF4-FFF2-40B4-BE49-F238E27FC236}">
                <a16:creationId xmlns:a16="http://schemas.microsoft.com/office/drawing/2014/main" id="{F3751616-4172-5344-9550-665E8185E81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48404" y="3174271"/>
            <a:ext cx="608837" cy="608837"/>
          </a:xfrm>
          <a:prstGeom prst="rect">
            <a:avLst/>
          </a:prstGeom>
        </p:spPr>
      </p:pic>
      <p:pic>
        <p:nvPicPr>
          <p:cNvPr id="45" name="Imagen 44">
            <a:extLst>
              <a:ext uri="{FF2B5EF4-FFF2-40B4-BE49-F238E27FC236}">
                <a16:creationId xmlns:a16="http://schemas.microsoft.com/office/drawing/2014/main" id="{26FD45A3-0E7B-8246-85E4-40C0F6347C0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56880" y="3176151"/>
            <a:ext cx="608837" cy="608837"/>
          </a:xfrm>
          <a:prstGeom prst="rect">
            <a:avLst/>
          </a:prstGeom>
        </p:spPr>
      </p:pic>
      <p:pic>
        <p:nvPicPr>
          <p:cNvPr id="47" name="Imagen 46">
            <a:extLst>
              <a:ext uri="{FF2B5EF4-FFF2-40B4-BE49-F238E27FC236}">
                <a16:creationId xmlns:a16="http://schemas.microsoft.com/office/drawing/2014/main" id="{F5B523DE-C47C-CA49-8B2F-1816FE7B9E8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597442" y="3152021"/>
            <a:ext cx="608837" cy="608837"/>
          </a:xfrm>
          <a:prstGeom prst="rect">
            <a:avLst/>
          </a:prstGeom>
        </p:spPr>
      </p:pic>
      <p:pic>
        <p:nvPicPr>
          <p:cNvPr id="17" name="Imagen 16">
            <a:extLst>
              <a:ext uri="{FF2B5EF4-FFF2-40B4-BE49-F238E27FC236}">
                <a16:creationId xmlns:a16="http://schemas.microsoft.com/office/drawing/2014/main" id="{AF13200B-3032-BF4B-B110-25103E17606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813242" y="4426981"/>
            <a:ext cx="1313680" cy="1266966"/>
          </a:xfrm>
          <a:prstGeom prst="rect">
            <a:avLst/>
          </a:prstGeom>
        </p:spPr>
      </p:pic>
      <p:sp>
        <p:nvSpPr>
          <p:cNvPr id="48" name="object 3">
            <a:extLst>
              <a:ext uri="{FF2B5EF4-FFF2-40B4-BE49-F238E27FC236}">
                <a16:creationId xmlns:a16="http://schemas.microsoft.com/office/drawing/2014/main" id="{048E556F-28CF-DE42-8A02-BCB5CB5A4393}"/>
              </a:ext>
            </a:extLst>
          </p:cNvPr>
          <p:cNvSpPr txBox="1">
            <a:spLocks/>
          </p:cNvSpPr>
          <p:nvPr/>
        </p:nvSpPr>
        <p:spPr>
          <a:xfrm>
            <a:off x="5407908" y="5750773"/>
            <a:ext cx="2157075" cy="45332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spc="153" dirty="0">
                <a:solidFill>
                  <a:srgbClr val="396559"/>
                </a:solidFill>
                <a:latin typeface="Montserrat Medium" pitchFamily="2" charset="77"/>
              </a:rPr>
              <a:t>ARQUEOLOGOS </a:t>
            </a:r>
          </a:p>
          <a:p>
            <a:pPr marL="9525" algn="ctr">
              <a:spcBef>
                <a:spcPts val="75"/>
              </a:spcBef>
            </a:pPr>
            <a:r>
              <a:rPr lang="es-MX" sz="1400" b="1" spc="153" dirty="0">
                <a:latin typeface="Montserrat Light" pitchFamily="2" charset="77"/>
              </a:rPr>
              <a:t>0</a:t>
            </a:r>
            <a:endParaRPr lang="es-MX" sz="1400" spc="188" dirty="0">
              <a:latin typeface="Montserrat Light" pitchFamily="2" charset="77"/>
            </a:endParaRPr>
          </a:p>
        </p:txBody>
      </p:sp>
      <p:sp>
        <p:nvSpPr>
          <p:cNvPr id="49" name="object 3">
            <a:extLst>
              <a:ext uri="{FF2B5EF4-FFF2-40B4-BE49-F238E27FC236}">
                <a16:creationId xmlns:a16="http://schemas.microsoft.com/office/drawing/2014/main" id="{8E7194FC-903C-6648-820C-E30998C336D5}"/>
              </a:ext>
            </a:extLst>
          </p:cNvPr>
          <p:cNvSpPr txBox="1">
            <a:spLocks/>
          </p:cNvSpPr>
          <p:nvPr/>
        </p:nvSpPr>
        <p:spPr>
          <a:xfrm>
            <a:off x="529926" y="134568"/>
            <a:ext cx="2910098" cy="932948"/>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53" dirty="0">
                <a:latin typeface="Montserrat Light" pitchFamily="2" charset="77"/>
              </a:rPr>
              <a:t>PROSPECCIÓN Y SALVAMENTO ARQUEOLÓGICO </a:t>
            </a:r>
            <a:endParaRPr lang="es-MX" sz="2000" spc="188" dirty="0">
              <a:latin typeface="Montserrat Light" pitchFamily="2" charset="77"/>
            </a:endParaRPr>
          </a:p>
        </p:txBody>
      </p:sp>
      <p:sp>
        <p:nvSpPr>
          <p:cNvPr id="50" name="Rectángulo 49">
            <a:extLst>
              <a:ext uri="{FF2B5EF4-FFF2-40B4-BE49-F238E27FC236}">
                <a16:creationId xmlns:a16="http://schemas.microsoft.com/office/drawing/2014/main" id="{4E9A07CF-EF34-A743-8266-12D08F58A736}"/>
              </a:ext>
            </a:extLst>
          </p:cNvPr>
          <p:cNvSpPr/>
          <p:nvPr/>
        </p:nvSpPr>
        <p:spPr>
          <a:xfrm>
            <a:off x="3030583" y="879945"/>
            <a:ext cx="6713813" cy="131865"/>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1" name="Rectángulo 50">
            <a:extLst>
              <a:ext uri="{FF2B5EF4-FFF2-40B4-BE49-F238E27FC236}">
                <a16:creationId xmlns:a16="http://schemas.microsoft.com/office/drawing/2014/main" id="{4F8B8AA3-4053-EE48-8D18-320BE5253DAE}"/>
              </a:ext>
            </a:extLst>
          </p:cNvPr>
          <p:cNvSpPr/>
          <p:nvPr/>
        </p:nvSpPr>
        <p:spPr>
          <a:xfrm>
            <a:off x="4992404" y="4266878"/>
            <a:ext cx="2988081" cy="2097327"/>
          </a:xfrm>
          <a:prstGeom prst="rect">
            <a:avLst/>
          </a:prstGeom>
          <a:solidFill>
            <a:srgbClr val="C4C4A3">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26" name="Imagen 25">
            <a:extLst>
              <a:ext uri="{FF2B5EF4-FFF2-40B4-BE49-F238E27FC236}">
                <a16:creationId xmlns:a16="http://schemas.microsoft.com/office/drawing/2014/main" id="{27722327-AC57-7546-946A-6FDE72B380A3}"/>
              </a:ext>
            </a:extLst>
          </p:cNvPr>
          <p:cNvPicPr>
            <a:picLocks noChangeAspect="1"/>
          </p:cNvPicPr>
          <p:nvPr/>
        </p:nvPicPr>
        <p:blipFill>
          <a:blip r:embed="rId9">
            <a:lum bright="70000" contrast="-70000"/>
          </a:blip>
          <a:stretch>
            <a:fillRect/>
          </a:stretch>
        </p:blipFill>
        <p:spPr>
          <a:xfrm>
            <a:off x="10557946" y="870256"/>
            <a:ext cx="1407348" cy="5277556"/>
          </a:xfrm>
          <a:prstGeom prst="rect">
            <a:avLst/>
          </a:prstGeom>
        </p:spPr>
      </p:pic>
      <p:cxnSp>
        <p:nvCxnSpPr>
          <p:cNvPr id="27" name="Conector recto 26">
            <a:extLst>
              <a:ext uri="{FF2B5EF4-FFF2-40B4-BE49-F238E27FC236}">
                <a16:creationId xmlns:a16="http://schemas.microsoft.com/office/drawing/2014/main" id="{FCC66E91-C9C4-0847-AA8B-1CF2A2845D47}"/>
              </a:ext>
            </a:extLst>
          </p:cNvPr>
          <p:cNvCxnSpPr>
            <a:cxnSpLocks/>
          </p:cNvCxnSpPr>
          <p:nvPr/>
        </p:nvCxnSpPr>
        <p:spPr>
          <a:xfrm>
            <a:off x="1457241" y="2280659"/>
            <a:ext cx="8145127" cy="18315"/>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58828FED-601F-7248-98A3-EBFED8E06A7E}"/>
              </a:ext>
            </a:extLst>
          </p:cNvPr>
          <p:cNvCxnSpPr>
            <a:cxnSpLocks/>
          </p:cNvCxnSpPr>
          <p:nvPr/>
        </p:nvCxnSpPr>
        <p:spPr>
          <a:xfrm>
            <a:off x="1516705" y="4010182"/>
            <a:ext cx="8085663" cy="38168"/>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pic>
        <p:nvPicPr>
          <p:cNvPr id="30" name="Imagen 29">
            <a:extLst>
              <a:ext uri="{FF2B5EF4-FFF2-40B4-BE49-F238E27FC236}">
                <a16:creationId xmlns:a16="http://schemas.microsoft.com/office/drawing/2014/main" id="{73F42A54-BFDA-C349-AA89-F564F499C49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120" b="47526" l="8667" r="75200"/>
                    </a14:imgEffect>
                  </a14:imgLayer>
                </a14:imgProps>
              </a:ext>
            </a:extLst>
          </a:blip>
          <a:srcRect l="10141" t="10141" r="24725" b="52488"/>
          <a:stretch/>
        </p:blipFill>
        <p:spPr>
          <a:xfrm>
            <a:off x="2931715" y="5550246"/>
            <a:ext cx="959307" cy="978986"/>
          </a:xfrm>
          <a:prstGeom prst="rect">
            <a:avLst/>
          </a:prstGeom>
        </p:spPr>
      </p:pic>
      <p:sp>
        <p:nvSpPr>
          <p:cNvPr id="31" name="object 3">
            <a:extLst>
              <a:ext uri="{FF2B5EF4-FFF2-40B4-BE49-F238E27FC236}">
                <a16:creationId xmlns:a16="http://schemas.microsoft.com/office/drawing/2014/main" id="{F72E2588-75F0-2B4F-A179-98E585C2263D}"/>
              </a:ext>
            </a:extLst>
          </p:cNvPr>
          <p:cNvSpPr txBox="1">
            <a:spLocks/>
          </p:cNvSpPr>
          <p:nvPr/>
        </p:nvSpPr>
        <p:spPr>
          <a:xfrm>
            <a:off x="416985" y="5132811"/>
            <a:ext cx="3975107" cy="49693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000" b="1" spc="188" dirty="0">
                <a:solidFill>
                  <a:schemeClr val="tx1"/>
                </a:solidFill>
                <a:latin typeface="Montserrat Light" pitchFamily="2" charset="77"/>
              </a:rPr>
              <a:t>FUENTE</a:t>
            </a:r>
            <a:r>
              <a:rPr lang="es-MX" sz="1000" spc="188" dirty="0">
                <a:solidFill>
                  <a:schemeClr val="tx1"/>
                </a:solidFill>
                <a:latin typeface="Montserrat Light" pitchFamily="2" charset="77"/>
              </a:rPr>
              <a:t>: Data obtenida del </a:t>
            </a:r>
          </a:p>
          <a:p>
            <a:pPr marL="9525">
              <a:spcBef>
                <a:spcPts val="75"/>
              </a:spcBef>
            </a:pPr>
            <a:r>
              <a:rPr lang="es-MX" sz="1000" spc="188" dirty="0">
                <a:solidFill>
                  <a:schemeClr val="tx1"/>
                </a:solidFill>
                <a:latin typeface="Montserrat Light" pitchFamily="2" charset="77"/>
              </a:rPr>
              <a:t>reporte de avance </a:t>
            </a:r>
          </a:p>
          <a:p>
            <a:pPr marL="9525">
              <a:spcBef>
                <a:spcPts val="75"/>
              </a:spcBef>
            </a:pPr>
            <a:r>
              <a:rPr lang="es-MX" sz="1000" spc="188" dirty="0">
                <a:solidFill>
                  <a:schemeClr val="tx1"/>
                </a:solidFill>
                <a:latin typeface="Montserrat Light" pitchFamily="2" charset="77"/>
              </a:rPr>
              <a:t>T6-T7-2022-10-06 </a:t>
            </a:r>
          </a:p>
        </p:txBody>
      </p:sp>
      <p:sp>
        <p:nvSpPr>
          <p:cNvPr id="32" name="object 3">
            <a:extLst>
              <a:ext uri="{FF2B5EF4-FFF2-40B4-BE49-F238E27FC236}">
                <a16:creationId xmlns:a16="http://schemas.microsoft.com/office/drawing/2014/main" id="{846CAD60-52AF-8946-91AF-BCD0166940BE}"/>
              </a:ext>
            </a:extLst>
          </p:cNvPr>
          <p:cNvSpPr txBox="1">
            <a:spLocks/>
          </p:cNvSpPr>
          <p:nvPr/>
        </p:nvSpPr>
        <p:spPr>
          <a:xfrm>
            <a:off x="7980485" y="2453858"/>
            <a:ext cx="614356"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Total</a:t>
            </a:r>
          </a:p>
        </p:txBody>
      </p:sp>
    </p:spTree>
    <p:extLst>
      <p:ext uri="{BB962C8B-B14F-4D97-AF65-F5344CB8AC3E}">
        <p14:creationId xmlns:p14="http://schemas.microsoft.com/office/powerpoint/2010/main" val="25465663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3"/>
          <a:stretch>
            <a:fillRect/>
          </a:stretch>
        </p:blipFill>
        <p:spPr>
          <a:xfrm>
            <a:off x="10006853" y="0"/>
            <a:ext cx="2185147"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4">
            <a:lum bright="-40000" contrast="-40000"/>
            <a:extLst>
              <a:ext uri="{28A0092B-C50C-407E-A947-70E740481C1C}">
                <a14:useLocalDpi xmlns:a14="http://schemas.microsoft.com/office/drawing/2010/main"/>
              </a:ext>
            </a:extLst>
          </a:blip>
          <a:stretch>
            <a:fillRect/>
          </a:stretch>
        </p:blipFill>
        <p:spPr>
          <a:xfrm>
            <a:off x="416985" y="5734269"/>
            <a:ext cx="2229105" cy="610940"/>
          </a:xfrm>
          <a:prstGeom prst="rect">
            <a:avLst/>
          </a:prstGeom>
        </p:spPr>
      </p:pic>
      <p:sp>
        <p:nvSpPr>
          <p:cNvPr id="42" name="object 32">
            <a:extLst>
              <a:ext uri="{FF2B5EF4-FFF2-40B4-BE49-F238E27FC236}">
                <a16:creationId xmlns:a16="http://schemas.microsoft.com/office/drawing/2014/main" id="{301404D1-DF50-EF43-8890-ABFF3B01E3D0}"/>
              </a:ext>
            </a:extLst>
          </p:cNvPr>
          <p:cNvSpPr txBox="1"/>
          <p:nvPr/>
        </p:nvSpPr>
        <p:spPr>
          <a:xfrm>
            <a:off x="3136568" y="3599697"/>
            <a:ext cx="887881" cy="318837"/>
          </a:xfrm>
          <a:prstGeom prst="rect">
            <a:avLst/>
          </a:prstGeom>
        </p:spPr>
        <p:txBody>
          <a:bodyPr vert="horz" wrap="square" lIns="0" tIns="10953" rIns="0" bIns="0" rtlCol="0">
            <a:spAutoFit/>
          </a:bodyPr>
          <a:lstStyle/>
          <a:p>
            <a:pPr marL="9525">
              <a:spcBef>
                <a:spcPts val="86"/>
              </a:spcBef>
            </a:pPr>
            <a:r>
              <a:rPr lang="es-419" sz="2000" b="1" spc="-30" dirty="0">
                <a:solidFill>
                  <a:schemeClr val="bg1"/>
                </a:solidFill>
                <a:latin typeface="Helvetica" pitchFamily="2" charset="0"/>
                <a:cs typeface="Montserrat-Medium"/>
              </a:rPr>
              <a:t>18.25</a:t>
            </a:r>
            <a:r>
              <a:rPr sz="2000" b="1" spc="-30" dirty="0">
                <a:solidFill>
                  <a:schemeClr val="bg1"/>
                </a:solidFill>
                <a:latin typeface="Helvetica" pitchFamily="2" charset="0"/>
                <a:cs typeface="Montserrat-ExtraBold"/>
              </a:rPr>
              <a:t>%</a:t>
            </a:r>
            <a:endParaRPr sz="2000" dirty="0">
              <a:solidFill>
                <a:schemeClr val="bg1"/>
              </a:solidFill>
              <a:latin typeface="Helvetica" pitchFamily="2" charset="0"/>
              <a:cs typeface="Montserrat-ExtraBold"/>
            </a:endParaRPr>
          </a:p>
        </p:txBody>
      </p:sp>
      <p:sp>
        <p:nvSpPr>
          <p:cNvPr id="43" name="object 32">
            <a:extLst>
              <a:ext uri="{FF2B5EF4-FFF2-40B4-BE49-F238E27FC236}">
                <a16:creationId xmlns:a16="http://schemas.microsoft.com/office/drawing/2014/main" id="{4EA251E3-82C2-C341-81BA-814F9635730C}"/>
              </a:ext>
            </a:extLst>
          </p:cNvPr>
          <p:cNvSpPr txBox="1"/>
          <p:nvPr/>
        </p:nvSpPr>
        <p:spPr>
          <a:xfrm>
            <a:off x="3145692" y="4029119"/>
            <a:ext cx="887881" cy="318837"/>
          </a:xfrm>
          <a:prstGeom prst="rect">
            <a:avLst/>
          </a:prstGeom>
        </p:spPr>
        <p:txBody>
          <a:bodyPr vert="horz" wrap="square" lIns="0" tIns="10953" rIns="0" bIns="0" rtlCol="0">
            <a:spAutoFit/>
          </a:bodyPr>
          <a:lstStyle/>
          <a:p>
            <a:pPr marL="9525">
              <a:spcBef>
                <a:spcPts val="86"/>
              </a:spcBef>
            </a:pPr>
            <a:r>
              <a:rPr lang="es-419" sz="2000" b="1" spc="-30" dirty="0">
                <a:solidFill>
                  <a:schemeClr val="bg1"/>
                </a:solidFill>
                <a:latin typeface="Helvetica" pitchFamily="2" charset="0"/>
                <a:cs typeface="Montserrat-Medium"/>
              </a:rPr>
              <a:t>46.64</a:t>
            </a:r>
            <a:r>
              <a:rPr sz="2000" b="1" spc="-30" dirty="0">
                <a:solidFill>
                  <a:schemeClr val="bg1"/>
                </a:solidFill>
                <a:latin typeface="Helvetica" pitchFamily="2" charset="0"/>
                <a:cs typeface="Montserrat-ExtraBold"/>
              </a:rPr>
              <a:t>%</a:t>
            </a:r>
            <a:endParaRPr sz="2000" dirty="0">
              <a:solidFill>
                <a:schemeClr val="bg1"/>
              </a:solidFill>
              <a:latin typeface="Helvetica" pitchFamily="2" charset="0"/>
              <a:cs typeface="Montserrat-ExtraBold"/>
            </a:endParaRPr>
          </a:p>
        </p:txBody>
      </p:sp>
      <p:sp>
        <p:nvSpPr>
          <p:cNvPr id="20" name="object 3">
            <a:extLst>
              <a:ext uri="{FF2B5EF4-FFF2-40B4-BE49-F238E27FC236}">
                <a16:creationId xmlns:a16="http://schemas.microsoft.com/office/drawing/2014/main" id="{2EE844AB-1EC9-CA4B-BC1F-E9F0B6E40D16}"/>
              </a:ext>
            </a:extLst>
          </p:cNvPr>
          <p:cNvSpPr txBox="1">
            <a:spLocks/>
          </p:cNvSpPr>
          <p:nvPr/>
        </p:nvSpPr>
        <p:spPr>
          <a:xfrm>
            <a:off x="760778" y="1241102"/>
            <a:ext cx="3975107"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b="1" spc="153" dirty="0">
                <a:solidFill>
                  <a:srgbClr val="396559"/>
                </a:solidFill>
                <a:latin typeface="Montserrat" pitchFamily="2" charset="77"/>
              </a:rPr>
              <a:t>TRAMO 6 </a:t>
            </a:r>
            <a:r>
              <a:rPr lang="es-MX" sz="2000" b="1" spc="153" dirty="0">
                <a:solidFill>
                  <a:srgbClr val="396559"/>
                </a:solidFill>
                <a:latin typeface="Montserrat SemiBold" pitchFamily="2" charset="77"/>
              </a:rPr>
              <a:t>FRENTE 2 </a:t>
            </a:r>
            <a:endParaRPr lang="es-MX" sz="2000" b="1" spc="188" dirty="0">
              <a:solidFill>
                <a:srgbClr val="396559"/>
              </a:solidFill>
              <a:latin typeface="Montserrat SemiBold" pitchFamily="2" charset="77"/>
            </a:endParaRPr>
          </a:p>
        </p:txBody>
      </p:sp>
      <p:sp>
        <p:nvSpPr>
          <p:cNvPr id="23" name="object 3">
            <a:extLst>
              <a:ext uri="{FF2B5EF4-FFF2-40B4-BE49-F238E27FC236}">
                <a16:creationId xmlns:a16="http://schemas.microsoft.com/office/drawing/2014/main" id="{50CE982E-188F-3545-BE0C-62DD26B30E4F}"/>
              </a:ext>
            </a:extLst>
          </p:cNvPr>
          <p:cNvSpPr txBox="1">
            <a:spLocks/>
          </p:cNvSpPr>
          <p:nvPr/>
        </p:nvSpPr>
        <p:spPr>
          <a:xfrm>
            <a:off x="1515854" y="1779986"/>
            <a:ext cx="5300873" cy="90986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KM INICIAL  –   KM FINAL</a:t>
            </a:r>
          </a:p>
          <a:p>
            <a:pPr marL="9525">
              <a:spcBef>
                <a:spcPts val="75"/>
              </a:spcBef>
            </a:pPr>
            <a:r>
              <a:rPr lang="es-MX" sz="1400" b="1" spc="153" dirty="0">
                <a:latin typeface="Montserrat Light" pitchFamily="2" charset="77"/>
              </a:rPr>
              <a:t>  6310+980.       6314+100</a:t>
            </a:r>
          </a:p>
          <a:p>
            <a:pPr marL="9525">
              <a:spcBef>
                <a:spcPts val="75"/>
              </a:spcBef>
            </a:pPr>
            <a:r>
              <a:rPr lang="es-MX" sz="1400" b="1" spc="153" dirty="0">
                <a:latin typeface="Montserrat Light" pitchFamily="2" charset="77"/>
              </a:rPr>
              <a:t>  6314+100.        6316+000 </a:t>
            </a:r>
          </a:p>
          <a:p>
            <a:pPr marL="9525">
              <a:spcBef>
                <a:spcPts val="75"/>
              </a:spcBef>
            </a:pPr>
            <a:r>
              <a:rPr lang="es-MX" sz="1400" b="1" spc="153" dirty="0">
                <a:latin typeface="Montserrat Light" pitchFamily="2" charset="77"/>
              </a:rPr>
              <a:t>  </a:t>
            </a:r>
            <a:r>
              <a:rPr lang="es-MX" sz="1400" b="1" spc="153" dirty="0">
                <a:solidFill>
                  <a:schemeClr val="accent5">
                    <a:lumMod val="75000"/>
                  </a:schemeClr>
                </a:solidFill>
                <a:latin typeface="Montserrat Light" pitchFamily="2" charset="77"/>
              </a:rPr>
              <a:t>6316+000.       6320+300.                  99 al 106. </a:t>
            </a:r>
            <a:r>
              <a:rPr lang="es-MX" sz="1400" b="1" spc="153" dirty="0">
                <a:latin typeface="Montserrat Light" pitchFamily="2" charset="77"/>
              </a:rPr>
              <a:t>                                 </a:t>
            </a:r>
            <a:endParaRPr lang="es-MX" sz="1400" b="1" spc="188" dirty="0">
              <a:latin typeface="Montserrat Light" pitchFamily="2" charset="77"/>
            </a:endParaRPr>
          </a:p>
        </p:txBody>
      </p:sp>
      <p:pic>
        <p:nvPicPr>
          <p:cNvPr id="3" name="Imagen 2">
            <a:extLst>
              <a:ext uri="{FF2B5EF4-FFF2-40B4-BE49-F238E27FC236}">
                <a16:creationId xmlns:a16="http://schemas.microsoft.com/office/drawing/2014/main" id="{C085D2E7-AD86-1F4A-8918-E7C9E46F0EA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717" y="1772284"/>
            <a:ext cx="447680" cy="550343"/>
          </a:xfrm>
          <a:prstGeom prst="rect">
            <a:avLst/>
          </a:prstGeom>
        </p:spPr>
      </p:pic>
      <p:sp>
        <p:nvSpPr>
          <p:cNvPr id="24" name="object 3">
            <a:extLst>
              <a:ext uri="{FF2B5EF4-FFF2-40B4-BE49-F238E27FC236}">
                <a16:creationId xmlns:a16="http://schemas.microsoft.com/office/drawing/2014/main" id="{F79DA5AB-45C0-5642-B443-439ECBEC8773}"/>
              </a:ext>
            </a:extLst>
          </p:cNvPr>
          <p:cNvSpPr txBox="1">
            <a:spLocks/>
          </p:cNvSpPr>
          <p:nvPr/>
        </p:nvSpPr>
        <p:spPr>
          <a:xfrm>
            <a:off x="5277112" y="1737931"/>
            <a:ext cx="2157075" cy="90986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PUNTO AMBIENTAL </a:t>
            </a:r>
          </a:p>
          <a:p>
            <a:pPr marL="9525">
              <a:spcBef>
                <a:spcPts val="75"/>
              </a:spcBef>
            </a:pPr>
            <a:r>
              <a:rPr lang="es-MX" sz="1400" b="1" spc="153" dirty="0">
                <a:latin typeface="Montserrat Light" pitchFamily="2" charset="77"/>
              </a:rPr>
              <a:t>  82 al 93</a:t>
            </a:r>
          </a:p>
          <a:p>
            <a:pPr marL="9525">
              <a:spcBef>
                <a:spcPts val="75"/>
              </a:spcBef>
            </a:pPr>
            <a:r>
              <a:rPr lang="es-MX" sz="1400" b="1" spc="153" dirty="0">
                <a:latin typeface="Montserrat Light" pitchFamily="2" charset="77"/>
              </a:rPr>
              <a:t>  94 al 98</a:t>
            </a:r>
          </a:p>
          <a:p>
            <a:pPr marL="9525">
              <a:spcBef>
                <a:spcPts val="75"/>
              </a:spcBef>
            </a:pPr>
            <a:endParaRPr lang="es-MX" sz="1400" spc="188" dirty="0">
              <a:latin typeface="Montserrat Light" pitchFamily="2" charset="77"/>
            </a:endParaRPr>
          </a:p>
        </p:txBody>
      </p:sp>
      <p:pic>
        <p:nvPicPr>
          <p:cNvPr id="12" name="Imagen 11">
            <a:extLst>
              <a:ext uri="{FF2B5EF4-FFF2-40B4-BE49-F238E27FC236}">
                <a16:creationId xmlns:a16="http://schemas.microsoft.com/office/drawing/2014/main" id="{828B60F7-B528-AD4E-B7F7-6189360D2D3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63649" y="1639907"/>
            <a:ext cx="518988" cy="518988"/>
          </a:xfrm>
          <a:prstGeom prst="rect">
            <a:avLst/>
          </a:prstGeom>
        </p:spPr>
      </p:pic>
      <p:pic>
        <p:nvPicPr>
          <p:cNvPr id="15" name="Imagen 14">
            <a:extLst>
              <a:ext uri="{FF2B5EF4-FFF2-40B4-BE49-F238E27FC236}">
                <a16:creationId xmlns:a16="http://schemas.microsoft.com/office/drawing/2014/main" id="{9C6C10BB-3F5C-1946-8701-81A8CB59B74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735636" y="1699264"/>
            <a:ext cx="787772" cy="369773"/>
          </a:xfrm>
          <a:prstGeom prst="rect">
            <a:avLst/>
          </a:prstGeom>
        </p:spPr>
      </p:pic>
      <p:sp>
        <p:nvSpPr>
          <p:cNvPr id="33" name="object 3">
            <a:extLst>
              <a:ext uri="{FF2B5EF4-FFF2-40B4-BE49-F238E27FC236}">
                <a16:creationId xmlns:a16="http://schemas.microsoft.com/office/drawing/2014/main" id="{7CC78786-A7F3-2F48-8DEA-A517433BBB5E}"/>
              </a:ext>
            </a:extLst>
          </p:cNvPr>
          <p:cNvSpPr txBox="1">
            <a:spLocks/>
          </p:cNvSpPr>
          <p:nvPr/>
        </p:nvSpPr>
        <p:spPr>
          <a:xfrm>
            <a:off x="8498201" y="1779986"/>
            <a:ext cx="2157075" cy="113813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LONGITUD </a:t>
            </a:r>
          </a:p>
          <a:p>
            <a:pPr marL="9525">
              <a:spcBef>
                <a:spcPts val="75"/>
              </a:spcBef>
            </a:pPr>
            <a:r>
              <a:rPr lang="es-MX" sz="1400" b="1" spc="153" dirty="0">
                <a:latin typeface="Montserrat Light" pitchFamily="2" charset="77"/>
              </a:rPr>
              <a:t>  3.12 KM</a:t>
            </a:r>
          </a:p>
          <a:p>
            <a:pPr marL="9525">
              <a:spcBef>
                <a:spcPts val="75"/>
              </a:spcBef>
            </a:pPr>
            <a:r>
              <a:rPr lang="es-MX" sz="1400" b="1" spc="153" dirty="0">
                <a:latin typeface="Montserrat Light" pitchFamily="2" charset="77"/>
              </a:rPr>
              <a:t>  1.9 KM</a:t>
            </a:r>
          </a:p>
          <a:p>
            <a:pPr marL="9525">
              <a:spcBef>
                <a:spcPts val="75"/>
              </a:spcBef>
            </a:pPr>
            <a:r>
              <a:rPr lang="es-MX" sz="1400" b="1" spc="153" dirty="0">
                <a:solidFill>
                  <a:schemeClr val="accent5">
                    <a:lumMod val="75000"/>
                  </a:schemeClr>
                </a:solidFill>
                <a:latin typeface="Montserrat Light" pitchFamily="2" charset="77"/>
              </a:rPr>
              <a:t>  4.3 kM</a:t>
            </a:r>
          </a:p>
          <a:p>
            <a:pPr marL="9525">
              <a:spcBef>
                <a:spcPts val="75"/>
              </a:spcBef>
            </a:pPr>
            <a:r>
              <a:rPr lang="es-MX" sz="1400" b="1" spc="153" dirty="0">
                <a:solidFill>
                  <a:schemeClr val="accent5">
                    <a:lumMod val="75000"/>
                  </a:schemeClr>
                </a:solidFill>
                <a:latin typeface="Montserrat Light" pitchFamily="2" charset="77"/>
              </a:rPr>
              <a:t>9.32 KM </a:t>
            </a:r>
            <a:endParaRPr lang="es-MX" sz="1400" spc="188" dirty="0">
              <a:solidFill>
                <a:schemeClr val="accent5">
                  <a:lumMod val="75000"/>
                </a:schemeClr>
              </a:solidFill>
              <a:latin typeface="Montserrat Light" pitchFamily="2" charset="77"/>
            </a:endParaRPr>
          </a:p>
        </p:txBody>
      </p:sp>
      <p:sp>
        <p:nvSpPr>
          <p:cNvPr id="34" name="object 3">
            <a:extLst>
              <a:ext uri="{FF2B5EF4-FFF2-40B4-BE49-F238E27FC236}">
                <a16:creationId xmlns:a16="http://schemas.microsoft.com/office/drawing/2014/main" id="{12EFBFF6-ADC0-3A42-9BE4-4E7BD497B40D}"/>
              </a:ext>
            </a:extLst>
          </p:cNvPr>
          <p:cNvSpPr txBox="1">
            <a:spLocks/>
          </p:cNvSpPr>
          <p:nvPr/>
        </p:nvSpPr>
        <p:spPr>
          <a:xfrm>
            <a:off x="1640815" y="3344896"/>
            <a:ext cx="4119341" cy="1366400"/>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MONUMENTOS</a:t>
            </a:r>
          </a:p>
          <a:p>
            <a:pPr marL="9525">
              <a:spcBef>
                <a:spcPts val="75"/>
              </a:spcBef>
            </a:pPr>
            <a:r>
              <a:rPr lang="es-MX" sz="1400" spc="153" dirty="0">
                <a:solidFill>
                  <a:srgbClr val="396559"/>
                </a:solidFill>
                <a:latin typeface="Montserrat Medium" pitchFamily="2" charset="77"/>
              </a:rPr>
              <a:t>REGISTRADOS  </a:t>
            </a:r>
          </a:p>
          <a:p>
            <a:pPr marL="9525">
              <a:spcBef>
                <a:spcPts val="75"/>
              </a:spcBef>
            </a:pPr>
            <a:r>
              <a:rPr lang="es-MX" sz="1400" b="1" spc="153" dirty="0">
                <a:latin typeface="Montserrat Light" pitchFamily="2" charset="77"/>
              </a:rPr>
              <a:t>43</a:t>
            </a:r>
          </a:p>
          <a:p>
            <a:pPr marL="9525">
              <a:spcBef>
                <a:spcPts val="75"/>
              </a:spcBef>
            </a:pPr>
            <a:r>
              <a:rPr lang="es-MX" sz="1400" b="1" spc="153" dirty="0">
                <a:latin typeface="Montserrat Light" pitchFamily="2" charset="77"/>
              </a:rPr>
              <a:t>11</a:t>
            </a:r>
          </a:p>
          <a:p>
            <a:pPr marL="9525">
              <a:spcBef>
                <a:spcPts val="75"/>
              </a:spcBef>
            </a:pPr>
            <a:r>
              <a:rPr lang="es-MX" sz="1400" b="1" spc="153" dirty="0">
                <a:solidFill>
                  <a:schemeClr val="accent5">
                    <a:lumMod val="75000"/>
                  </a:schemeClr>
                </a:solidFill>
                <a:latin typeface="Montserrat Light" pitchFamily="2" charset="77"/>
              </a:rPr>
              <a:t>35                                       35</a:t>
            </a:r>
          </a:p>
          <a:p>
            <a:pPr marL="9525">
              <a:spcBef>
                <a:spcPts val="75"/>
              </a:spcBef>
            </a:pPr>
            <a:r>
              <a:rPr lang="es-MX" sz="1400" b="1" spc="188" dirty="0">
                <a:solidFill>
                  <a:schemeClr val="accent5">
                    <a:lumMod val="75000"/>
                  </a:schemeClr>
                </a:solidFill>
                <a:latin typeface="Montserrat Light" pitchFamily="2" charset="77"/>
              </a:rPr>
              <a:t>89.                                   89</a:t>
            </a:r>
          </a:p>
        </p:txBody>
      </p:sp>
      <p:sp>
        <p:nvSpPr>
          <p:cNvPr id="37" name="object 3">
            <a:extLst>
              <a:ext uri="{FF2B5EF4-FFF2-40B4-BE49-F238E27FC236}">
                <a16:creationId xmlns:a16="http://schemas.microsoft.com/office/drawing/2014/main" id="{41EFDBF2-B919-7D4C-ADE7-2EA3C8A06A64}"/>
              </a:ext>
            </a:extLst>
          </p:cNvPr>
          <p:cNvSpPr txBox="1">
            <a:spLocks/>
          </p:cNvSpPr>
          <p:nvPr/>
        </p:nvSpPr>
        <p:spPr>
          <a:xfrm>
            <a:off x="4468115" y="3311138"/>
            <a:ext cx="4119341" cy="1366400"/>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MONUMENTOS</a:t>
            </a:r>
          </a:p>
          <a:p>
            <a:pPr marL="9525">
              <a:spcBef>
                <a:spcPts val="75"/>
              </a:spcBef>
            </a:pPr>
            <a:r>
              <a:rPr lang="es-MX" sz="1400" spc="153" dirty="0">
                <a:solidFill>
                  <a:srgbClr val="396559"/>
                </a:solidFill>
                <a:latin typeface="Montserrat Medium" pitchFamily="2" charset="77"/>
              </a:rPr>
              <a:t>ENCINTADOS </a:t>
            </a:r>
          </a:p>
          <a:p>
            <a:pPr marL="9525">
              <a:spcBef>
                <a:spcPts val="75"/>
              </a:spcBef>
            </a:pPr>
            <a:r>
              <a:rPr lang="es-MX" sz="1400" b="1" spc="153" dirty="0">
                <a:latin typeface="Montserrat Light" pitchFamily="2" charset="77"/>
              </a:rPr>
              <a:t>43</a:t>
            </a:r>
          </a:p>
          <a:p>
            <a:pPr marL="9525">
              <a:spcBef>
                <a:spcPts val="75"/>
              </a:spcBef>
            </a:pPr>
            <a:r>
              <a:rPr lang="es-MX" sz="1400" b="1" spc="153" dirty="0">
                <a:latin typeface="Montserrat Light" pitchFamily="2" charset="77"/>
              </a:rPr>
              <a:t>11</a:t>
            </a:r>
          </a:p>
          <a:p>
            <a:pPr marL="9525">
              <a:spcBef>
                <a:spcPts val="75"/>
              </a:spcBef>
            </a:pPr>
            <a:endParaRPr lang="es-MX" sz="1400" b="1" spc="153" dirty="0">
              <a:latin typeface="Montserrat Light" pitchFamily="2" charset="77"/>
            </a:endParaRPr>
          </a:p>
          <a:p>
            <a:pPr marL="9525">
              <a:spcBef>
                <a:spcPts val="75"/>
              </a:spcBef>
            </a:pPr>
            <a:endParaRPr lang="es-MX" sz="1400" spc="188" dirty="0">
              <a:latin typeface="Montserrat Light" pitchFamily="2" charset="77"/>
            </a:endParaRPr>
          </a:p>
        </p:txBody>
      </p:sp>
      <p:sp>
        <p:nvSpPr>
          <p:cNvPr id="38" name="object 3">
            <a:extLst>
              <a:ext uri="{FF2B5EF4-FFF2-40B4-BE49-F238E27FC236}">
                <a16:creationId xmlns:a16="http://schemas.microsoft.com/office/drawing/2014/main" id="{A7BF9EE4-6C1A-6640-B309-FD60B1ED2771}"/>
              </a:ext>
            </a:extLst>
          </p:cNvPr>
          <p:cNvSpPr txBox="1">
            <a:spLocks/>
          </p:cNvSpPr>
          <p:nvPr/>
        </p:nvSpPr>
        <p:spPr>
          <a:xfrm>
            <a:off x="7431651" y="3307710"/>
            <a:ext cx="4119341" cy="1366400"/>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MONUMENTOS</a:t>
            </a:r>
          </a:p>
          <a:p>
            <a:pPr marL="9525">
              <a:spcBef>
                <a:spcPts val="75"/>
              </a:spcBef>
            </a:pPr>
            <a:r>
              <a:rPr lang="es-MX" sz="1400" spc="153" dirty="0">
                <a:solidFill>
                  <a:srgbClr val="396559"/>
                </a:solidFill>
                <a:latin typeface="Montserrat Medium" pitchFamily="2" charset="77"/>
              </a:rPr>
              <a:t>A INTERVENIR 30M   </a:t>
            </a:r>
          </a:p>
          <a:p>
            <a:pPr marL="9525">
              <a:spcBef>
                <a:spcPts val="75"/>
              </a:spcBef>
            </a:pPr>
            <a:r>
              <a:rPr lang="es-MX" sz="1400" b="1" spc="153" dirty="0">
                <a:latin typeface="Montserrat Light" pitchFamily="2" charset="77"/>
              </a:rPr>
              <a:t>43</a:t>
            </a:r>
          </a:p>
          <a:p>
            <a:pPr marL="9525">
              <a:spcBef>
                <a:spcPts val="75"/>
              </a:spcBef>
            </a:pPr>
            <a:r>
              <a:rPr lang="es-MX" sz="1400" b="1" spc="153" dirty="0">
                <a:latin typeface="Montserrat Light" pitchFamily="2" charset="77"/>
              </a:rPr>
              <a:t>11</a:t>
            </a:r>
          </a:p>
          <a:p>
            <a:pPr marL="9525">
              <a:spcBef>
                <a:spcPts val="75"/>
              </a:spcBef>
            </a:pPr>
            <a:r>
              <a:rPr lang="es-MX" sz="1400" b="1" spc="153" dirty="0">
                <a:solidFill>
                  <a:schemeClr val="accent5">
                    <a:lumMod val="75000"/>
                  </a:schemeClr>
                </a:solidFill>
                <a:latin typeface="Montserrat Light" pitchFamily="2" charset="77"/>
              </a:rPr>
              <a:t>34</a:t>
            </a:r>
          </a:p>
          <a:p>
            <a:pPr marL="9525">
              <a:spcBef>
                <a:spcPts val="75"/>
              </a:spcBef>
            </a:pPr>
            <a:r>
              <a:rPr lang="es-MX" sz="1400" b="1" spc="153" dirty="0">
                <a:solidFill>
                  <a:schemeClr val="accent5">
                    <a:lumMod val="75000"/>
                  </a:schemeClr>
                </a:solidFill>
                <a:latin typeface="Montserrat Light" pitchFamily="2" charset="77"/>
              </a:rPr>
              <a:t>88</a:t>
            </a:r>
            <a:endParaRPr lang="es-MX" sz="1400" spc="188" dirty="0">
              <a:solidFill>
                <a:schemeClr val="accent5">
                  <a:lumMod val="75000"/>
                </a:schemeClr>
              </a:solidFill>
              <a:latin typeface="Montserrat Light" pitchFamily="2" charset="77"/>
            </a:endParaRPr>
          </a:p>
        </p:txBody>
      </p:sp>
      <p:pic>
        <p:nvPicPr>
          <p:cNvPr id="16" name="Imagen 15">
            <a:extLst>
              <a:ext uri="{FF2B5EF4-FFF2-40B4-BE49-F238E27FC236}">
                <a16:creationId xmlns:a16="http://schemas.microsoft.com/office/drawing/2014/main" id="{F3751616-4172-5344-9550-665E8185E81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56728" y="3219735"/>
            <a:ext cx="608837" cy="608837"/>
          </a:xfrm>
          <a:prstGeom prst="rect">
            <a:avLst/>
          </a:prstGeom>
        </p:spPr>
      </p:pic>
      <p:pic>
        <p:nvPicPr>
          <p:cNvPr id="45" name="Imagen 44">
            <a:extLst>
              <a:ext uri="{FF2B5EF4-FFF2-40B4-BE49-F238E27FC236}">
                <a16:creationId xmlns:a16="http://schemas.microsoft.com/office/drawing/2014/main" id="{26FD45A3-0E7B-8246-85E4-40C0F6347C0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569229" y="3208246"/>
            <a:ext cx="608837" cy="608837"/>
          </a:xfrm>
          <a:prstGeom prst="rect">
            <a:avLst/>
          </a:prstGeom>
        </p:spPr>
      </p:pic>
      <p:pic>
        <p:nvPicPr>
          <p:cNvPr id="47" name="Imagen 46">
            <a:extLst>
              <a:ext uri="{FF2B5EF4-FFF2-40B4-BE49-F238E27FC236}">
                <a16:creationId xmlns:a16="http://schemas.microsoft.com/office/drawing/2014/main" id="{F5B523DE-C47C-CA49-8B2F-1816FE7B9E8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60357" y="3253174"/>
            <a:ext cx="608837" cy="608837"/>
          </a:xfrm>
          <a:prstGeom prst="rect">
            <a:avLst/>
          </a:prstGeom>
        </p:spPr>
      </p:pic>
      <p:pic>
        <p:nvPicPr>
          <p:cNvPr id="17" name="Imagen 16">
            <a:extLst>
              <a:ext uri="{FF2B5EF4-FFF2-40B4-BE49-F238E27FC236}">
                <a16:creationId xmlns:a16="http://schemas.microsoft.com/office/drawing/2014/main" id="{AF13200B-3032-BF4B-B110-25103E17606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327035" y="4743879"/>
            <a:ext cx="1313680" cy="1266966"/>
          </a:xfrm>
          <a:prstGeom prst="rect">
            <a:avLst/>
          </a:prstGeom>
        </p:spPr>
      </p:pic>
      <p:sp>
        <p:nvSpPr>
          <p:cNvPr id="48" name="object 3">
            <a:extLst>
              <a:ext uri="{FF2B5EF4-FFF2-40B4-BE49-F238E27FC236}">
                <a16:creationId xmlns:a16="http://schemas.microsoft.com/office/drawing/2014/main" id="{048E556F-28CF-DE42-8A02-BCB5CB5A4393}"/>
              </a:ext>
            </a:extLst>
          </p:cNvPr>
          <p:cNvSpPr txBox="1">
            <a:spLocks/>
          </p:cNvSpPr>
          <p:nvPr/>
        </p:nvSpPr>
        <p:spPr>
          <a:xfrm>
            <a:off x="5921701" y="6067671"/>
            <a:ext cx="2157075" cy="45332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spc="153" dirty="0">
                <a:solidFill>
                  <a:srgbClr val="396559"/>
                </a:solidFill>
                <a:latin typeface="Montserrat Medium" pitchFamily="2" charset="77"/>
              </a:rPr>
              <a:t>ARQUEOLOGOS </a:t>
            </a:r>
          </a:p>
          <a:p>
            <a:pPr marL="9525" algn="ctr">
              <a:spcBef>
                <a:spcPts val="75"/>
              </a:spcBef>
            </a:pPr>
            <a:r>
              <a:rPr lang="es-MX" sz="1400" b="1" spc="153" dirty="0">
                <a:solidFill>
                  <a:schemeClr val="accent5">
                    <a:lumMod val="75000"/>
                  </a:schemeClr>
                </a:solidFill>
                <a:latin typeface="Montserrat Light" pitchFamily="2" charset="77"/>
              </a:rPr>
              <a:t>3</a:t>
            </a:r>
            <a:endParaRPr lang="es-MX" sz="1400" spc="188" dirty="0">
              <a:solidFill>
                <a:schemeClr val="accent5">
                  <a:lumMod val="75000"/>
                </a:schemeClr>
              </a:solidFill>
              <a:latin typeface="Montserrat Light" pitchFamily="2" charset="77"/>
            </a:endParaRPr>
          </a:p>
        </p:txBody>
      </p:sp>
      <p:sp>
        <p:nvSpPr>
          <p:cNvPr id="49" name="object 3">
            <a:extLst>
              <a:ext uri="{FF2B5EF4-FFF2-40B4-BE49-F238E27FC236}">
                <a16:creationId xmlns:a16="http://schemas.microsoft.com/office/drawing/2014/main" id="{8E7194FC-903C-6648-820C-E30998C336D5}"/>
              </a:ext>
            </a:extLst>
          </p:cNvPr>
          <p:cNvSpPr txBox="1">
            <a:spLocks/>
          </p:cNvSpPr>
          <p:nvPr/>
        </p:nvSpPr>
        <p:spPr>
          <a:xfrm>
            <a:off x="529926" y="134568"/>
            <a:ext cx="2910098" cy="932948"/>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53" dirty="0">
                <a:latin typeface="Montserrat Light" pitchFamily="2" charset="77"/>
              </a:rPr>
              <a:t>PROSPECCIÓN Y SALVAMENTO ARQUEOLÓGICO </a:t>
            </a:r>
            <a:endParaRPr lang="es-MX" sz="2000" spc="188" dirty="0">
              <a:latin typeface="Montserrat Light" pitchFamily="2" charset="77"/>
            </a:endParaRPr>
          </a:p>
        </p:txBody>
      </p:sp>
      <p:sp>
        <p:nvSpPr>
          <p:cNvPr id="50" name="Rectángulo 49">
            <a:extLst>
              <a:ext uri="{FF2B5EF4-FFF2-40B4-BE49-F238E27FC236}">
                <a16:creationId xmlns:a16="http://schemas.microsoft.com/office/drawing/2014/main" id="{4E9A07CF-EF34-A743-8266-12D08F58A736}"/>
              </a:ext>
            </a:extLst>
          </p:cNvPr>
          <p:cNvSpPr/>
          <p:nvPr/>
        </p:nvSpPr>
        <p:spPr>
          <a:xfrm>
            <a:off x="3030583" y="879945"/>
            <a:ext cx="6713813" cy="131865"/>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6" name="Rectángulo 25">
            <a:extLst>
              <a:ext uri="{FF2B5EF4-FFF2-40B4-BE49-F238E27FC236}">
                <a16:creationId xmlns:a16="http://schemas.microsoft.com/office/drawing/2014/main" id="{36136D27-0FA2-7446-9DE6-480FE428F8FC}"/>
              </a:ext>
            </a:extLst>
          </p:cNvPr>
          <p:cNvSpPr/>
          <p:nvPr/>
        </p:nvSpPr>
        <p:spPr>
          <a:xfrm flipH="1">
            <a:off x="5277113" y="4681560"/>
            <a:ext cx="3197764" cy="2097327"/>
          </a:xfrm>
          <a:prstGeom prst="rect">
            <a:avLst/>
          </a:prstGeom>
          <a:solidFill>
            <a:srgbClr val="C4C4A3">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27" name="Imagen 26">
            <a:extLst>
              <a:ext uri="{FF2B5EF4-FFF2-40B4-BE49-F238E27FC236}">
                <a16:creationId xmlns:a16="http://schemas.microsoft.com/office/drawing/2014/main" id="{AFBC83E5-4407-6C42-A46E-E1BB337F84C1}"/>
              </a:ext>
            </a:extLst>
          </p:cNvPr>
          <p:cNvPicPr>
            <a:picLocks noChangeAspect="1"/>
          </p:cNvPicPr>
          <p:nvPr/>
        </p:nvPicPr>
        <p:blipFill>
          <a:blip r:embed="rId10">
            <a:lum bright="70000" contrast="-70000"/>
          </a:blip>
          <a:stretch>
            <a:fillRect/>
          </a:stretch>
        </p:blipFill>
        <p:spPr>
          <a:xfrm>
            <a:off x="10557946" y="870256"/>
            <a:ext cx="1407348" cy="5277556"/>
          </a:xfrm>
          <a:prstGeom prst="rect">
            <a:avLst/>
          </a:prstGeom>
        </p:spPr>
      </p:pic>
      <p:cxnSp>
        <p:nvCxnSpPr>
          <p:cNvPr id="28" name="Conector recto 27">
            <a:extLst>
              <a:ext uri="{FF2B5EF4-FFF2-40B4-BE49-F238E27FC236}">
                <a16:creationId xmlns:a16="http://schemas.microsoft.com/office/drawing/2014/main" id="{3806C84C-E508-7D47-9044-6138D1E6D335}"/>
              </a:ext>
            </a:extLst>
          </p:cNvPr>
          <p:cNvCxnSpPr>
            <a:cxnSpLocks/>
          </p:cNvCxnSpPr>
          <p:nvPr/>
        </p:nvCxnSpPr>
        <p:spPr>
          <a:xfrm>
            <a:off x="1431067" y="2204643"/>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C762CA08-167B-AB40-9F55-DE19EEBBA6C1}"/>
              </a:ext>
            </a:extLst>
          </p:cNvPr>
          <p:cNvCxnSpPr>
            <a:cxnSpLocks/>
          </p:cNvCxnSpPr>
          <p:nvPr/>
        </p:nvCxnSpPr>
        <p:spPr>
          <a:xfrm>
            <a:off x="1365565" y="2433339"/>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CF5B5815-1890-874F-82C6-6E4D9C44A7D2}"/>
              </a:ext>
            </a:extLst>
          </p:cNvPr>
          <p:cNvCxnSpPr>
            <a:cxnSpLocks/>
          </p:cNvCxnSpPr>
          <p:nvPr/>
        </p:nvCxnSpPr>
        <p:spPr>
          <a:xfrm>
            <a:off x="1515854" y="3984875"/>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584512DB-0DB6-654A-8091-4CCF0E53BEAD}"/>
              </a:ext>
            </a:extLst>
          </p:cNvPr>
          <p:cNvCxnSpPr>
            <a:cxnSpLocks/>
          </p:cNvCxnSpPr>
          <p:nvPr/>
        </p:nvCxnSpPr>
        <p:spPr>
          <a:xfrm>
            <a:off x="1520774" y="4225763"/>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pic>
        <p:nvPicPr>
          <p:cNvPr id="40" name="Imagen 39">
            <a:extLst>
              <a:ext uri="{FF2B5EF4-FFF2-40B4-BE49-F238E27FC236}">
                <a16:creationId xmlns:a16="http://schemas.microsoft.com/office/drawing/2014/main" id="{8ED9D76B-3178-F848-8437-CCC7F28DEAE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120" b="47526" l="8667" r="75200"/>
                    </a14:imgEffect>
                  </a14:imgLayer>
                </a14:imgProps>
              </a:ext>
            </a:extLst>
          </a:blip>
          <a:srcRect l="10141" t="10141" r="24725" b="52488"/>
          <a:stretch/>
        </p:blipFill>
        <p:spPr>
          <a:xfrm>
            <a:off x="2931715" y="5550246"/>
            <a:ext cx="959307" cy="978986"/>
          </a:xfrm>
          <a:prstGeom prst="rect">
            <a:avLst/>
          </a:prstGeom>
        </p:spPr>
      </p:pic>
      <p:cxnSp>
        <p:nvCxnSpPr>
          <p:cNvPr id="41" name="Conector recto 40">
            <a:extLst>
              <a:ext uri="{FF2B5EF4-FFF2-40B4-BE49-F238E27FC236}">
                <a16:creationId xmlns:a16="http://schemas.microsoft.com/office/drawing/2014/main" id="{825C757D-23DD-DA4F-A13F-4F8493221AD2}"/>
              </a:ext>
            </a:extLst>
          </p:cNvPr>
          <p:cNvCxnSpPr>
            <a:cxnSpLocks/>
          </p:cNvCxnSpPr>
          <p:nvPr/>
        </p:nvCxnSpPr>
        <p:spPr>
          <a:xfrm>
            <a:off x="1385872" y="2689850"/>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F98645D4-7EE7-E84F-B2CC-2F5A3F523BD8}"/>
              </a:ext>
            </a:extLst>
          </p:cNvPr>
          <p:cNvCxnSpPr>
            <a:cxnSpLocks/>
          </p:cNvCxnSpPr>
          <p:nvPr/>
        </p:nvCxnSpPr>
        <p:spPr>
          <a:xfrm>
            <a:off x="1531537" y="4447077"/>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sp>
        <p:nvSpPr>
          <p:cNvPr id="46" name="object 3">
            <a:extLst>
              <a:ext uri="{FF2B5EF4-FFF2-40B4-BE49-F238E27FC236}">
                <a16:creationId xmlns:a16="http://schemas.microsoft.com/office/drawing/2014/main" id="{67F0C1B2-D30C-734B-A78C-4193C914FF6B}"/>
              </a:ext>
            </a:extLst>
          </p:cNvPr>
          <p:cNvSpPr txBox="1">
            <a:spLocks/>
          </p:cNvSpPr>
          <p:nvPr/>
        </p:nvSpPr>
        <p:spPr>
          <a:xfrm>
            <a:off x="278613" y="2460330"/>
            <a:ext cx="3975107"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Nueva data </a:t>
            </a:r>
          </a:p>
        </p:txBody>
      </p:sp>
      <p:sp>
        <p:nvSpPr>
          <p:cNvPr id="51" name="object 3">
            <a:extLst>
              <a:ext uri="{FF2B5EF4-FFF2-40B4-BE49-F238E27FC236}">
                <a16:creationId xmlns:a16="http://schemas.microsoft.com/office/drawing/2014/main" id="{63E021B4-223B-C842-B38D-F4B498F862D6}"/>
              </a:ext>
            </a:extLst>
          </p:cNvPr>
          <p:cNvSpPr txBox="1">
            <a:spLocks/>
          </p:cNvSpPr>
          <p:nvPr/>
        </p:nvSpPr>
        <p:spPr>
          <a:xfrm>
            <a:off x="319306" y="4227023"/>
            <a:ext cx="3975107"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Nueva data </a:t>
            </a:r>
          </a:p>
        </p:txBody>
      </p:sp>
      <p:sp>
        <p:nvSpPr>
          <p:cNvPr id="52" name="object 3">
            <a:extLst>
              <a:ext uri="{FF2B5EF4-FFF2-40B4-BE49-F238E27FC236}">
                <a16:creationId xmlns:a16="http://schemas.microsoft.com/office/drawing/2014/main" id="{0BAD488E-1762-3244-978B-0DEFC407D57E}"/>
              </a:ext>
            </a:extLst>
          </p:cNvPr>
          <p:cNvSpPr txBox="1">
            <a:spLocks/>
          </p:cNvSpPr>
          <p:nvPr/>
        </p:nvSpPr>
        <p:spPr>
          <a:xfrm>
            <a:off x="5482752" y="6294335"/>
            <a:ext cx="3975107"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Nueva data </a:t>
            </a:r>
          </a:p>
        </p:txBody>
      </p:sp>
      <p:sp>
        <p:nvSpPr>
          <p:cNvPr id="53" name="object 3">
            <a:extLst>
              <a:ext uri="{FF2B5EF4-FFF2-40B4-BE49-F238E27FC236}">
                <a16:creationId xmlns:a16="http://schemas.microsoft.com/office/drawing/2014/main" id="{FF276C8E-419A-2B43-A99E-2E09B9EC0384}"/>
              </a:ext>
            </a:extLst>
          </p:cNvPr>
          <p:cNvSpPr txBox="1">
            <a:spLocks/>
          </p:cNvSpPr>
          <p:nvPr/>
        </p:nvSpPr>
        <p:spPr>
          <a:xfrm>
            <a:off x="412993" y="5099267"/>
            <a:ext cx="3975107" cy="49693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000" b="1" spc="188" dirty="0">
                <a:solidFill>
                  <a:schemeClr val="tx1"/>
                </a:solidFill>
                <a:latin typeface="Montserrat Light" pitchFamily="2" charset="77"/>
              </a:rPr>
              <a:t>FUENTE</a:t>
            </a:r>
            <a:r>
              <a:rPr lang="es-MX" sz="1000" spc="188" dirty="0">
                <a:solidFill>
                  <a:schemeClr val="tx1"/>
                </a:solidFill>
                <a:latin typeface="Montserrat Light" pitchFamily="2" charset="77"/>
              </a:rPr>
              <a:t>: Data obtenida del </a:t>
            </a:r>
          </a:p>
          <a:p>
            <a:pPr marL="9525">
              <a:spcBef>
                <a:spcPts val="75"/>
              </a:spcBef>
            </a:pPr>
            <a:r>
              <a:rPr lang="es-MX" sz="1000" spc="188" dirty="0">
                <a:solidFill>
                  <a:schemeClr val="tx1"/>
                </a:solidFill>
                <a:latin typeface="Montserrat Light" pitchFamily="2" charset="77"/>
              </a:rPr>
              <a:t>reporte de avance </a:t>
            </a:r>
          </a:p>
          <a:p>
            <a:pPr marL="9525">
              <a:spcBef>
                <a:spcPts val="75"/>
              </a:spcBef>
            </a:pPr>
            <a:r>
              <a:rPr lang="es-MX" sz="1000" spc="188" dirty="0">
                <a:solidFill>
                  <a:schemeClr val="tx1"/>
                </a:solidFill>
                <a:latin typeface="Montserrat Light" pitchFamily="2" charset="77"/>
              </a:rPr>
              <a:t>T6-T7-2022-10-06 </a:t>
            </a:r>
          </a:p>
        </p:txBody>
      </p:sp>
      <p:sp>
        <p:nvSpPr>
          <p:cNvPr id="54" name="object 3">
            <a:extLst>
              <a:ext uri="{FF2B5EF4-FFF2-40B4-BE49-F238E27FC236}">
                <a16:creationId xmlns:a16="http://schemas.microsoft.com/office/drawing/2014/main" id="{8F2F537F-5008-2842-8D91-B9FEF6FE8DF4}"/>
              </a:ext>
            </a:extLst>
          </p:cNvPr>
          <p:cNvSpPr txBox="1">
            <a:spLocks/>
          </p:cNvSpPr>
          <p:nvPr/>
        </p:nvSpPr>
        <p:spPr>
          <a:xfrm>
            <a:off x="1021305" y="4475754"/>
            <a:ext cx="614356"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Total</a:t>
            </a:r>
          </a:p>
        </p:txBody>
      </p:sp>
      <p:sp>
        <p:nvSpPr>
          <p:cNvPr id="55" name="object 3">
            <a:extLst>
              <a:ext uri="{FF2B5EF4-FFF2-40B4-BE49-F238E27FC236}">
                <a16:creationId xmlns:a16="http://schemas.microsoft.com/office/drawing/2014/main" id="{73A93520-0B64-4747-B003-911B37F32BA1}"/>
              </a:ext>
            </a:extLst>
          </p:cNvPr>
          <p:cNvSpPr txBox="1">
            <a:spLocks/>
          </p:cNvSpPr>
          <p:nvPr/>
        </p:nvSpPr>
        <p:spPr>
          <a:xfrm>
            <a:off x="7860521" y="2697031"/>
            <a:ext cx="614356"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Total</a:t>
            </a:r>
          </a:p>
        </p:txBody>
      </p:sp>
    </p:spTree>
    <p:extLst>
      <p:ext uri="{BB962C8B-B14F-4D97-AF65-F5344CB8AC3E}">
        <p14:creationId xmlns:p14="http://schemas.microsoft.com/office/powerpoint/2010/main" val="23674206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2"/>
          <a:stretch>
            <a:fillRect/>
          </a:stretch>
        </p:blipFill>
        <p:spPr>
          <a:xfrm>
            <a:off x="11865612" y="0"/>
            <a:ext cx="326388"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304597" y="6002598"/>
            <a:ext cx="2229105" cy="610940"/>
          </a:xfrm>
          <a:prstGeom prst="rect">
            <a:avLst/>
          </a:prstGeom>
        </p:spPr>
      </p:pic>
      <p:sp>
        <p:nvSpPr>
          <p:cNvPr id="42" name="object 32">
            <a:extLst>
              <a:ext uri="{FF2B5EF4-FFF2-40B4-BE49-F238E27FC236}">
                <a16:creationId xmlns:a16="http://schemas.microsoft.com/office/drawing/2014/main" id="{301404D1-DF50-EF43-8890-ABFF3B01E3D0}"/>
              </a:ext>
            </a:extLst>
          </p:cNvPr>
          <p:cNvSpPr txBox="1"/>
          <p:nvPr/>
        </p:nvSpPr>
        <p:spPr>
          <a:xfrm>
            <a:off x="3136568" y="3599697"/>
            <a:ext cx="887881" cy="318837"/>
          </a:xfrm>
          <a:prstGeom prst="rect">
            <a:avLst/>
          </a:prstGeom>
        </p:spPr>
        <p:txBody>
          <a:bodyPr vert="horz" wrap="square" lIns="0" tIns="10953" rIns="0" bIns="0" rtlCol="0">
            <a:spAutoFit/>
          </a:bodyPr>
          <a:lstStyle/>
          <a:p>
            <a:pPr marL="9525">
              <a:spcBef>
                <a:spcPts val="86"/>
              </a:spcBef>
            </a:pPr>
            <a:r>
              <a:rPr lang="es-419" sz="2000" b="1" spc="-30" dirty="0">
                <a:solidFill>
                  <a:schemeClr val="bg1"/>
                </a:solidFill>
                <a:latin typeface="Helvetica" pitchFamily="2" charset="0"/>
                <a:cs typeface="Montserrat-Medium"/>
              </a:rPr>
              <a:t>18.25</a:t>
            </a:r>
            <a:r>
              <a:rPr sz="2000" b="1" spc="-30" dirty="0">
                <a:solidFill>
                  <a:schemeClr val="bg1"/>
                </a:solidFill>
                <a:latin typeface="Helvetica" pitchFamily="2" charset="0"/>
                <a:cs typeface="Montserrat-ExtraBold"/>
              </a:rPr>
              <a:t>%</a:t>
            </a:r>
            <a:endParaRPr sz="2000" dirty="0">
              <a:solidFill>
                <a:schemeClr val="bg1"/>
              </a:solidFill>
              <a:latin typeface="Helvetica" pitchFamily="2" charset="0"/>
              <a:cs typeface="Montserrat-ExtraBold"/>
            </a:endParaRPr>
          </a:p>
        </p:txBody>
      </p:sp>
      <p:sp>
        <p:nvSpPr>
          <p:cNvPr id="43" name="object 32">
            <a:extLst>
              <a:ext uri="{FF2B5EF4-FFF2-40B4-BE49-F238E27FC236}">
                <a16:creationId xmlns:a16="http://schemas.microsoft.com/office/drawing/2014/main" id="{4EA251E3-82C2-C341-81BA-814F9635730C}"/>
              </a:ext>
            </a:extLst>
          </p:cNvPr>
          <p:cNvSpPr txBox="1"/>
          <p:nvPr/>
        </p:nvSpPr>
        <p:spPr>
          <a:xfrm>
            <a:off x="3145692" y="4029119"/>
            <a:ext cx="887881" cy="318837"/>
          </a:xfrm>
          <a:prstGeom prst="rect">
            <a:avLst/>
          </a:prstGeom>
        </p:spPr>
        <p:txBody>
          <a:bodyPr vert="horz" wrap="square" lIns="0" tIns="10953" rIns="0" bIns="0" rtlCol="0">
            <a:spAutoFit/>
          </a:bodyPr>
          <a:lstStyle/>
          <a:p>
            <a:pPr marL="9525">
              <a:spcBef>
                <a:spcPts val="86"/>
              </a:spcBef>
            </a:pPr>
            <a:r>
              <a:rPr lang="es-419" sz="2000" b="1" spc="-30" dirty="0">
                <a:solidFill>
                  <a:schemeClr val="bg1"/>
                </a:solidFill>
                <a:latin typeface="Helvetica" pitchFamily="2" charset="0"/>
                <a:cs typeface="Montserrat-Medium"/>
              </a:rPr>
              <a:t>46.64</a:t>
            </a:r>
            <a:r>
              <a:rPr sz="2000" b="1" spc="-30" dirty="0">
                <a:solidFill>
                  <a:schemeClr val="bg1"/>
                </a:solidFill>
                <a:latin typeface="Helvetica" pitchFamily="2" charset="0"/>
                <a:cs typeface="Montserrat-ExtraBold"/>
              </a:rPr>
              <a:t>%</a:t>
            </a:r>
            <a:endParaRPr sz="2000" dirty="0">
              <a:solidFill>
                <a:schemeClr val="bg1"/>
              </a:solidFill>
              <a:latin typeface="Helvetica" pitchFamily="2" charset="0"/>
              <a:cs typeface="Montserrat-ExtraBold"/>
            </a:endParaRPr>
          </a:p>
        </p:txBody>
      </p:sp>
      <p:sp>
        <p:nvSpPr>
          <p:cNvPr id="20" name="object 3">
            <a:extLst>
              <a:ext uri="{FF2B5EF4-FFF2-40B4-BE49-F238E27FC236}">
                <a16:creationId xmlns:a16="http://schemas.microsoft.com/office/drawing/2014/main" id="{2EE844AB-1EC9-CA4B-BC1F-E9F0B6E40D16}"/>
              </a:ext>
            </a:extLst>
          </p:cNvPr>
          <p:cNvSpPr txBox="1">
            <a:spLocks/>
          </p:cNvSpPr>
          <p:nvPr/>
        </p:nvSpPr>
        <p:spPr>
          <a:xfrm>
            <a:off x="760778" y="1241102"/>
            <a:ext cx="3975107"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b="1" spc="153" dirty="0">
                <a:solidFill>
                  <a:srgbClr val="396559"/>
                </a:solidFill>
                <a:latin typeface="Montserrat" pitchFamily="2" charset="77"/>
              </a:rPr>
              <a:t>TRAMO 6 </a:t>
            </a:r>
            <a:r>
              <a:rPr lang="es-MX" sz="2000" b="1" spc="153" dirty="0">
                <a:solidFill>
                  <a:srgbClr val="396559"/>
                </a:solidFill>
                <a:latin typeface="Montserrat SemiBold" pitchFamily="2" charset="77"/>
              </a:rPr>
              <a:t>FRENTE 3</a:t>
            </a:r>
            <a:endParaRPr lang="es-MX" sz="2000" b="1" spc="188" dirty="0">
              <a:solidFill>
                <a:srgbClr val="396559"/>
              </a:solidFill>
              <a:latin typeface="Montserrat SemiBold" pitchFamily="2" charset="77"/>
            </a:endParaRPr>
          </a:p>
        </p:txBody>
      </p:sp>
      <p:sp>
        <p:nvSpPr>
          <p:cNvPr id="23" name="object 3">
            <a:extLst>
              <a:ext uri="{FF2B5EF4-FFF2-40B4-BE49-F238E27FC236}">
                <a16:creationId xmlns:a16="http://schemas.microsoft.com/office/drawing/2014/main" id="{50CE982E-188F-3545-BE0C-62DD26B30E4F}"/>
              </a:ext>
            </a:extLst>
          </p:cNvPr>
          <p:cNvSpPr txBox="1">
            <a:spLocks/>
          </p:cNvSpPr>
          <p:nvPr/>
        </p:nvSpPr>
        <p:spPr>
          <a:xfrm>
            <a:off x="1515854" y="1779986"/>
            <a:ext cx="5300873" cy="159466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KM INICIAL  –   KM FINAL</a:t>
            </a:r>
          </a:p>
          <a:p>
            <a:pPr marL="9525">
              <a:spcBef>
                <a:spcPts val="75"/>
              </a:spcBef>
            </a:pPr>
            <a:r>
              <a:rPr lang="es-MX" sz="1400" b="1" spc="153" dirty="0">
                <a:latin typeface="Montserrat Light" pitchFamily="2" charset="77"/>
              </a:rPr>
              <a:t>  6320+300.      6321+200</a:t>
            </a:r>
          </a:p>
          <a:p>
            <a:pPr marL="9525">
              <a:spcBef>
                <a:spcPts val="75"/>
              </a:spcBef>
            </a:pPr>
            <a:r>
              <a:rPr lang="es-MX" sz="1400" b="1" spc="153" dirty="0">
                <a:latin typeface="Montserrat Light" pitchFamily="2" charset="77"/>
              </a:rPr>
              <a:t>  6321+200.       6323+700</a:t>
            </a:r>
          </a:p>
          <a:p>
            <a:pPr marL="9525">
              <a:spcBef>
                <a:spcPts val="75"/>
              </a:spcBef>
            </a:pPr>
            <a:r>
              <a:rPr lang="es-MX" sz="1400" b="1" spc="153" dirty="0">
                <a:latin typeface="Montserrat Light" pitchFamily="2" charset="77"/>
              </a:rPr>
              <a:t>  6324+220.       6326+700</a:t>
            </a:r>
          </a:p>
          <a:p>
            <a:pPr marL="9525">
              <a:spcBef>
                <a:spcPts val="75"/>
              </a:spcBef>
            </a:pPr>
            <a:r>
              <a:rPr lang="es-MX" sz="1400" b="1" spc="153" dirty="0">
                <a:latin typeface="Montserrat Light" pitchFamily="2" charset="77"/>
              </a:rPr>
              <a:t>  6326+700.       6327+400</a:t>
            </a:r>
          </a:p>
          <a:p>
            <a:pPr marL="9525">
              <a:spcBef>
                <a:spcPts val="75"/>
              </a:spcBef>
            </a:pPr>
            <a:r>
              <a:rPr lang="es-MX" sz="1400" b="1" spc="153" dirty="0">
                <a:latin typeface="Montserrat Light" pitchFamily="2" charset="77"/>
              </a:rPr>
              <a:t>  6327+400.       6330+200</a:t>
            </a:r>
          </a:p>
          <a:p>
            <a:pPr marL="9525">
              <a:spcBef>
                <a:spcPts val="75"/>
              </a:spcBef>
            </a:pPr>
            <a:r>
              <a:rPr lang="es-MX" sz="1400" b="1" spc="153" dirty="0">
                <a:solidFill>
                  <a:schemeClr val="accent5">
                    <a:lumMod val="75000"/>
                  </a:schemeClr>
                </a:solidFill>
                <a:latin typeface="Montserrat Light" pitchFamily="2" charset="77"/>
              </a:rPr>
              <a:t>  6330+ 200.      6333+400                  127 al 132 </a:t>
            </a:r>
            <a:endParaRPr lang="es-MX" sz="1400" b="1" spc="188" dirty="0">
              <a:solidFill>
                <a:schemeClr val="accent5">
                  <a:lumMod val="75000"/>
                </a:schemeClr>
              </a:solidFill>
              <a:latin typeface="Montserrat Light" pitchFamily="2" charset="77"/>
            </a:endParaRPr>
          </a:p>
        </p:txBody>
      </p:sp>
      <p:pic>
        <p:nvPicPr>
          <p:cNvPr id="3" name="Imagen 2">
            <a:extLst>
              <a:ext uri="{FF2B5EF4-FFF2-40B4-BE49-F238E27FC236}">
                <a16:creationId xmlns:a16="http://schemas.microsoft.com/office/drawing/2014/main" id="{C085D2E7-AD86-1F4A-8918-E7C9E46F0E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5717" y="1772284"/>
            <a:ext cx="447680" cy="550343"/>
          </a:xfrm>
          <a:prstGeom prst="rect">
            <a:avLst/>
          </a:prstGeom>
        </p:spPr>
      </p:pic>
      <p:sp>
        <p:nvSpPr>
          <p:cNvPr id="24" name="object 3">
            <a:extLst>
              <a:ext uri="{FF2B5EF4-FFF2-40B4-BE49-F238E27FC236}">
                <a16:creationId xmlns:a16="http://schemas.microsoft.com/office/drawing/2014/main" id="{F79DA5AB-45C0-5642-B443-439ECBEC8773}"/>
              </a:ext>
            </a:extLst>
          </p:cNvPr>
          <p:cNvSpPr txBox="1">
            <a:spLocks/>
          </p:cNvSpPr>
          <p:nvPr/>
        </p:nvSpPr>
        <p:spPr>
          <a:xfrm>
            <a:off x="5264387" y="1806482"/>
            <a:ext cx="2157075" cy="182293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PUNTO AMBIENTAL </a:t>
            </a:r>
          </a:p>
          <a:p>
            <a:pPr marL="9525">
              <a:spcBef>
                <a:spcPts val="75"/>
              </a:spcBef>
            </a:pPr>
            <a:r>
              <a:rPr lang="es-MX" sz="1400" b="1" spc="153" dirty="0">
                <a:latin typeface="Montserrat Light" pitchFamily="2" charset="77"/>
              </a:rPr>
              <a:t>  107 al 108</a:t>
            </a:r>
          </a:p>
          <a:p>
            <a:pPr marL="9525">
              <a:spcBef>
                <a:spcPts val="75"/>
              </a:spcBef>
            </a:pPr>
            <a:r>
              <a:rPr lang="es-MX" sz="1400" b="1" spc="153" dirty="0">
                <a:latin typeface="Montserrat Light" pitchFamily="2" charset="77"/>
              </a:rPr>
              <a:t>  109</a:t>
            </a:r>
          </a:p>
          <a:p>
            <a:pPr marL="9525">
              <a:spcBef>
                <a:spcPts val="75"/>
              </a:spcBef>
            </a:pPr>
            <a:r>
              <a:rPr lang="es-MX" sz="1400" b="1" spc="153" dirty="0">
                <a:latin typeface="Montserrat Light" pitchFamily="2" charset="77"/>
              </a:rPr>
              <a:t>  110 al 119</a:t>
            </a:r>
          </a:p>
          <a:p>
            <a:pPr marL="9525">
              <a:spcBef>
                <a:spcPts val="75"/>
              </a:spcBef>
            </a:pPr>
            <a:r>
              <a:rPr lang="es-MX" sz="1400" b="1" spc="153" dirty="0">
                <a:latin typeface="Montserrat Light" pitchFamily="2" charset="77"/>
              </a:rPr>
              <a:t>  120</a:t>
            </a:r>
          </a:p>
          <a:p>
            <a:pPr marL="9525">
              <a:spcBef>
                <a:spcPts val="75"/>
              </a:spcBef>
            </a:pPr>
            <a:r>
              <a:rPr lang="es-MX" sz="1400" b="1" spc="153" dirty="0">
                <a:latin typeface="Montserrat Light" pitchFamily="2" charset="77"/>
              </a:rPr>
              <a:t>  121  al 126</a:t>
            </a:r>
          </a:p>
          <a:p>
            <a:pPr marL="9525">
              <a:spcBef>
                <a:spcPts val="75"/>
              </a:spcBef>
            </a:pPr>
            <a:endParaRPr lang="es-MX" sz="1400" b="1" spc="153" dirty="0">
              <a:latin typeface="Montserrat Light" pitchFamily="2" charset="77"/>
            </a:endParaRPr>
          </a:p>
          <a:p>
            <a:pPr marL="9525">
              <a:spcBef>
                <a:spcPts val="75"/>
              </a:spcBef>
            </a:pPr>
            <a:endParaRPr lang="es-MX" sz="1400" spc="188" dirty="0">
              <a:latin typeface="Montserrat Light" pitchFamily="2" charset="77"/>
            </a:endParaRPr>
          </a:p>
        </p:txBody>
      </p:sp>
      <p:pic>
        <p:nvPicPr>
          <p:cNvPr id="12" name="Imagen 11">
            <a:extLst>
              <a:ext uri="{FF2B5EF4-FFF2-40B4-BE49-F238E27FC236}">
                <a16:creationId xmlns:a16="http://schemas.microsoft.com/office/drawing/2014/main" id="{828B60F7-B528-AD4E-B7F7-6189360D2D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50924" y="1645394"/>
            <a:ext cx="518988" cy="518988"/>
          </a:xfrm>
          <a:prstGeom prst="rect">
            <a:avLst/>
          </a:prstGeom>
        </p:spPr>
      </p:pic>
      <p:pic>
        <p:nvPicPr>
          <p:cNvPr id="15" name="Imagen 14">
            <a:extLst>
              <a:ext uri="{FF2B5EF4-FFF2-40B4-BE49-F238E27FC236}">
                <a16:creationId xmlns:a16="http://schemas.microsoft.com/office/drawing/2014/main" id="{9C6C10BB-3F5C-1946-8701-81A8CB59B74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527893" y="1736926"/>
            <a:ext cx="787772" cy="369773"/>
          </a:xfrm>
          <a:prstGeom prst="rect">
            <a:avLst/>
          </a:prstGeom>
        </p:spPr>
      </p:pic>
      <p:sp>
        <p:nvSpPr>
          <p:cNvPr id="33" name="object 3">
            <a:extLst>
              <a:ext uri="{FF2B5EF4-FFF2-40B4-BE49-F238E27FC236}">
                <a16:creationId xmlns:a16="http://schemas.microsoft.com/office/drawing/2014/main" id="{7CC78786-A7F3-2F48-8DEA-A517433BBB5E}"/>
              </a:ext>
            </a:extLst>
          </p:cNvPr>
          <p:cNvSpPr txBox="1">
            <a:spLocks/>
          </p:cNvSpPr>
          <p:nvPr/>
        </p:nvSpPr>
        <p:spPr>
          <a:xfrm>
            <a:off x="8454513" y="1803054"/>
            <a:ext cx="2157075" cy="182293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LONGITUD </a:t>
            </a:r>
          </a:p>
          <a:p>
            <a:pPr marL="9525">
              <a:spcBef>
                <a:spcPts val="75"/>
              </a:spcBef>
            </a:pPr>
            <a:r>
              <a:rPr lang="es-MX" sz="1400" b="1" spc="153" dirty="0">
                <a:latin typeface="Montserrat Light" pitchFamily="2" charset="77"/>
              </a:rPr>
              <a:t>0.9 KM</a:t>
            </a:r>
          </a:p>
          <a:p>
            <a:pPr marL="9525">
              <a:spcBef>
                <a:spcPts val="75"/>
              </a:spcBef>
            </a:pPr>
            <a:r>
              <a:rPr lang="es-MX" sz="1400" b="1" spc="153" dirty="0">
                <a:latin typeface="Montserrat Light" pitchFamily="2" charset="77"/>
              </a:rPr>
              <a:t>2.5 kM</a:t>
            </a:r>
          </a:p>
          <a:p>
            <a:pPr marL="9525">
              <a:spcBef>
                <a:spcPts val="75"/>
              </a:spcBef>
            </a:pPr>
            <a:r>
              <a:rPr lang="es-MX" sz="1400" b="1" spc="153" dirty="0">
                <a:latin typeface="Montserrat Light" pitchFamily="2" charset="77"/>
              </a:rPr>
              <a:t>2.48KM</a:t>
            </a:r>
          </a:p>
          <a:p>
            <a:pPr marL="9525">
              <a:spcBef>
                <a:spcPts val="75"/>
              </a:spcBef>
            </a:pPr>
            <a:r>
              <a:rPr lang="es-MX" sz="1400" b="1" spc="153" dirty="0">
                <a:latin typeface="Montserrat Light" pitchFamily="2" charset="77"/>
              </a:rPr>
              <a:t>0.7 KM</a:t>
            </a:r>
          </a:p>
          <a:p>
            <a:pPr marL="9525">
              <a:spcBef>
                <a:spcPts val="75"/>
              </a:spcBef>
            </a:pPr>
            <a:r>
              <a:rPr lang="es-MX" sz="1400" b="1" spc="153" dirty="0">
                <a:latin typeface="Montserrat Light" pitchFamily="2" charset="77"/>
              </a:rPr>
              <a:t>2.8 KM</a:t>
            </a:r>
          </a:p>
          <a:p>
            <a:pPr marL="9525">
              <a:spcBef>
                <a:spcPts val="75"/>
              </a:spcBef>
            </a:pPr>
            <a:r>
              <a:rPr lang="es-MX" sz="1400" b="1" spc="153" dirty="0">
                <a:solidFill>
                  <a:schemeClr val="accent5">
                    <a:lumMod val="75000"/>
                  </a:schemeClr>
                </a:solidFill>
                <a:latin typeface="Montserrat Light" pitchFamily="2" charset="77"/>
              </a:rPr>
              <a:t>3.2 KM </a:t>
            </a:r>
          </a:p>
          <a:p>
            <a:pPr marL="9525">
              <a:spcBef>
                <a:spcPts val="75"/>
              </a:spcBef>
            </a:pPr>
            <a:r>
              <a:rPr lang="es-MX" sz="1400" b="1" spc="153" dirty="0">
                <a:solidFill>
                  <a:schemeClr val="accent5">
                    <a:lumMod val="75000"/>
                  </a:schemeClr>
                </a:solidFill>
                <a:latin typeface="Montserrat Light" pitchFamily="2" charset="77"/>
              </a:rPr>
              <a:t>12.58 km</a:t>
            </a:r>
            <a:endParaRPr lang="es-MX" sz="1400" spc="188" dirty="0">
              <a:solidFill>
                <a:schemeClr val="accent5">
                  <a:lumMod val="75000"/>
                </a:schemeClr>
              </a:solidFill>
              <a:latin typeface="Montserrat Light" pitchFamily="2" charset="77"/>
            </a:endParaRPr>
          </a:p>
        </p:txBody>
      </p:sp>
      <p:sp>
        <p:nvSpPr>
          <p:cNvPr id="34" name="object 3">
            <a:extLst>
              <a:ext uri="{FF2B5EF4-FFF2-40B4-BE49-F238E27FC236}">
                <a16:creationId xmlns:a16="http://schemas.microsoft.com/office/drawing/2014/main" id="{12EFBFF6-ADC0-3A42-9BE4-4E7BD497B40D}"/>
              </a:ext>
            </a:extLst>
          </p:cNvPr>
          <p:cNvSpPr txBox="1">
            <a:spLocks/>
          </p:cNvSpPr>
          <p:nvPr/>
        </p:nvSpPr>
        <p:spPr>
          <a:xfrm>
            <a:off x="1656556" y="3656787"/>
            <a:ext cx="1749283" cy="2051203"/>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MONUMENTOS</a:t>
            </a:r>
          </a:p>
          <a:p>
            <a:pPr marL="9525">
              <a:spcBef>
                <a:spcPts val="75"/>
              </a:spcBef>
            </a:pPr>
            <a:r>
              <a:rPr lang="es-MX" sz="1400" spc="153" dirty="0">
                <a:solidFill>
                  <a:srgbClr val="396559"/>
                </a:solidFill>
                <a:latin typeface="Montserrat Medium" pitchFamily="2" charset="77"/>
              </a:rPr>
              <a:t>REGISTRADOS  </a:t>
            </a:r>
          </a:p>
          <a:p>
            <a:pPr marL="9525">
              <a:spcBef>
                <a:spcPts val="75"/>
              </a:spcBef>
            </a:pPr>
            <a:r>
              <a:rPr lang="es-MX" sz="1400" b="1" spc="153" dirty="0">
                <a:latin typeface="Montserrat Light" pitchFamily="2" charset="77"/>
              </a:rPr>
              <a:t>4</a:t>
            </a:r>
          </a:p>
          <a:p>
            <a:pPr marL="9525">
              <a:spcBef>
                <a:spcPts val="75"/>
              </a:spcBef>
            </a:pPr>
            <a:r>
              <a:rPr lang="es-MX" sz="1400" b="1" spc="153" dirty="0">
                <a:latin typeface="Montserrat Light" pitchFamily="2" charset="77"/>
              </a:rPr>
              <a:t>41</a:t>
            </a:r>
          </a:p>
          <a:p>
            <a:pPr marL="9525">
              <a:spcBef>
                <a:spcPts val="75"/>
              </a:spcBef>
            </a:pPr>
            <a:r>
              <a:rPr lang="es-MX" sz="1400" b="1" spc="153" dirty="0">
                <a:latin typeface="Montserrat Light" pitchFamily="2" charset="77"/>
              </a:rPr>
              <a:t>41</a:t>
            </a:r>
          </a:p>
          <a:p>
            <a:pPr marL="9525">
              <a:spcBef>
                <a:spcPts val="75"/>
              </a:spcBef>
            </a:pPr>
            <a:r>
              <a:rPr lang="es-MX" sz="1400" b="1" spc="153" dirty="0">
                <a:latin typeface="Montserrat Light" pitchFamily="2" charset="77"/>
              </a:rPr>
              <a:t>17</a:t>
            </a:r>
          </a:p>
          <a:p>
            <a:pPr marL="9525">
              <a:spcBef>
                <a:spcPts val="75"/>
              </a:spcBef>
            </a:pPr>
            <a:r>
              <a:rPr lang="es-MX" sz="1400" b="1" spc="153" dirty="0">
                <a:latin typeface="Montserrat Light" pitchFamily="2" charset="77"/>
              </a:rPr>
              <a:t>6</a:t>
            </a:r>
          </a:p>
          <a:p>
            <a:pPr marL="9525">
              <a:spcBef>
                <a:spcPts val="75"/>
              </a:spcBef>
            </a:pPr>
            <a:r>
              <a:rPr lang="es-MX" sz="1400" b="1" spc="153" dirty="0">
                <a:solidFill>
                  <a:schemeClr val="accent5">
                    <a:lumMod val="75000"/>
                  </a:schemeClr>
                </a:solidFill>
                <a:latin typeface="Montserrat Light" pitchFamily="2" charset="77"/>
              </a:rPr>
              <a:t>18</a:t>
            </a:r>
          </a:p>
          <a:p>
            <a:pPr marL="9525">
              <a:spcBef>
                <a:spcPts val="75"/>
              </a:spcBef>
            </a:pPr>
            <a:r>
              <a:rPr lang="es-MX" sz="1400" b="1" spc="153" dirty="0">
                <a:solidFill>
                  <a:schemeClr val="accent5">
                    <a:lumMod val="75000"/>
                  </a:schemeClr>
                </a:solidFill>
                <a:latin typeface="Montserrat Light" pitchFamily="2" charset="77"/>
              </a:rPr>
              <a:t>127</a:t>
            </a:r>
          </a:p>
        </p:txBody>
      </p:sp>
      <p:sp>
        <p:nvSpPr>
          <p:cNvPr id="37" name="object 3">
            <a:extLst>
              <a:ext uri="{FF2B5EF4-FFF2-40B4-BE49-F238E27FC236}">
                <a16:creationId xmlns:a16="http://schemas.microsoft.com/office/drawing/2014/main" id="{41EFDBF2-B919-7D4C-ADE7-2EA3C8A06A64}"/>
              </a:ext>
            </a:extLst>
          </p:cNvPr>
          <p:cNvSpPr txBox="1">
            <a:spLocks/>
          </p:cNvSpPr>
          <p:nvPr/>
        </p:nvSpPr>
        <p:spPr>
          <a:xfrm>
            <a:off x="4535910" y="3653495"/>
            <a:ext cx="4119341" cy="2051203"/>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MONUMENTOS </a:t>
            </a:r>
          </a:p>
          <a:p>
            <a:pPr marL="9525">
              <a:spcBef>
                <a:spcPts val="75"/>
              </a:spcBef>
            </a:pPr>
            <a:r>
              <a:rPr lang="es-MX" sz="1400" spc="153" dirty="0">
                <a:solidFill>
                  <a:srgbClr val="396559"/>
                </a:solidFill>
                <a:latin typeface="Montserrat Medium" pitchFamily="2" charset="77"/>
              </a:rPr>
              <a:t>ENCINTADOS </a:t>
            </a:r>
          </a:p>
          <a:p>
            <a:pPr marL="9525">
              <a:spcBef>
                <a:spcPts val="75"/>
              </a:spcBef>
            </a:pPr>
            <a:r>
              <a:rPr lang="es-MX" sz="1400" b="1" spc="153" dirty="0">
                <a:latin typeface="Montserrat Light" pitchFamily="2" charset="77"/>
              </a:rPr>
              <a:t>4</a:t>
            </a:r>
          </a:p>
          <a:p>
            <a:pPr marL="9525">
              <a:spcBef>
                <a:spcPts val="75"/>
              </a:spcBef>
            </a:pPr>
            <a:r>
              <a:rPr lang="es-MX" sz="1400" b="1" spc="153" dirty="0">
                <a:latin typeface="Montserrat Light" pitchFamily="2" charset="77"/>
              </a:rPr>
              <a:t>41</a:t>
            </a:r>
          </a:p>
          <a:p>
            <a:pPr marL="9525">
              <a:spcBef>
                <a:spcPts val="75"/>
              </a:spcBef>
            </a:pPr>
            <a:r>
              <a:rPr lang="es-MX" sz="1400" b="1" spc="153" dirty="0">
                <a:latin typeface="Montserrat Light" pitchFamily="2" charset="77"/>
              </a:rPr>
              <a:t>41</a:t>
            </a:r>
          </a:p>
          <a:p>
            <a:pPr marL="9525">
              <a:spcBef>
                <a:spcPts val="75"/>
              </a:spcBef>
            </a:pPr>
            <a:r>
              <a:rPr lang="es-MX" sz="1400" b="1" spc="153" dirty="0">
                <a:latin typeface="Montserrat Light" pitchFamily="2" charset="77"/>
              </a:rPr>
              <a:t>41</a:t>
            </a:r>
          </a:p>
          <a:p>
            <a:pPr marL="9525">
              <a:spcBef>
                <a:spcPts val="75"/>
              </a:spcBef>
            </a:pPr>
            <a:r>
              <a:rPr lang="es-MX" sz="1400" b="1" spc="153" dirty="0">
                <a:latin typeface="Montserrat Light" pitchFamily="2" charset="77"/>
              </a:rPr>
              <a:t>17</a:t>
            </a:r>
          </a:p>
          <a:p>
            <a:pPr marL="9525">
              <a:spcBef>
                <a:spcPts val="75"/>
              </a:spcBef>
            </a:pPr>
            <a:r>
              <a:rPr lang="es-MX" sz="1400" b="1" spc="153" dirty="0">
                <a:solidFill>
                  <a:schemeClr val="accent5">
                    <a:lumMod val="75000"/>
                  </a:schemeClr>
                </a:solidFill>
                <a:latin typeface="Montserrat Light" pitchFamily="2" charset="77"/>
              </a:rPr>
              <a:t>18</a:t>
            </a:r>
          </a:p>
          <a:p>
            <a:pPr marL="9525">
              <a:spcBef>
                <a:spcPts val="75"/>
              </a:spcBef>
            </a:pPr>
            <a:r>
              <a:rPr lang="es-MX" sz="1400" b="1" spc="153" dirty="0">
                <a:solidFill>
                  <a:schemeClr val="accent5">
                    <a:lumMod val="75000"/>
                  </a:schemeClr>
                </a:solidFill>
                <a:latin typeface="Montserrat Light" pitchFamily="2" charset="77"/>
              </a:rPr>
              <a:t>162</a:t>
            </a:r>
            <a:endParaRPr lang="es-MX" sz="1400" spc="188" dirty="0">
              <a:solidFill>
                <a:schemeClr val="accent5">
                  <a:lumMod val="75000"/>
                </a:schemeClr>
              </a:solidFill>
              <a:latin typeface="Montserrat Light" pitchFamily="2" charset="77"/>
            </a:endParaRPr>
          </a:p>
        </p:txBody>
      </p:sp>
      <p:sp>
        <p:nvSpPr>
          <p:cNvPr id="38" name="object 3">
            <a:extLst>
              <a:ext uri="{FF2B5EF4-FFF2-40B4-BE49-F238E27FC236}">
                <a16:creationId xmlns:a16="http://schemas.microsoft.com/office/drawing/2014/main" id="{A7BF9EE4-6C1A-6640-B309-FD60B1ED2771}"/>
              </a:ext>
            </a:extLst>
          </p:cNvPr>
          <p:cNvSpPr txBox="1">
            <a:spLocks/>
          </p:cNvSpPr>
          <p:nvPr/>
        </p:nvSpPr>
        <p:spPr>
          <a:xfrm>
            <a:off x="7390420" y="3641053"/>
            <a:ext cx="4119341" cy="2051203"/>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MONUMENTOS </a:t>
            </a:r>
          </a:p>
          <a:p>
            <a:pPr marL="9525">
              <a:spcBef>
                <a:spcPts val="75"/>
              </a:spcBef>
            </a:pPr>
            <a:r>
              <a:rPr lang="es-MX" sz="1400" spc="153" dirty="0">
                <a:solidFill>
                  <a:srgbClr val="396559"/>
                </a:solidFill>
                <a:latin typeface="Montserrat Medium" pitchFamily="2" charset="77"/>
              </a:rPr>
              <a:t>A INTERVENIR 30M   </a:t>
            </a:r>
          </a:p>
          <a:p>
            <a:pPr marL="9525">
              <a:spcBef>
                <a:spcPts val="75"/>
              </a:spcBef>
            </a:pPr>
            <a:r>
              <a:rPr lang="es-MX" sz="1400" b="1" spc="153" dirty="0">
                <a:latin typeface="Montserrat Light" pitchFamily="2" charset="77"/>
              </a:rPr>
              <a:t>4</a:t>
            </a:r>
          </a:p>
          <a:p>
            <a:pPr marL="9525">
              <a:spcBef>
                <a:spcPts val="75"/>
              </a:spcBef>
            </a:pPr>
            <a:r>
              <a:rPr lang="es-MX" sz="1400" b="1" spc="153" dirty="0">
                <a:latin typeface="Montserrat Light" pitchFamily="2" charset="77"/>
              </a:rPr>
              <a:t>35</a:t>
            </a:r>
          </a:p>
          <a:p>
            <a:pPr marL="9525">
              <a:spcBef>
                <a:spcPts val="75"/>
              </a:spcBef>
            </a:pPr>
            <a:r>
              <a:rPr lang="es-MX" sz="1400" b="1" spc="153" dirty="0">
                <a:latin typeface="Montserrat Light" pitchFamily="2" charset="77"/>
              </a:rPr>
              <a:t>40</a:t>
            </a:r>
          </a:p>
          <a:p>
            <a:pPr marL="9525">
              <a:spcBef>
                <a:spcPts val="75"/>
              </a:spcBef>
            </a:pPr>
            <a:r>
              <a:rPr lang="es-MX" sz="1400" b="1" spc="153" dirty="0">
                <a:latin typeface="Montserrat Light" pitchFamily="2" charset="77"/>
              </a:rPr>
              <a:t>17</a:t>
            </a:r>
          </a:p>
          <a:p>
            <a:pPr marL="9525">
              <a:spcBef>
                <a:spcPts val="75"/>
              </a:spcBef>
            </a:pPr>
            <a:r>
              <a:rPr lang="es-MX" sz="1400" b="1" spc="153" dirty="0">
                <a:latin typeface="Montserrat Light" pitchFamily="2" charset="77"/>
              </a:rPr>
              <a:t>6</a:t>
            </a:r>
          </a:p>
          <a:p>
            <a:pPr marL="9525">
              <a:spcBef>
                <a:spcPts val="75"/>
              </a:spcBef>
            </a:pPr>
            <a:r>
              <a:rPr lang="es-MX" sz="1400" b="1" spc="153" dirty="0">
                <a:solidFill>
                  <a:schemeClr val="accent5">
                    <a:lumMod val="75000"/>
                  </a:schemeClr>
                </a:solidFill>
                <a:latin typeface="Montserrat Light" pitchFamily="2" charset="77"/>
              </a:rPr>
              <a:t>18</a:t>
            </a:r>
          </a:p>
          <a:p>
            <a:pPr marL="9525">
              <a:spcBef>
                <a:spcPts val="75"/>
              </a:spcBef>
            </a:pPr>
            <a:r>
              <a:rPr lang="es-MX" sz="1400" b="1" spc="153" dirty="0">
                <a:solidFill>
                  <a:schemeClr val="accent5">
                    <a:lumMod val="75000"/>
                  </a:schemeClr>
                </a:solidFill>
                <a:latin typeface="Montserrat Light" pitchFamily="2" charset="77"/>
              </a:rPr>
              <a:t>120</a:t>
            </a:r>
            <a:endParaRPr lang="es-MX" sz="1400" spc="188" dirty="0">
              <a:solidFill>
                <a:schemeClr val="accent5">
                  <a:lumMod val="75000"/>
                </a:schemeClr>
              </a:solidFill>
              <a:latin typeface="Montserrat Light" pitchFamily="2" charset="77"/>
            </a:endParaRPr>
          </a:p>
        </p:txBody>
      </p:sp>
      <p:pic>
        <p:nvPicPr>
          <p:cNvPr id="16" name="Imagen 15">
            <a:extLst>
              <a:ext uri="{FF2B5EF4-FFF2-40B4-BE49-F238E27FC236}">
                <a16:creationId xmlns:a16="http://schemas.microsoft.com/office/drawing/2014/main" id="{F3751616-4172-5344-9550-665E8185E81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5717" y="3585258"/>
            <a:ext cx="608837" cy="608837"/>
          </a:xfrm>
          <a:prstGeom prst="rect">
            <a:avLst/>
          </a:prstGeom>
        </p:spPr>
      </p:pic>
      <p:pic>
        <p:nvPicPr>
          <p:cNvPr id="45" name="Imagen 44">
            <a:extLst>
              <a:ext uri="{FF2B5EF4-FFF2-40B4-BE49-F238E27FC236}">
                <a16:creationId xmlns:a16="http://schemas.microsoft.com/office/drawing/2014/main" id="{26FD45A3-0E7B-8246-85E4-40C0F6347C0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78634" y="3555065"/>
            <a:ext cx="608837" cy="608837"/>
          </a:xfrm>
          <a:prstGeom prst="rect">
            <a:avLst/>
          </a:prstGeom>
        </p:spPr>
      </p:pic>
      <p:pic>
        <p:nvPicPr>
          <p:cNvPr id="47" name="Imagen 46">
            <a:extLst>
              <a:ext uri="{FF2B5EF4-FFF2-40B4-BE49-F238E27FC236}">
                <a16:creationId xmlns:a16="http://schemas.microsoft.com/office/drawing/2014/main" id="{F5B523DE-C47C-CA49-8B2F-1816FE7B9E8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10364" y="3576947"/>
            <a:ext cx="608837" cy="608837"/>
          </a:xfrm>
          <a:prstGeom prst="rect">
            <a:avLst/>
          </a:prstGeom>
        </p:spPr>
      </p:pic>
      <p:pic>
        <p:nvPicPr>
          <p:cNvPr id="17" name="Imagen 16">
            <a:extLst>
              <a:ext uri="{FF2B5EF4-FFF2-40B4-BE49-F238E27FC236}">
                <a16:creationId xmlns:a16="http://schemas.microsoft.com/office/drawing/2014/main" id="{AF13200B-3032-BF4B-B110-25103E17606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369226" y="5464156"/>
            <a:ext cx="1313680" cy="1266966"/>
          </a:xfrm>
          <a:prstGeom prst="rect">
            <a:avLst/>
          </a:prstGeom>
        </p:spPr>
      </p:pic>
      <p:sp>
        <p:nvSpPr>
          <p:cNvPr id="48" name="object 3">
            <a:extLst>
              <a:ext uri="{FF2B5EF4-FFF2-40B4-BE49-F238E27FC236}">
                <a16:creationId xmlns:a16="http://schemas.microsoft.com/office/drawing/2014/main" id="{048E556F-28CF-DE42-8A02-BCB5CB5A4393}"/>
              </a:ext>
            </a:extLst>
          </p:cNvPr>
          <p:cNvSpPr txBox="1">
            <a:spLocks/>
          </p:cNvSpPr>
          <p:nvPr/>
        </p:nvSpPr>
        <p:spPr>
          <a:xfrm>
            <a:off x="9820662" y="5948068"/>
            <a:ext cx="2157075" cy="45332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spc="153" dirty="0">
                <a:solidFill>
                  <a:srgbClr val="396559"/>
                </a:solidFill>
                <a:latin typeface="Montserrat Medium" pitchFamily="2" charset="77"/>
              </a:rPr>
              <a:t>ARQUEOLOGOS </a:t>
            </a:r>
          </a:p>
          <a:p>
            <a:pPr marL="9525" algn="ctr">
              <a:spcBef>
                <a:spcPts val="75"/>
              </a:spcBef>
            </a:pPr>
            <a:r>
              <a:rPr lang="es-MX" sz="1400" b="1" spc="153" dirty="0">
                <a:latin typeface="Montserrat Light" pitchFamily="2" charset="77"/>
              </a:rPr>
              <a:t>2</a:t>
            </a:r>
            <a:endParaRPr lang="es-MX" sz="1400" spc="188" dirty="0">
              <a:latin typeface="Montserrat Light" pitchFamily="2" charset="77"/>
            </a:endParaRPr>
          </a:p>
        </p:txBody>
      </p:sp>
      <p:sp>
        <p:nvSpPr>
          <p:cNvPr id="49" name="object 3">
            <a:extLst>
              <a:ext uri="{FF2B5EF4-FFF2-40B4-BE49-F238E27FC236}">
                <a16:creationId xmlns:a16="http://schemas.microsoft.com/office/drawing/2014/main" id="{8E7194FC-903C-6648-820C-E30998C336D5}"/>
              </a:ext>
            </a:extLst>
          </p:cNvPr>
          <p:cNvSpPr txBox="1">
            <a:spLocks/>
          </p:cNvSpPr>
          <p:nvPr/>
        </p:nvSpPr>
        <p:spPr>
          <a:xfrm>
            <a:off x="529926" y="134568"/>
            <a:ext cx="2910098" cy="932948"/>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53" dirty="0">
                <a:latin typeface="Montserrat Light" pitchFamily="2" charset="77"/>
              </a:rPr>
              <a:t>PROSPECCIÓN Y SALVAMENTO ARQUEOLÓGICO </a:t>
            </a:r>
            <a:endParaRPr lang="es-MX" sz="2000" spc="188" dirty="0">
              <a:latin typeface="Montserrat Light" pitchFamily="2" charset="77"/>
            </a:endParaRPr>
          </a:p>
        </p:txBody>
      </p:sp>
      <p:sp>
        <p:nvSpPr>
          <p:cNvPr id="50" name="Rectángulo 49">
            <a:extLst>
              <a:ext uri="{FF2B5EF4-FFF2-40B4-BE49-F238E27FC236}">
                <a16:creationId xmlns:a16="http://schemas.microsoft.com/office/drawing/2014/main" id="{4E9A07CF-EF34-A743-8266-12D08F58A736}"/>
              </a:ext>
            </a:extLst>
          </p:cNvPr>
          <p:cNvSpPr/>
          <p:nvPr/>
        </p:nvSpPr>
        <p:spPr>
          <a:xfrm>
            <a:off x="3030583" y="879945"/>
            <a:ext cx="6713813" cy="131865"/>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7" name="Rectángulo 26">
            <a:extLst>
              <a:ext uri="{FF2B5EF4-FFF2-40B4-BE49-F238E27FC236}">
                <a16:creationId xmlns:a16="http://schemas.microsoft.com/office/drawing/2014/main" id="{BEBE7AB7-5590-5044-8345-50723B9052FB}"/>
              </a:ext>
            </a:extLst>
          </p:cNvPr>
          <p:cNvSpPr/>
          <p:nvPr/>
        </p:nvSpPr>
        <p:spPr>
          <a:xfrm>
            <a:off x="7921779" y="5412737"/>
            <a:ext cx="3908733" cy="1405257"/>
          </a:xfrm>
          <a:prstGeom prst="rect">
            <a:avLst/>
          </a:prstGeom>
          <a:solidFill>
            <a:srgbClr val="C4C4A3">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28" name="Imagen 27">
            <a:extLst>
              <a:ext uri="{FF2B5EF4-FFF2-40B4-BE49-F238E27FC236}">
                <a16:creationId xmlns:a16="http://schemas.microsoft.com/office/drawing/2014/main" id="{B2664256-2293-1E48-9D16-9DAB5C700A69}"/>
              </a:ext>
            </a:extLst>
          </p:cNvPr>
          <p:cNvPicPr>
            <a:picLocks noChangeAspect="1"/>
          </p:cNvPicPr>
          <p:nvPr/>
        </p:nvPicPr>
        <p:blipFill>
          <a:blip r:embed="rId9">
            <a:lum bright="70000" contrast="-70000"/>
          </a:blip>
          <a:stretch>
            <a:fillRect/>
          </a:stretch>
        </p:blipFill>
        <p:spPr>
          <a:xfrm>
            <a:off x="10557946" y="962858"/>
            <a:ext cx="1407348" cy="5277556"/>
          </a:xfrm>
          <a:prstGeom prst="rect">
            <a:avLst/>
          </a:prstGeom>
        </p:spPr>
      </p:pic>
      <p:cxnSp>
        <p:nvCxnSpPr>
          <p:cNvPr id="44" name="Conector recto 43">
            <a:extLst>
              <a:ext uri="{FF2B5EF4-FFF2-40B4-BE49-F238E27FC236}">
                <a16:creationId xmlns:a16="http://schemas.microsoft.com/office/drawing/2014/main" id="{51460821-B547-3E4D-9A46-10F5CF31DA5B}"/>
              </a:ext>
            </a:extLst>
          </p:cNvPr>
          <p:cNvCxnSpPr>
            <a:cxnSpLocks/>
          </p:cNvCxnSpPr>
          <p:nvPr/>
        </p:nvCxnSpPr>
        <p:spPr>
          <a:xfrm>
            <a:off x="1519505" y="2211436"/>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46" name="Conector recto 45">
            <a:extLst>
              <a:ext uri="{FF2B5EF4-FFF2-40B4-BE49-F238E27FC236}">
                <a16:creationId xmlns:a16="http://schemas.microsoft.com/office/drawing/2014/main" id="{FE1BD4FF-7D74-2648-94CB-E8CEABA4F175}"/>
              </a:ext>
            </a:extLst>
          </p:cNvPr>
          <p:cNvCxnSpPr>
            <a:cxnSpLocks/>
          </p:cNvCxnSpPr>
          <p:nvPr/>
        </p:nvCxnSpPr>
        <p:spPr>
          <a:xfrm>
            <a:off x="1501106" y="2451041"/>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51" name="Conector recto 50">
            <a:extLst>
              <a:ext uri="{FF2B5EF4-FFF2-40B4-BE49-F238E27FC236}">
                <a16:creationId xmlns:a16="http://schemas.microsoft.com/office/drawing/2014/main" id="{04998534-941C-1E4B-94CC-4474E75804C5}"/>
              </a:ext>
            </a:extLst>
          </p:cNvPr>
          <p:cNvCxnSpPr>
            <a:cxnSpLocks/>
          </p:cNvCxnSpPr>
          <p:nvPr/>
        </p:nvCxnSpPr>
        <p:spPr>
          <a:xfrm>
            <a:off x="1501106" y="2687012"/>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52" name="Conector recto 51">
            <a:extLst>
              <a:ext uri="{FF2B5EF4-FFF2-40B4-BE49-F238E27FC236}">
                <a16:creationId xmlns:a16="http://schemas.microsoft.com/office/drawing/2014/main" id="{78247188-6D1A-6748-B83A-4FDAC4A6F8BE}"/>
              </a:ext>
            </a:extLst>
          </p:cNvPr>
          <p:cNvCxnSpPr>
            <a:cxnSpLocks/>
          </p:cNvCxnSpPr>
          <p:nvPr/>
        </p:nvCxnSpPr>
        <p:spPr>
          <a:xfrm>
            <a:off x="1501106" y="2922989"/>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53" name="Conector recto 52">
            <a:extLst>
              <a:ext uri="{FF2B5EF4-FFF2-40B4-BE49-F238E27FC236}">
                <a16:creationId xmlns:a16="http://schemas.microsoft.com/office/drawing/2014/main" id="{3439D887-5C42-0946-A489-E0B1F7B8E6CC}"/>
              </a:ext>
            </a:extLst>
          </p:cNvPr>
          <p:cNvCxnSpPr>
            <a:cxnSpLocks/>
          </p:cNvCxnSpPr>
          <p:nvPr/>
        </p:nvCxnSpPr>
        <p:spPr>
          <a:xfrm>
            <a:off x="1530602" y="3129475"/>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54" name="Conector recto 53">
            <a:extLst>
              <a:ext uri="{FF2B5EF4-FFF2-40B4-BE49-F238E27FC236}">
                <a16:creationId xmlns:a16="http://schemas.microsoft.com/office/drawing/2014/main" id="{59D66AD5-CC8B-CB4A-9938-A875E7207048}"/>
              </a:ext>
            </a:extLst>
          </p:cNvPr>
          <p:cNvCxnSpPr>
            <a:cxnSpLocks/>
          </p:cNvCxnSpPr>
          <p:nvPr/>
        </p:nvCxnSpPr>
        <p:spPr>
          <a:xfrm>
            <a:off x="1486358" y="4298701"/>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55" name="Conector recto 54">
            <a:extLst>
              <a:ext uri="{FF2B5EF4-FFF2-40B4-BE49-F238E27FC236}">
                <a16:creationId xmlns:a16="http://schemas.microsoft.com/office/drawing/2014/main" id="{4C043AFA-349A-6848-B9E2-E8A96E9ACF91}"/>
              </a:ext>
            </a:extLst>
          </p:cNvPr>
          <p:cNvCxnSpPr>
            <a:cxnSpLocks/>
          </p:cNvCxnSpPr>
          <p:nvPr/>
        </p:nvCxnSpPr>
        <p:spPr>
          <a:xfrm>
            <a:off x="1486358" y="4534677"/>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56" name="Conector recto 55">
            <a:extLst>
              <a:ext uri="{FF2B5EF4-FFF2-40B4-BE49-F238E27FC236}">
                <a16:creationId xmlns:a16="http://schemas.microsoft.com/office/drawing/2014/main" id="{9A8A6490-CD78-C241-ABCD-4EF2DC4C7E9D}"/>
              </a:ext>
            </a:extLst>
          </p:cNvPr>
          <p:cNvCxnSpPr>
            <a:cxnSpLocks/>
          </p:cNvCxnSpPr>
          <p:nvPr/>
        </p:nvCxnSpPr>
        <p:spPr>
          <a:xfrm>
            <a:off x="1515854" y="4785401"/>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57" name="Conector recto 56">
            <a:extLst>
              <a:ext uri="{FF2B5EF4-FFF2-40B4-BE49-F238E27FC236}">
                <a16:creationId xmlns:a16="http://schemas.microsoft.com/office/drawing/2014/main" id="{5CB9C0C5-8413-374E-B63F-947A24FCDD3F}"/>
              </a:ext>
            </a:extLst>
          </p:cNvPr>
          <p:cNvCxnSpPr>
            <a:cxnSpLocks/>
          </p:cNvCxnSpPr>
          <p:nvPr/>
        </p:nvCxnSpPr>
        <p:spPr>
          <a:xfrm>
            <a:off x="1515854" y="5006621"/>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58" name="Conector recto 57">
            <a:extLst>
              <a:ext uri="{FF2B5EF4-FFF2-40B4-BE49-F238E27FC236}">
                <a16:creationId xmlns:a16="http://schemas.microsoft.com/office/drawing/2014/main" id="{ECB1404A-21B3-E04F-848C-865AC2E9B3A4}"/>
              </a:ext>
            </a:extLst>
          </p:cNvPr>
          <p:cNvCxnSpPr>
            <a:cxnSpLocks/>
          </p:cNvCxnSpPr>
          <p:nvPr/>
        </p:nvCxnSpPr>
        <p:spPr>
          <a:xfrm>
            <a:off x="1501106" y="5240497"/>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pic>
        <p:nvPicPr>
          <p:cNvPr id="59" name="Imagen 58">
            <a:extLst>
              <a:ext uri="{FF2B5EF4-FFF2-40B4-BE49-F238E27FC236}">
                <a16:creationId xmlns:a16="http://schemas.microsoft.com/office/drawing/2014/main" id="{926B22C4-8EAF-2F44-AE63-AD18BA540EE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120" b="47526" l="8667" r="75200"/>
                    </a14:imgEffect>
                  </a14:imgLayer>
                </a14:imgProps>
              </a:ext>
            </a:extLst>
          </a:blip>
          <a:srcRect l="10141" t="10141" r="24725" b="52488"/>
          <a:stretch/>
        </p:blipFill>
        <p:spPr>
          <a:xfrm>
            <a:off x="2819327" y="5818575"/>
            <a:ext cx="959307" cy="978986"/>
          </a:xfrm>
          <a:prstGeom prst="rect">
            <a:avLst/>
          </a:prstGeom>
        </p:spPr>
      </p:pic>
      <p:sp>
        <p:nvSpPr>
          <p:cNvPr id="60" name="object 3">
            <a:extLst>
              <a:ext uri="{FF2B5EF4-FFF2-40B4-BE49-F238E27FC236}">
                <a16:creationId xmlns:a16="http://schemas.microsoft.com/office/drawing/2014/main" id="{DCC0D025-DBA9-9740-8331-28A5A1A30FC5}"/>
              </a:ext>
            </a:extLst>
          </p:cNvPr>
          <p:cNvSpPr txBox="1">
            <a:spLocks/>
          </p:cNvSpPr>
          <p:nvPr/>
        </p:nvSpPr>
        <p:spPr>
          <a:xfrm>
            <a:off x="234292" y="5241240"/>
            <a:ext cx="3975107"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Nueva data </a:t>
            </a:r>
          </a:p>
        </p:txBody>
      </p:sp>
      <p:sp>
        <p:nvSpPr>
          <p:cNvPr id="61" name="object 3">
            <a:extLst>
              <a:ext uri="{FF2B5EF4-FFF2-40B4-BE49-F238E27FC236}">
                <a16:creationId xmlns:a16="http://schemas.microsoft.com/office/drawing/2014/main" id="{0E1ADCD6-F533-1B47-952E-2323911530C6}"/>
              </a:ext>
            </a:extLst>
          </p:cNvPr>
          <p:cNvSpPr txBox="1">
            <a:spLocks/>
          </p:cNvSpPr>
          <p:nvPr/>
        </p:nvSpPr>
        <p:spPr>
          <a:xfrm>
            <a:off x="276922" y="3130723"/>
            <a:ext cx="3975107"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Nueva data </a:t>
            </a:r>
          </a:p>
        </p:txBody>
      </p:sp>
      <p:sp>
        <p:nvSpPr>
          <p:cNvPr id="62" name="object 3">
            <a:extLst>
              <a:ext uri="{FF2B5EF4-FFF2-40B4-BE49-F238E27FC236}">
                <a16:creationId xmlns:a16="http://schemas.microsoft.com/office/drawing/2014/main" id="{2AFC5982-93BA-184A-A76F-7BE955A044BE}"/>
              </a:ext>
            </a:extLst>
          </p:cNvPr>
          <p:cNvSpPr txBox="1">
            <a:spLocks/>
          </p:cNvSpPr>
          <p:nvPr/>
        </p:nvSpPr>
        <p:spPr>
          <a:xfrm>
            <a:off x="4033573" y="6226398"/>
            <a:ext cx="3975107" cy="49693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000" b="1" spc="188" dirty="0">
                <a:solidFill>
                  <a:schemeClr val="tx1"/>
                </a:solidFill>
                <a:latin typeface="Montserrat Light" pitchFamily="2" charset="77"/>
              </a:rPr>
              <a:t>FUENTE</a:t>
            </a:r>
            <a:r>
              <a:rPr lang="es-MX" sz="1000" spc="188" dirty="0">
                <a:solidFill>
                  <a:schemeClr val="tx1"/>
                </a:solidFill>
                <a:latin typeface="Montserrat Light" pitchFamily="2" charset="77"/>
              </a:rPr>
              <a:t>: Data obtenida </a:t>
            </a:r>
          </a:p>
          <a:p>
            <a:pPr marL="9525">
              <a:spcBef>
                <a:spcPts val="75"/>
              </a:spcBef>
            </a:pPr>
            <a:r>
              <a:rPr lang="es-MX" sz="1000" spc="188" dirty="0">
                <a:solidFill>
                  <a:schemeClr val="tx1"/>
                </a:solidFill>
                <a:latin typeface="Montserrat Light" pitchFamily="2" charset="77"/>
              </a:rPr>
              <a:t>del reporte de avance </a:t>
            </a:r>
          </a:p>
          <a:p>
            <a:pPr marL="9525">
              <a:spcBef>
                <a:spcPts val="75"/>
              </a:spcBef>
            </a:pPr>
            <a:r>
              <a:rPr lang="es-MX" sz="1000" spc="188" dirty="0">
                <a:solidFill>
                  <a:schemeClr val="tx1"/>
                </a:solidFill>
                <a:latin typeface="Montserrat Light" pitchFamily="2" charset="77"/>
              </a:rPr>
              <a:t>T6-T7-2022-10-06 </a:t>
            </a:r>
          </a:p>
        </p:txBody>
      </p:sp>
      <p:cxnSp>
        <p:nvCxnSpPr>
          <p:cNvPr id="63" name="Conector recto 62">
            <a:extLst>
              <a:ext uri="{FF2B5EF4-FFF2-40B4-BE49-F238E27FC236}">
                <a16:creationId xmlns:a16="http://schemas.microsoft.com/office/drawing/2014/main" id="{AECD7398-3F71-1940-8239-B5DA435697E6}"/>
              </a:ext>
            </a:extLst>
          </p:cNvPr>
          <p:cNvCxnSpPr>
            <a:cxnSpLocks/>
          </p:cNvCxnSpPr>
          <p:nvPr/>
        </p:nvCxnSpPr>
        <p:spPr>
          <a:xfrm>
            <a:off x="1554994" y="3374653"/>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sp>
        <p:nvSpPr>
          <p:cNvPr id="64" name="object 3">
            <a:extLst>
              <a:ext uri="{FF2B5EF4-FFF2-40B4-BE49-F238E27FC236}">
                <a16:creationId xmlns:a16="http://schemas.microsoft.com/office/drawing/2014/main" id="{FE60C01E-A9EF-CC4C-9E84-C60FC6C98FFE}"/>
              </a:ext>
            </a:extLst>
          </p:cNvPr>
          <p:cNvSpPr txBox="1">
            <a:spLocks/>
          </p:cNvSpPr>
          <p:nvPr/>
        </p:nvSpPr>
        <p:spPr>
          <a:xfrm>
            <a:off x="7758234" y="3390040"/>
            <a:ext cx="614356"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Total</a:t>
            </a:r>
          </a:p>
        </p:txBody>
      </p:sp>
      <p:sp>
        <p:nvSpPr>
          <p:cNvPr id="65" name="object 3">
            <a:extLst>
              <a:ext uri="{FF2B5EF4-FFF2-40B4-BE49-F238E27FC236}">
                <a16:creationId xmlns:a16="http://schemas.microsoft.com/office/drawing/2014/main" id="{05A87120-8EFB-3A4D-BFF1-7136FE92AC86}"/>
              </a:ext>
            </a:extLst>
          </p:cNvPr>
          <p:cNvSpPr txBox="1">
            <a:spLocks/>
          </p:cNvSpPr>
          <p:nvPr/>
        </p:nvSpPr>
        <p:spPr>
          <a:xfrm>
            <a:off x="931603" y="5464054"/>
            <a:ext cx="614356"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Total</a:t>
            </a:r>
          </a:p>
        </p:txBody>
      </p:sp>
      <p:cxnSp>
        <p:nvCxnSpPr>
          <p:cNvPr id="66" name="Conector recto 65">
            <a:extLst>
              <a:ext uri="{FF2B5EF4-FFF2-40B4-BE49-F238E27FC236}">
                <a16:creationId xmlns:a16="http://schemas.microsoft.com/office/drawing/2014/main" id="{DE5B3917-6BFC-E04B-B9B0-7ABB1EAEA7A7}"/>
              </a:ext>
            </a:extLst>
          </p:cNvPr>
          <p:cNvCxnSpPr>
            <a:cxnSpLocks/>
          </p:cNvCxnSpPr>
          <p:nvPr/>
        </p:nvCxnSpPr>
        <p:spPr>
          <a:xfrm>
            <a:off x="1515854" y="5464054"/>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67" name="Conector recto 66">
            <a:extLst>
              <a:ext uri="{FF2B5EF4-FFF2-40B4-BE49-F238E27FC236}">
                <a16:creationId xmlns:a16="http://schemas.microsoft.com/office/drawing/2014/main" id="{1733F767-A656-4040-B32A-43EBC7F906DD}"/>
              </a:ext>
            </a:extLst>
          </p:cNvPr>
          <p:cNvCxnSpPr>
            <a:cxnSpLocks/>
          </p:cNvCxnSpPr>
          <p:nvPr/>
        </p:nvCxnSpPr>
        <p:spPr>
          <a:xfrm>
            <a:off x="1515854" y="5689116"/>
            <a:ext cx="6242380"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68" name="Conector recto 67">
            <a:extLst>
              <a:ext uri="{FF2B5EF4-FFF2-40B4-BE49-F238E27FC236}">
                <a16:creationId xmlns:a16="http://schemas.microsoft.com/office/drawing/2014/main" id="{06E710B9-198A-6A4D-B988-6F5D5B80D9EE}"/>
              </a:ext>
            </a:extLst>
          </p:cNvPr>
          <p:cNvCxnSpPr>
            <a:cxnSpLocks/>
          </p:cNvCxnSpPr>
          <p:nvPr/>
        </p:nvCxnSpPr>
        <p:spPr>
          <a:xfrm>
            <a:off x="7421462" y="3622764"/>
            <a:ext cx="2222304"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5736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5461655-B359-AF40-B1FC-03530DBAD5DD}"/>
              </a:ext>
            </a:extLst>
          </p:cNvPr>
          <p:cNvPicPr>
            <a:picLocks noChangeAspect="1"/>
          </p:cNvPicPr>
          <p:nvPr/>
        </p:nvPicPr>
        <p:blipFill>
          <a:blip r:embed="rId3">
            <a:lum contrast="40000"/>
          </a:blip>
          <a:stretch>
            <a:fillRect/>
          </a:stretch>
        </p:blipFill>
        <p:spPr>
          <a:xfrm>
            <a:off x="10006853" y="0"/>
            <a:ext cx="2185147" cy="6858000"/>
          </a:xfrm>
          <a:prstGeom prst="rect">
            <a:avLst/>
          </a:prstGeom>
        </p:spPr>
      </p:pic>
      <p:sp>
        <p:nvSpPr>
          <p:cNvPr id="6" name="Rectángulo redondeado 5">
            <a:extLst>
              <a:ext uri="{FF2B5EF4-FFF2-40B4-BE49-F238E27FC236}">
                <a16:creationId xmlns:a16="http://schemas.microsoft.com/office/drawing/2014/main" id="{D8CFC618-B381-794C-9930-CE49FB965D75}"/>
              </a:ext>
            </a:extLst>
          </p:cNvPr>
          <p:cNvSpPr/>
          <p:nvPr/>
        </p:nvSpPr>
        <p:spPr>
          <a:xfrm>
            <a:off x="7478671" y="1711215"/>
            <a:ext cx="2092724" cy="446036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7" name="Rectángulo redondeado 6">
            <a:extLst>
              <a:ext uri="{FF2B5EF4-FFF2-40B4-BE49-F238E27FC236}">
                <a16:creationId xmlns:a16="http://schemas.microsoft.com/office/drawing/2014/main" id="{8A1C1C22-BC00-B441-A74C-733F341A5954}"/>
              </a:ext>
            </a:extLst>
          </p:cNvPr>
          <p:cNvSpPr/>
          <p:nvPr/>
        </p:nvSpPr>
        <p:spPr>
          <a:xfrm>
            <a:off x="4426231" y="1654686"/>
            <a:ext cx="2092724" cy="446036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8" name="Rectángulo redondeado 7">
            <a:extLst>
              <a:ext uri="{FF2B5EF4-FFF2-40B4-BE49-F238E27FC236}">
                <a16:creationId xmlns:a16="http://schemas.microsoft.com/office/drawing/2014/main" id="{08F7672B-1212-E74C-8507-A391FB6E4B15}"/>
              </a:ext>
            </a:extLst>
          </p:cNvPr>
          <p:cNvSpPr/>
          <p:nvPr/>
        </p:nvSpPr>
        <p:spPr>
          <a:xfrm>
            <a:off x="1210511" y="1654686"/>
            <a:ext cx="2092724" cy="446036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dirty="0"/>
          </a:p>
        </p:txBody>
      </p:sp>
      <p:sp>
        <p:nvSpPr>
          <p:cNvPr id="9" name="object 733">
            <a:extLst>
              <a:ext uri="{FF2B5EF4-FFF2-40B4-BE49-F238E27FC236}">
                <a16:creationId xmlns:a16="http://schemas.microsoft.com/office/drawing/2014/main" id="{1020E698-4467-BE41-8CBE-8EADF81F6682}"/>
              </a:ext>
            </a:extLst>
          </p:cNvPr>
          <p:cNvSpPr txBox="1"/>
          <p:nvPr/>
        </p:nvSpPr>
        <p:spPr>
          <a:xfrm>
            <a:off x="1355342" y="1974985"/>
            <a:ext cx="1641797" cy="432811"/>
          </a:xfrm>
          <a:prstGeom prst="rect">
            <a:avLst/>
          </a:prstGeom>
        </p:spPr>
        <p:txBody>
          <a:bodyPr vert="horz" wrap="square" lIns="0" tIns="9525" rIns="0" bIns="0" rtlCol="0">
            <a:spAutoFit/>
          </a:bodyPr>
          <a:lstStyle/>
          <a:p>
            <a:pPr marL="76676" algn="ctr">
              <a:lnSpc>
                <a:spcPts val="1320"/>
              </a:lnSpc>
              <a:spcBef>
                <a:spcPts val="75"/>
              </a:spcBef>
            </a:pPr>
            <a:r>
              <a:rPr sz="1200" dirty="0">
                <a:solidFill>
                  <a:srgbClr val="7F7F7F"/>
                </a:solidFill>
                <a:latin typeface="Euclid Flex Light" panose="020B0300030000000000" pitchFamily="34" charset="77"/>
                <a:cs typeface="Montserrat-Thin"/>
              </a:rPr>
              <a:t>Total</a:t>
            </a:r>
            <a:r>
              <a:rPr sz="1200" spc="172" dirty="0">
                <a:solidFill>
                  <a:srgbClr val="7F7F7F"/>
                </a:solidFill>
                <a:latin typeface="Euclid Flex Light" panose="020B0300030000000000" pitchFamily="34" charset="77"/>
                <a:cs typeface="Montserrat-Thin"/>
              </a:rPr>
              <a:t> </a:t>
            </a:r>
            <a:r>
              <a:rPr sz="1200" spc="-8" dirty="0">
                <a:solidFill>
                  <a:srgbClr val="7F7F7F"/>
                </a:solidFill>
                <a:latin typeface="Euclid Flex Light" panose="020B0300030000000000" pitchFamily="34" charset="77"/>
                <a:cs typeface="Montserrat-Thin"/>
              </a:rPr>
              <a:t>requerido</a:t>
            </a:r>
            <a:endParaRPr sz="1200" dirty="0">
              <a:latin typeface="Euclid Flex Light" panose="020B0300030000000000" pitchFamily="34" charset="77"/>
              <a:cs typeface="Montserrat-Thin"/>
            </a:endParaRPr>
          </a:p>
          <a:p>
            <a:pPr algn="ctr">
              <a:lnSpc>
                <a:spcPts val="2040"/>
              </a:lnSpc>
            </a:pPr>
            <a:r>
              <a:rPr lang="es-MX" spc="86" dirty="0">
                <a:solidFill>
                  <a:srgbClr val="7F7F7F"/>
                </a:solidFill>
                <a:latin typeface="Helvetica" pitchFamily="2" charset="0"/>
                <a:cs typeface="Montserrat-Thin"/>
              </a:rPr>
              <a:t>1,489,593 </a:t>
            </a:r>
            <a:r>
              <a:rPr spc="-19" dirty="0">
                <a:solidFill>
                  <a:srgbClr val="7F7F7F"/>
                </a:solidFill>
                <a:latin typeface="Helvetica" pitchFamily="2" charset="0"/>
                <a:cs typeface="Montserrat-Thin"/>
              </a:rPr>
              <a:t>m³</a:t>
            </a:r>
            <a:endParaRPr dirty="0">
              <a:latin typeface="Helvetica" pitchFamily="2" charset="0"/>
              <a:cs typeface="Montserrat-Thin"/>
            </a:endParaRPr>
          </a:p>
        </p:txBody>
      </p:sp>
      <p:sp>
        <p:nvSpPr>
          <p:cNvPr id="10" name="object 734">
            <a:extLst>
              <a:ext uri="{FF2B5EF4-FFF2-40B4-BE49-F238E27FC236}">
                <a16:creationId xmlns:a16="http://schemas.microsoft.com/office/drawing/2014/main" id="{CEE50AF9-28FF-6E4D-83DA-0C54347034EE}"/>
              </a:ext>
            </a:extLst>
          </p:cNvPr>
          <p:cNvSpPr txBox="1"/>
          <p:nvPr/>
        </p:nvSpPr>
        <p:spPr>
          <a:xfrm>
            <a:off x="4673138" y="1974984"/>
            <a:ext cx="1594343" cy="432811"/>
          </a:xfrm>
          <a:prstGeom prst="rect">
            <a:avLst/>
          </a:prstGeom>
        </p:spPr>
        <p:txBody>
          <a:bodyPr vert="horz" wrap="square" lIns="0" tIns="9525" rIns="0" bIns="0" rtlCol="0">
            <a:spAutoFit/>
          </a:bodyPr>
          <a:lstStyle/>
          <a:p>
            <a:pPr algn="ctr">
              <a:lnSpc>
                <a:spcPts val="1320"/>
              </a:lnSpc>
              <a:spcBef>
                <a:spcPts val="75"/>
              </a:spcBef>
            </a:pPr>
            <a:r>
              <a:rPr sz="1200" dirty="0">
                <a:solidFill>
                  <a:srgbClr val="7F7F7F"/>
                </a:solidFill>
                <a:latin typeface="Euclid Flex Light" panose="020B0300030000000000" pitchFamily="34" charset="77"/>
                <a:cs typeface="Montserrat-Thin"/>
              </a:rPr>
              <a:t>Total</a:t>
            </a:r>
            <a:r>
              <a:rPr sz="1200" spc="172" dirty="0">
                <a:solidFill>
                  <a:srgbClr val="7F7F7F"/>
                </a:solidFill>
                <a:latin typeface="Euclid Flex Light" panose="020B0300030000000000" pitchFamily="34" charset="77"/>
                <a:cs typeface="Montserrat-Thin"/>
              </a:rPr>
              <a:t> </a:t>
            </a:r>
            <a:r>
              <a:rPr sz="1200" spc="-8" dirty="0">
                <a:solidFill>
                  <a:srgbClr val="7F7F7F"/>
                </a:solidFill>
                <a:latin typeface="Euclid Flex Light" panose="020B0300030000000000" pitchFamily="34" charset="77"/>
                <a:cs typeface="Montserrat-Thin"/>
              </a:rPr>
              <a:t>requerido</a:t>
            </a:r>
            <a:endParaRPr sz="1200" dirty="0">
              <a:latin typeface="Euclid Flex Light" panose="020B0300030000000000" pitchFamily="34" charset="77"/>
              <a:cs typeface="Montserrat-Thin"/>
            </a:endParaRPr>
          </a:p>
          <a:p>
            <a:pPr algn="ctr">
              <a:lnSpc>
                <a:spcPts val="2040"/>
              </a:lnSpc>
            </a:pPr>
            <a:r>
              <a:rPr lang="es-MX" spc="94" dirty="0">
                <a:solidFill>
                  <a:srgbClr val="7F7F7F"/>
                </a:solidFill>
                <a:latin typeface="Helvetica" pitchFamily="2" charset="0"/>
                <a:cs typeface="Montserrat-Thin"/>
              </a:rPr>
              <a:t>884,540 </a:t>
            </a:r>
            <a:r>
              <a:rPr spc="56" dirty="0" err="1">
                <a:solidFill>
                  <a:srgbClr val="7F7F7F"/>
                </a:solidFill>
                <a:latin typeface="Helvetica" pitchFamily="2" charset="0"/>
                <a:cs typeface="Montserrat-Thin"/>
              </a:rPr>
              <a:t>pza</a:t>
            </a:r>
            <a:endParaRPr dirty="0">
              <a:latin typeface="Helvetica" pitchFamily="2" charset="0"/>
              <a:cs typeface="Montserrat-Thin"/>
            </a:endParaRPr>
          </a:p>
        </p:txBody>
      </p:sp>
      <p:sp>
        <p:nvSpPr>
          <p:cNvPr id="11" name="object 735">
            <a:extLst>
              <a:ext uri="{FF2B5EF4-FFF2-40B4-BE49-F238E27FC236}">
                <a16:creationId xmlns:a16="http://schemas.microsoft.com/office/drawing/2014/main" id="{5F382428-5C40-244C-B746-99D14F851787}"/>
              </a:ext>
            </a:extLst>
          </p:cNvPr>
          <p:cNvSpPr txBox="1"/>
          <p:nvPr/>
        </p:nvSpPr>
        <p:spPr>
          <a:xfrm>
            <a:off x="7727554" y="1974983"/>
            <a:ext cx="1691175" cy="432811"/>
          </a:xfrm>
          <a:prstGeom prst="rect">
            <a:avLst/>
          </a:prstGeom>
        </p:spPr>
        <p:txBody>
          <a:bodyPr vert="horz" wrap="square" lIns="0" tIns="9525" rIns="0" bIns="0" rtlCol="0">
            <a:spAutoFit/>
          </a:bodyPr>
          <a:lstStyle/>
          <a:p>
            <a:pPr marL="54293" algn="ctr">
              <a:lnSpc>
                <a:spcPts val="1320"/>
              </a:lnSpc>
              <a:spcBef>
                <a:spcPts val="75"/>
              </a:spcBef>
            </a:pPr>
            <a:r>
              <a:rPr sz="1200" dirty="0">
                <a:solidFill>
                  <a:srgbClr val="7F7F7F"/>
                </a:solidFill>
                <a:latin typeface="Euclid Flex Light" panose="020B0300030000000000" pitchFamily="34" charset="77"/>
                <a:cs typeface="Montserrat-Thin"/>
              </a:rPr>
              <a:t>Total</a:t>
            </a:r>
            <a:r>
              <a:rPr sz="1200" spc="172" dirty="0">
                <a:solidFill>
                  <a:srgbClr val="7F7F7F"/>
                </a:solidFill>
                <a:latin typeface="Euclid Flex Light" panose="020B0300030000000000" pitchFamily="34" charset="77"/>
                <a:cs typeface="Montserrat-Thin"/>
              </a:rPr>
              <a:t> </a:t>
            </a:r>
            <a:r>
              <a:rPr sz="1200" spc="-8" dirty="0">
                <a:solidFill>
                  <a:srgbClr val="7F7F7F"/>
                </a:solidFill>
                <a:latin typeface="Euclid Flex Light" panose="020B0300030000000000" pitchFamily="34" charset="77"/>
                <a:cs typeface="Montserrat-Thin"/>
              </a:rPr>
              <a:t>requerido</a:t>
            </a:r>
            <a:endParaRPr sz="1200" dirty="0">
              <a:latin typeface="Euclid Flex Light" panose="020B0300030000000000" pitchFamily="34" charset="77"/>
              <a:cs typeface="Montserrat-Thin"/>
            </a:endParaRPr>
          </a:p>
          <a:p>
            <a:pPr marL="9525" algn="ctr">
              <a:lnSpc>
                <a:spcPts val="2040"/>
              </a:lnSpc>
            </a:pPr>
            <a:r>
              <a:rPr lang="es-MX" spc="94" dirty="0">
                <a:solidFill>
                  <a:srgbClr val="7F7F7F"/>
                </a:solidFill>
                <a:latin typeface="Helvetica" pitchFamily="2" charset="0"/>
                <a:cs typeface="Montserrat-Thin"/>
              </a:rPr>
              <a:t>61,677.96 </a:t>
            </a:r>
            <a:r>
              <a:rPr spc="49" dirty="0">
                <a:solidFill>
                  <a:srgbClr val="7F7F7F"/>
                </a:solidFill>
                <a:latin typeface="Helvetica" pitchFamily="2" charset="0"/>
                <a:cs typeface="Montserrat-Thin"/>
              </a:rPr>
              <a:t>ton</a:t>
            </a:r>
            <a:endParaRPr dirty="0">
              <a:latin typeface="Helvetica" pitchFamily="2" charset="0"/>
              <a:cs typeface="Montserrat-Thin"/>
            </a:endParaRPr>
          </a:p>
        </p:txBody>
      </p:sp>
      <p:grpSp>
        <p:nvGrpSpPr>
          <p:cNvPr id="12" name="Grupo 11">
            <a:extLst>
              <a:ext uri="{FF2B5EF4-FFF2-40B4-BE49-F238E27FC236}">
                <a16:creationId xmlns:a16="http://schemas.microsoft.com/office/drawing/2014/main" id="{B38F13B1-5F42-0448-A55D-F4E08854449D}"/>
              </a:ext>
            </a:extLst>
          </p:cNvPr>
          <p:cNvGrpSpPr/>
          <p:nvPr/>
        </p:nvGrpSpPr>
        <p:grpSpPr>
          <a:xfrm>
            <a:off x="3698832" y="1581771"/>
            <a:ext cx="571500" cy="4599708"/>
            <a:chOff x="5689600" y="2109028"/>
            <a:chExt cx="762000" cy="6132943"/>
          </a:xfrm>
        </p:grpSpPr>
        <p:sp>
          <p:nvSpPr>
            <p:cNvPr id="13" name="object 51">
              <a:extLst>
                <a:ext uri="{FF2B5EF4-FFF2-40B4-BE49-F238E27FC236}">
                  <a16:creationId xmlns:a16="http://schemas.microsoft.com/office/drawing/2014/main" id="{93E104AB-4434-B24C-8EDB-F1B8447EB66E}"/>
                </a:ext>
              </a:extLst>
            </p:cNvPr>
            <p:cNvSpPr txBox="1"/>
            <p:nvPr/>
          </p:nvSpPr>
          <p:spPr>
            <a:xfrm>
              <a:off x="5689600" y="8064914"/>
              <a:ext cx="389255" cy="177057"/>
            </a:xfrm>
            <a:prstGeom prst="rect">
              <a:avLst/>
            </a:prstGeom>
          </p:spPr>
          <p:txBody>
            <a:bodyPr vert="horz" wrap="square" lIns="0" tIns="11430" rIns="0" bIns="0" rtlCol="0">
              <a:spAutoFit/>
            </a:bodyPr>
            <a:lstStyle/>
            <a:p>
              <a:pPr marL="9525" algn="r">
                <a:spcBef>
                  <a:spcPts val="90"/>
                </a:spcBef>
              </a:pPr>
              <a:r>
                <a:rPr lang="es-ES" sz="788" b="1" spc="-15" dirty="0">
                  <a:solidFill>
                    <a:srgbClr val="A7A9AC"/>
                  </a:solidFill>
                  <a:latin typeface="Montserrat-ExtraBold"/>
                  <a:cs typeface="Montserrat-ExtraBold"/>
                </a:rPr>
                <a:t>0</a:t>
              </a:r>
              <a:r>
                <a:rPr sz="788" b="1" spc="-15" dirty="0">
                  <a:solidFill>
                    <a:srgbClr val="A7A9AC"/>
                  </a:solidFill>
                  <a:latin typeface="Montserrat-ExtraBold"/>
                  <a:cs typeface="Montserrat-ExtraBold"/>
                </a:rPr>
                <a:t>%</a:t>
              </a:r>
              <a:endParaRPr sz="788" dirty="0">
                <a:latin typeface="Montserrat-ExtraBold"/>
                <a:cs typeface="Montserrat-ExtraBold"/>
              </a:endParaRPr>
            </a:p>
          </p:txBody>
        </p:sp>
        <p:grpSp>
          <p:nvGrpSpPr>
            <p:cNvPr id="14" name="Grupo 13">
              <a:extLst>
                <a:ext uri="{FF2B5EF4-FFF2-40B4-BE49-F238E27FC236}">
                  <a16:creationId xmlns:a16="http://schemas.microsoft.com/office/drawing/2014/main" id="{A7D4EA27-B43C-BA4F-91ED-84DB4C52BDA4}"/>
                </a:ext>
              </a:extLst>
            </p:cNvPr>
            <p:cNvGrpSpPr/>
            <p:nvPr/>
          </p:nvGrpSpPr>
          <p:grpSpPr>
            <a:xfrm>
              <a:off x="5689600" y="2109028"/>
              <a:ext cx="762000" cy="6044372"/>
              <a:chOff x="5689600" y="2109028"/>
              <a:chExt cx="762000" cy="6044372"/>
            </a:xfrm>
          </p:grpSpPr>
          <p:pic>
            <p:nvPicPr>
              <p:cNvPr id="15" name="Imagen 14">
                <a:extLst>
                  <a:ext uri="{FF2B5EF4-FFF2-40B4-BE49-F238E27FC236}">
                    <a16:creationId xmlns:a16="http://schemas.microsoft.com/office/drawing/2014/main" id="{33C6CA87-EBB9-9E49-8686-A417EF8D3687}"/>
                  </a:ext>
                </a:extLst>
              </p:cNvPr>
              <p:cNvPicPr>
                <a:picLocks noChangeAspect="1"/>
              </p:cNvPicPr>
              <p:nvPr/>
            </p:nvPicPr>
            <p:blipFill>
              <a:blip r:embed="rId4"/>
              <a:stretch>
                <a:fillRect/>
              </a:stretch>
            </p:blipFill>
            <p:spPr>
              <a:xfrm>
                <a:off x="6223000" y="2184400"/>
                <a:ext cx="228600" cy="5969000"/>
              </a:xfrm>
              <a:prstGeom prst="rect">
                <a:avLst/>
              </a:prstGeom>
            </p:spPr>
          </p:pic>
          <p:sp>
            <p:nvSpPr>
              <p:cNvPr id="16" name="object 51">
                <a:extLst>
                  <a:ext uri="{FF2B5EF4-FFF2-40B4-BE49-F238E27FC236}">
                    <a16:creationId xmlns:a16="http://schemas.microsoft.com/office/drawing/2014/main" id="{52492BEC-56C2-6C44-B9D3-B89CB688456D}"/>
                  </a:ext>
                </a:extLst>
              </p:cNvPr>
              <p:cNvSpPr txBox="1"/>
              <p:nvPr/>
            </p:nvSpPr>
            <p:spPr>
              <a:xfrm>
                <a:off x="5689600" y="7469329"/>
                <a:ext cx="389255" cy="177057"/>
              </a:xfrm>
              <a:prstGeom prst="rect">
                <a:avLst/>
              </a:prstGeom>
            </p:spPr>
            <p:txBody>
              <a:bodyPr vert="horz" wrap="square" lIns="0" tIns="11430" rIns="0" bIns="0" rtlCol="0">
                <a:spAutoFit/>
              </a:bodyPr>
              <a:lstStyle/>
              <a:p>
                <a:pPr marL="9525" algn="r">
                  <a:spcBef>
                    <a:spcPts val="90"/>
                  </a:spcBef>
                </a:pPr>
                <a:r>
                  <a:rPr lang="es-ES" sz="788" b="1" spc="-15" dirty="0">
                    <a:solidFill>
                      <a:srgbClr val="A7A9AC"/>
                    </a:solidFill>
                    <a:latin typeface="Montserrat-ExtraBold"/>
                    <a:cs typeface="Montserrat-ExtraBold"/>
                  </a:rPr>
                  <a:t>1</a:t>
                </a:r>
                <a:r>
                  <a:rPr sz="788" b="1" spc="-15" dirty="0">
                    <a:solidFill>
                      <a:srgbClr val="A7A9AC"/>
                    </a:solidFill>
                    <a:latin typeface="Montserrat-ExtraBold"/>
                    <a:cs typeface="Montserrat-ExtraBold"/>
                  </a:rPr>
                  <a:t>0%</a:t>
                </a:r>
                <a:endParaRPr sz="788" dirty="0">
                  <a:latin typeface="Montserrat-ExtraBold"/>
                  <a:cs typeface="Montserrat-ExtraBold"/>
                </a:endParaRPr>
              </a:p>
            </p:txBody>
          </p:sp>
          <p:sp>
            <p:nvSpPr>
              <p:cNvPr id="17" name="object 51">
                <a:extLst>
                  <a:ext uri="{FF2B5EF4-FFF2-40B4-BE49-F238E27FC236}">
                    <a16:creationId xmlns:a16="http://schemas.microsoft.com/office/drawing/2014/main" id="{08FD0DCC-7A7F-AB45-B5EB-876D3688EF1F}"/>
                  </a:ext>
                </a:extLst>
              </p:cNvPr>
              <p:cNvSpPr txBox="1"/>
              <p:nvPr/>
            </p:nvSpPr>
            <p:spPr>
              <a:xfrm>
                <a:off x="5689600" y="6873740"/>
                <a:ext cx="389255" cy="177057"/>
              </a:xfrm>
              <a:prstGeom prst="rect">
                <a:avLst/>
              </a:prstGeom>
            </p:spPr>
            <p:txBody>
              <a:bodyPr vert="horz" wrap="square" lIns="0" tIns="11430" rIns="0" bIns="0" rtlCol="0">
                <a:spAutoFit/>
              </a:bodyPr>
              <a:lstStyle/>
              <a:p>
                <a:pPr marL="9525" algn="r">
                  <a:spcBef>
                    <a:spcPts val="90"/>
                  </a:spcBef>
                </a:pPr>
                <a:r>
                  <a:rPr lang="es-ES" sz="788" b="1" spc="-15" dirty="0">
                    <a:solidFill>
                      <a:srgbClr val="A7A9AC"/>
                    </a:solidFill>
                    <a:latin typeface="Montserrat-ExtraBold"/>
                    <a:cs typeface="Montserrat-ExtraBold"/>
                  </a:rPr>
                  <a:t>20</a:t>
                </a:r>
                <a:r>
                  <a:rPr sz="788" b="1" spc="-15" dirty="0">
                    <a:solidFill>
                      <a:srgbClr val="A7A9AC"/>
                    </a:solidFill>
                    <a:latin typeface="Montserrat-ExtraBold"/>
                    <a:cs typeface="Montserrat-ExtraBold"/>
                  </a:rPr>
                  <a:t>%</a:t>
                </a:r>
                <a:endParaRPr sz="788" dirty="0">
                  <a:latin typeface="Montserrat-ExtraBold"/>
                  <a:cs typeface="Montserrat-ExtraBold"/>
                </a:endParaRPr>
              </a:p>
            </p:txBody>
          </p:sp>
          <p:sp>
            <p:nvSpPr>
              <p:cNvPr id="18" name="object 51">
                <a:extLst>
                  <a:ext uri="{FF2B5EF4-FFF2-40B4-BE49-F238E27FC236}">
                    <a16:creationId xmlns:a16="http://schemas.microsoft.com/office/drawing/2014/main" id="{05D27489-7AA6-B942-820B-9CF4559DB6B5}"/>
                  </a:ext>
                </a:extLst>
              </p:cNvPr>
              <p:cNvSpPr txBox="1"/>
              <p:nvPr/>
            </p:nvSpPr>
            <p:spPr>
              <a:xfrm>
                <a:off x="5689600" y="6278151"/>
                <a:ext cx="389255" cy="177057"/>
              </a:xfrm>
              <a:prstGeom prst="rect">
                <a:avLst/>
              </a:prstGeom>
            </p:spPr>
            <p:txBody>
              <a:bodyPr vert="horz" wrap="square" lIns="0" tIns="11430" rIns="0" bIns="0" rtlCol="0">
                <a:spAutoFit/>
              </a:bodyPr>
              <a:lstStyle/>
              <a:p>
                <a:pPr marL="9525" algn="r">
                  <a:spcBef>
                    <a:spcPts val="90"/>
                  </a:spcBef>
                </a:pPr>
                <a:r>
                  <a:rPr lang="es-ES" sz="788" b="1" spc="-15" dirty="0">
                    <a:solidFill>
                      <a:srgbClr val="A7A9AC"/>
                    </a:solidFill>
                    <a:latin typeface="Montserrat-ExtraBold"/>
                    <a:cs typeface="Montserrat-ExtraBold"/>
                  </a:rPr>
                  <a:t>30%</a:t>
                </a:r>
                <a:endParaRPr sz="788" dirty="0">
                  <a:latin typeface="Montserrat-ExtraBold"/>
                  <a:cs typeface="Montserrat-ExtraBold"/>
                </a:endParaRPr>
              </a:p>
            </p:txBody>
          </p:sp>
          <p:sp>
            <p:nvSpPr>
              <p:cNvPr id="19" name="object 51">
                <a:extLst>
                  <a:ext uri="{FF2B5EF4-FFF2-40B4-BE49-F238E27FC236}">
                    <a16:creationId xmlns:a16="http://schemas.microsoft.com/office/drawing/2014/main" id="{F03B1037-B5A5-5047-85FF-D57BB2D7AEAF}"/>
                  </a:ext>
                </a:extLst>
              </p:cNvPr>
              <p:cNvSpPr txBox="1"/>
              <p:nvPr/>
            </p:nvSpPr>
            <p:spPr>
              <a:xfrm>
                <a:off x="5689600" y="5682562"/>
                <a:ext cx="389255" cy="177057"/>
              </a:xfrm>
              <a:prstGeom prst="rect">
                <a:avLst/>
              </a:prstGeom>
            </p:spPr>
            <p:txBody>
              <a:bodyPr vert="horz" wrap="square" lIns="0" tIns="11430" rIns="0" bIns="0" rtlCol="0">
                <a:spAutoFit/>
              </a:bodyPr>
              <a:lstStyle/>
              <a:p>
                <a:pPr marL="9525" algn="r">
                  <a:spcBef>
                    <a:spcPts val="90"/>
                  </a:spcBef>
                </a:pPr>
                <a:r>
                  <a:rPr lang="es-ES" sz="788" b="1" spc="-15" dirty="0">
                    <a:solidFill>
                      <a:srgbClr val="A7A9AC"/>
                    </a:solidFill>
                    <a:latin typeface="Montserrat-ExtraBold"/>
                    <a:cs typeface="Montserrat-ExtraBold"/>
                  </a:rPr>
                  <a:t>40</a:t>
                </a:r>
                <a:r>
                  <a:rPr sz="788" b="1" spc="-15" dirty="0">
                    <a:solidFill>
                      <a:srgbClr val="A7A9AC"/>
                    </a:solidFill>
                    <a:latin typeface="Montserrat-ExtraBold"/>
                    <a:cs typeface="Montserrat-ExtraBold"/>
                  </a:rPr>
                  <a:t>%</a:t>
                </a:r>
                <a:endParaRPr sz="788" dirty="0">
                  <a:latin typeface="Montserrat-ExtraBold"/>
                  <a:cs typeface="Montserrat-ExtraBold"/>
                </a:endParaRPr>
              </a:p>
            </p:txBody>
          </p:sp>
          <p:sp>
            <p:nvSpPr>
              <p:cNvPr id="20" name="object 51">
                <a:extLst>
                  <a:ext uri="{FF2B5EF4-FFF2-40B4-BE49-F238E27FC236}">
                    <a16:creationId xmlns:a16="http://schemas.microsoft.com/office/drawing/2014/main" id="{646A8BE4-5FDC-2243-8174-4E454D81BCDA}"/>
                  </a:ext>
                </a:extLst>
              </p:cNvPr>
              <p:cNvSpPr txBox="1"/>
              <p:nvPr/>
            </p:nvSpPr>
            <p:spPr>
              <a:xfrm>
                <a:off x="5689600" y="5086973"/>
                <a:ext cx="389255" cy="177057"/>
              </a:xfrm>
              <a:prstGeom prst="rect">
                <a:avLst/>
              </a:prstGeom>
            </p:spPr>
            <p:txBody>
              <a:bodyPr vert="horz" wrap="square" lIns="0" tIns="11430" rIns="0" bIns="0" rtlCol="0">
                <a:spAutoFit/>
              </a:bodyPr>
              <a:lstStyle/>
              <a:p>
                <a:pPr marL="9525" algn="r">
                  <a:spcBef>
                    <a:spcPts val="90"/>
                  </a:spcBef>
                </a:pPr>
                <a:r>
                  <a:rPr lang="es-ES" sz="788" b="1" spc="-15" dirty="0">
                    <a:solidFill>
                      <a:srgbClr val="A7A9AC"/>
                    </a:solidFill>
                    <a:latin typeface="Montserrat-ExtraBold"/>
                    <a:cs typeface="Montserrat-ExtraBold"/>
                  </a:rPr>
                  <a:t>5</a:t>
                </a:r>
                <a:r>
                  <a:rPr sz="788" b="1" spc="-15" dirty="0">
                    <a:solidFill>
                      <a:srgbClr val="A7A9AC"/>
                    </a:solidFill>
                    <a:latin typeface="Montserrat-ExtraBold"/>
                    <a:cs typeface="Montserrat-ExtraBold"/>
                  </a:rPr>
                  <a:t>0%</a:t>
                </a:r>
                <a:endParaRPr sz="788" dirty="0">
                  <a:latin typeface="Montserrat-ExtraBold"/>
                  <a:cs typeface="Montserrat-ExtraBold"/>
                </a:endParaRPr>
              </a:p>
            </p:txBody>
          </p:sp>
          <p:sp>
            <p:nvSpPr>
              <p:cNvPr id="21" name="object 51">
                <a:extLst>
                  <a:ext uri="{FF2B5EF4-FFF2-40B4-BE49-F238E27FC236}">
                    <a16:creationId xmlns:a16="http://schemas.microsoft.com/office/drawing/2014/main" id="{D0D39871-4D75-E842-B2CF-FCE8CCE9D755}"/>
                  </a:ext>
                </a:extLst>
              </p:cNvPr>
              <p:cNvSpPr txBox="1"/>
              <p:nvPr/>
            </p:nvSpPr>
            <p:spPr>
              <a:xfrm>
                <a:off x="5689600" y="4491383"/>
                <a:ext cx="389255" cy="177057"/>
              </a:xfrm>
              <a:prstGeom prst="rect">
                <a:avLst/>
              </a:prstGeom>
            </p:spPr>
            <p:txBody>
              <a:bodyPr vert="horz" wrap="square" lIns="0" tIns="11430" rIns="0" bIns="0" rtlCol="0">
                <a:spAutoFit/>
              </a:bodyPr>
              <a:lstStyle/>
              <a:p>
                <a:pPr marL="9525" algn="r">
                  <a:spcBef>
                    <a:spcPts val="90"/>
                  </a:spcBef>
                </a:pPr>
                <a:r>
                  <a:rPr lang="es-ES" sz="788" b="1" spc="-15" dirty="0">
                    <a:solidFill>
                      <a:srgbClr val="A7A9AC"/>
                    </a:solidFill>
                    <a:latin typeface="Montserrat-ExtraBold"/>
                    <a:cs typeface="Montserrat-ExtraBold"/>
                  </a:rPr>
                  <a:t>6</a:t>
                </a:r>
                <a:r>
                  <a:rPr sz="788" b="1" spc="-15" dirty="0">
                    <a:solidFill>
                      <a:srgbClr val="A7A9AC"/>
                    </a:solidFill>
                    <a:latin typeface="Montserrat-ExtraBold"/>
                    <a:cs typeface="Montserrat-ExtraBold"/>
                  </a:rPr>
                  <a:t>0%</a:t>
                </a:r>
                <a:endParaRPr sz="788" dirty="0">
                  <a:latin typeface="Montserrat-ExtraBold"/>
                  <a:cs typeface="Montserrat-ExtraBold"/>
                </a:endParaRPr>
              </a:p>
            </p:txBody>
          </p:sp>
          <p:sp>
            <p:nvSpPr>
              <p:cNvPr id="22" name="object 51">
                <a:extLst>
                  <a:ext uri="{FF2B5EF4-FFF2-40B4-BE49-F238E27FC236}">
                    <a16:creationId xmlns:a16="http://schemas.microsoft.com/office/drawing/2014/main" id="{8641B6DB-9F5C-B14A-900A-B634A8D6E559}"/>
                  </a:ext>
                </a:extLst>
              </p:cNvPr>
              <p:cNvSpPr txBox="1"/>
              <p:nvPr/>
            </p:nvSpPr>
            <p:spPr>
              <a:xfrm>
                <a:off x="5689600" y="3895796"/>
                <a:ext cx="389255" cy="177057"/>
              </a:xfrm>
              <a:prstGeom prst="rect">
                <a:avLst/>
              </a:prstGeom>
            </p:spPr>
            <p:txBody>
              <a:bodyPr vert="horz" wrap="square" lIns="0" tIns="11430" rIns="0" bIns="0" rtlCol="0">
                <a:spAutoFit/>
              </a:bodyPr>
              <a:lstStyle/>
              <a:p>
                <a:pPr marL="9525" algn="r">
                  <a:spcBef>
                    <a:spcPts val="90"/>
                  </a:spcBef>
                </a:pPr>
                <a:r>
                  <a:rPr lang="es-ES" sz="788" b="1" spc="-15" dirty="0">
                    <a:solidFill>
                      <a:srgbClr val="A7A9AC"/>
                    </a:solidFill>
                    <a:latin typeface="Montserrat-ExtraBold"/>
                    <a:cs typeface="Montserrat-ExtraBold"/>
                  </a:rPr>
                  <a:t>7</a:t>
                </a:r>
                <a:r>
                  <a:rPr sz="788" b="1" spc="-15" dirty="0">
                    <a:solidFill>
                      <a:srgbClr val="A7A9AC"/>
                    </a:solidFill>
                    <a:latin typeface="Montserrat-ExtraBold"/>
                    <a:cs typeface="Montserrat-ExtraBold"/>
                  </a:rPr>
                  <a:t>0%</a:t>
                </a:r>
                <a:endParaRPr sz="788" dirty="0">
                  <a:latin typeface="Montserrat-ExtraBold"/>
                  <a:cs typeface="Montserrat-ExtraBold"/>
                </a:endParaRPr>
              </a:p>
            </p:txBody>
          </p:sp>
          <p:sp>
            <p:nvSpPr>
              <p:cNvPr id="23" name="object 51">
                <a:extLst>
                  <a:ext uri="{FF2B5EF4-FFF2-40B4-BE49-F238E27FC236}">
                    <a16:creationId xmlns:a16="http://schemas.microsoft.com/office/drawing/2014/main" id="{6740569B-C913-9046-9F7E-43B4489F8FC2}"/>
                  </a:ext>
                </a:extLst>
              </p:cNvPr>
              <p:cNvSpPr txBox="1"/>
              <p:nvPr/>
            </p:nvSpPr>
            <p:spPr>
              <a:xfrm>
                <a:off x="5689600" y="3300206"/>
                <a:ext cx="389255" cy="177057"/>
              </a:xfrm>
              <a:prstGeom prst="rect">
                <a:avLst/>
              </a:prstGeom>
            </p:spPr>
            <p:txBody>
              <a:bodyPr vert="horz" wrap="square" lIns="0" tIns="11430" rIns="0" bIns="0" rtlCol="0">
                <a:spAutoFit/>
              </a:bodyPr>
              <a:lstStyle/>
              <a:p>
                <a:pPr marL="9525" algn="r">
                  <a:spcBef>
                    <a:spcPts val="90"/>
                  </a:spcBef>
                </a:pPr>
                <a:r>
                  <a:rPr lang="es-ES" sz="788" b="1" spc="-15" dirty="0">
                    <a:solidFill>
                      <a:srgbClr val="A7A9AC"/>
                    </a:solidFill>
                    <a:latin typeface="Montserrat-ExtraBold"/>
                    <a:cs typeface="Montserrat-ExtraBold"/>
                  </a:rPr>
                  <a:t>8</a:t>
                </a:r>
                <a:r>
                  <a:rPr sz="788" b="1" spc="-15" dirty="0">
                    <a:solidFill>
                      <a:srgbClr val="A7A9AC"/>
                    </a:solidFill>
                    <a:latin typeface="Montserrat-ExtraBold"/>
                    <a:cs typeface="Montserrat-ExtraBold"/>
                  </a:rPr>
                  <a:t>0%</a:t>
                </a:r>
                <a:endParaRPr sz="788" dirty="0">
                  <a:latin typeface="Montserrat-ExtraBold"/>
                  <a:cs typeface="Montserrat-ExtraBold"/>
                </a:endParaRPr>
              </a:p>
            </p:txBody>
          </p:sp>
          <p:sp>
            <p:nvSpPr>
              <p:cNvPr id="24" name="object 51">
                <a:extLst>
                  <a:ext uri="{FF2B5EF4-FFF2-40B4-BE49-F238E27FC236}">
                    <a16:creationId xmlns:a16="http://schemas.microsoft.com/office/drawing/2014/main" id="{159BEABD-2A30-E147-852A-26DE81A044EC}"/>
                  </a:ext>
                </a:extLst>
              </p:cNvPr>
              <p:cNvSpPr txBox="1"/>
              <p:nvPr/>
            </p:nvSpPr>
            <p:spPr>
              <a:xfrm>
                <a:off x="5689600" y="2704617"/>
                <a:ext cx="389255" cy="177057"/>
              </a:xfrm>
              <a:prstGeom prst="rect">
                <a:avLst/>
              </a:prstGeom>
            </p:spPr>
            <p:txBody>
              <a:bodyPr vert="horz" wrap="square" lIns="0" tIns="11430" rIns="0" bIns="0" rtlCol="0">
                <a:spAutoFit/>
              </a:bodyPr>
              <a:lstStyle/>
              <a:p>
                <a:pPr marL="9525" algn="r">
                  <a:spcBef>
                    <a:spcPts val="90"/>
                  </a:spcBef>
                </a:pPr>
                <a:r>
                  <a:rPr lang="es-ES" sz="788" b="1" spc="-15" dirty="0">
                    <a:solidFill>
                      <a:srgbClr val="A7A9AC"/>
                    </a:solidFill>
                    <a:latin typeface="Montserrat-ExtraBold"/>
                    <a:cs typeface="Montserrat-ExtraBold"/>
                  </a:rPr>
                  <a:t>9</a:t>
                </a:r>
                <a:r>
                  <a:rPr sz="788" b="1" spc="-15" dirty="0">
                    <a:solidFill>
                      <a:srgbClr val="A7A9AC"/>
                    </a:solidFill>
                    <a:latin typeface="Montserrat-ExtraBold"/>
                    <a:cs typeface="Montserrat-ExtraBold"/>
                  </a:rPr>
                  <a:t>0%</a:t>
                </a:r>
                <a:endParaRPr sz="788" dirty="0">
                  <a:latin typeface="Montserrat-ExtraBold"/>
                  <a:cs typeface="Montserrat-ExtraBold"/>
                </a:endParaRPr>
              </a:p>
            </p:txBody>
          </p:sp>
          <p:sp>
            <p:nvSpPr>
              <p:cNvPr id="25" name="object 51">
                <a:extLst>
                  <a:ext uri="{FF2B5EF4-FFF2-40B4-BE49-F238E27FC236}">
                    <a16:creationId xmlns:a16="http://schemas.microsoft.com/office/drawing/2014/main" id="{A5EBEAF3-2654-2449-A9E4-0092CBB344B1}"/>
                  </a:ext>
                </a:extLst>
              </p:cNvPr>
              <p:cNvSpPr txBox="1"/>
              <p:nvPr/>
            </p:nvSpPr>
            <p:spPr>
              <a:xfrm>
                <a:off x="5689600" y="2109028"/>
                <a:ext cx="389255" cy="177057"/>
              </a:xfrm>
              <a:prstGeom prst="rect">
                <a:avLst/>
              </a:prstGeom>
            </p:spPr>
            <p:txBody>
              <a:bodyPr vert="horz" wrap="square" lIns="0" tIns="11430" rIns="0" bIns="0" rtlCol="0">
                <a:spAutoFit/>
              </a:bodyPr>
              <a:lstStyle/>
              <a:p>
                <a:pPr marL="9525" algn="r">
                  <a:spcBef>
                    <a:spcPts val="90"/>
                  </a:spcBef>
                </a:pPr>
                <a:r>
                  <a:rPr sz="788" b="1" spc="-15" dirty="0">
                    <a:solidFill>
                      <a:srgbClr val="A7A9AC"/>
                    </a:solidFill>
                    <a:latin typeface="Montserrat-ExtraBold"/>
                    <a:cs typeface="Montserrat-ExtraBold"/>
                  </a:rPr>
                  <a:t>10</a:t>
                </a:r>
                <a:r>
                  <a:rPr lang="es-ES" sz="788" b="1" spc="-15" dirty="0">
                    <a:solidFill>
                      <a:srgbClr val="A7A9AC"/>
                    </a:solidFill>
                    <a:latin typeface="Montserrat-ExtraBold"/>
                    <a:cs typeface="Montserrat-ExtraBold"/>
                  </a:rPr>
                  <a:t>0</a:t>
                </a:r>
                <a:r>
                  <a:rPr sz="788" b="1" spc="-15" dirty="0">
                    <a:solidFill>
                      <a:srgbClr val="A7A9AC"/>
                    </a:solidFill>
                    <a:latin typeface="Montserrat-ExtraBold"/>
                    <a:cs typeface="Montserrat-ExtraBold"/>
                  </a:rPr>
                  <a:t>%</a:t>
                </a:r>
                <a:endParaRPr sz="788" dirty="0">
                  <a:latin typeface="Montserrat-ExtraBold"/>
                  <a:cs typeface="Montserrat-ExtraBold"/>
                </a:endParaRPr>
              </a:p>
            </p:txBody>
          </p:sp>
        </p:grpSp>
      </p:grpSp>
      <p:grpSp>
        <p:nvGrpSpPr>
          <p:cNvPr id="26" name="Grupo 25">
            <a:extLst>
              <a:ext uri="{FF2B5EF4-FFF2-40B4-BE49-F238E27FC236}">
                <a16:creationId xmlns:a16="http://schemas.microsoft.com/office/drawing/2014/main" id="{EB66CA4C-6840-8841-B108-664B3DD7EFA1}"/>
              </a:ext>
            </a:extLst>
          </p:cNvPr>
          <p:cNvGrpSpPr/>
          <p:nvPr/>
        </p:nvGrpSpPr>
        <p:grpSpPr>
          <a:xfrm>
            <a:off x="552450" y="1581771"/>
            <a:ext cx="571500" cy="4599708"/>
            <a:chOff x="5689600" y="2109028"/>
            <a:chExt cx="762000" cy="6132943"/>
          </a:xfrm>
        </p:grpSpPr>
        <p:sp>
          <p:nvSpPr>
            <p:cNvPr id="27" name="object 51">
              <a:extLst>
                <a:ext uri="{FF2B5EF4-FFF2-40B4-BE49-F238E27FC236}">
                  <a16:creationId xmlns:a16="http://schemas.microsoft.com/office/drawing/2014/main" id="{6B979061-5BF4-754D-8220-A09FF4FB13DF}"/>
                </a:ext>
              </a:extLst>
            </p:cNvPr>
            <p:cNvSpPr txBox="1"/>
            <p:nvPr/>
          </p:nvSpPr>
          <p:spPr>
            <a:xfrm>
              <a:off x="5689600" y="8064914"/>
              <a:ext cx="389255" cy="177057"/>
            </a:xfrm>
            <a:prstGeom prst="rect">
              <a:avLst/>
            </a:prstGeom>
          </p:spPr>
          <p:txBody>
            <a:bodyPr vert="horz" wrap="square" lIns="0" tIns="11430" rIns="0" bIns="0" rtlCol="0">
              <a:spAutoFit/>
            </a:bodyPr>
            <a:lstStyle/>
            <a:p>
              <a:pPr marL="9525" algn="r">
                <a:spcBef>
                  <a:spcPts val="90"/>
                </a:spcBef>
              </a:pPr>
              <a:r>
                <a:rPr lang="es-ES" sz="788" b="1" spc="-15" dirty="0">
                  <a:solidFill>
                    <a:srgbClr val="A7A9AC"/>
                  </a:solidFill>
                  <a:latin typeface="Montserrat-ExtraBold"/>
                  <a:cs typeface="Montserrat-ExtraBold"/>
                </a:rPr>
                <a:t>0</a:t>
              </a:r>
              <a:r>
                <a:rPr sz="788" b="1" spc="-15" dirty="0">
                  <a:solidFill>
                    <a:srgbClr val="A7A9AC"/>
                  </a:solidFill>
                  <a:latin typeface="Montserrat-ExtraBold"/>
                  <a:cs typeface="Montserrat-ExtraBold"/>
                </a:rPr>
                <a:t>%</a:t>
              </a:r>
              <a:endParaRPr sz="788" dirty="0">
                <a:latin typeface="Montserrat-ExtraBold"/>
                <a:cs typeface="Montserrat-ExtraBold"/>
              </a:endParaRPr>
            </a:p>
          </p:txBody>
        </p:sp>
        <p:grpSp>
          <p:nvGrpSpPr>
            <p:cNvPr id="28" name="Grupo 27">
              <a:extLst>
                <a:ext uri="{FF2B5EF4-FFF2-40B4-BE49-F238E27FC236}">
                  <a16:creationId xmlns:a16="http://schemas.microsoft.com/office/drawing/2014/main" id="{E061DDA1-F5E8-FC45-82B7-A04C1B1B948A}"/>
                </a:ext>
              </a:extLst>
            </p:cNvPr>
            <p:cNvGrpSpPr/>
            <p:nvPr/>
          </p:nvGrpSpPr>
          <p:grpSpPr>
            <a:xfrm>
              <a:off x="5689600" y="2109028"/>
              <a:ext cx="762000" cy="6044372"/>
              <a:chOff x="5689600" y="2109028"/>
              <a:chExt cx="762000" cy="6044372"/>
            </a:xfrm>
          </p:grpSpPr>
          <p:pic>
            <p:nvPicPr>
              <p:cNvPr id="29" name="Imagen 28">
                <a:extLst>
                  <a:ext uri="{FF2B5EF4-FFF2-40B4-BE49-F238E27FC236}">
                    <a16:creationId xmlns:a16="http://schemas.microsoft.com/office/drawing/2014/main" id="{51F77408-76DB-1645-9CF4-630ACFB86966}"/>
                  </a:ext>
                </a:extLst>
              </p:cNvPr>
              <p:cNvPicPr>
                <a:picLocks noChangeAspect="1"/>
              </p:cNvPicPr>
              <p:nvPr/>
            </p:nvPicPr>
            <p:blipFill>
              <a:blip r:embed="rId4"/>
              <a:stretch>
                <a:fillRect/>
              </a:stretch>
            </p:blipFill>
            <p:spPr>
              <a:xfrm>
                <a:off x="6223000" y="2184400"/>
                <a:ext cx="228600" cy="5969000"/>
              </a:xfrm>
              <a:prstGeom prst="rect">
                <a:avLst/>
              </a:prstGeom>
            </p:spPr>
          </p:pic>
          <p:sp>
            <p:nvSpPr>
              <p:cNvPr id="30" name="object 51">
                <a:extLst>
                  <a:ext uri="{FF2B5EF4-FFF2-40B4-BE49-F238E27FC236}">
                    <a16:creationId xmlns:a16="http://schemas.microsoft.com/office/drawing/2014/main" id="{A46389B8-83BC-A545-B5DF-1CCBE812C0AB}"/>
                  </a:ext>
                </a:extLst>
              </p:cNvPr>
              <p:cNvSpPr txBox="1"/>
              <p:nvPr/>
            </p:nvSpPr>
            <p:spPr>
              <a:xfrm>
                <a:off x="5689600" y="7469329"/>
                <a:ext cx="389255" cy="177057"/>
              </a:xfrm>
              <a:prstGeom prst="rect">
                <a:avLst/>
              </a:prstGeom>
            </p:spPr>
            <p:txBody>
              <a:bodyPr vert="horz" wrap="square" lIns="0" tIns="11430" rIns="0" bIns="0" rtlCol="0">
                <a:spAutoFit/>
              </a:bodyPr>
              <a:lstStyle/>
              <a:p>
                <a:pPr marL="9525" algn="r">
                  <a:spcBef>
                    <a:spcPts val="90"/>
                  </a:spcBef>
                </a:pPr>
                <a:r>
                  <a:rPr lang="es-ES" sz="788" b="1" spc="-15" dirty="0">
                    <a:solidFill>
                      <a:srgbClr val="A7A9AC"/>
                    </a:solidFill>
                    <a:latin typeface="Montserrat-ExtraBold"/>
                    <a:cs typeface="Montserrat-ExtraBold"/>
                  </a:rPr>
                  <a:t>1</a:t>
                </a:r>
                <a:r>
                  <a:rPr sz="788" b="1" spc="-15" dirty="0">
                    <a:solidFill>
                      <a:srgbClr val="A7A9AC"/>
                    </a:solidFill>
                    <a:latin typeface="Montserrat-ExtraBold"/>
                    <a:cs typeface="Montserrat-ExtraBold"/>
                  </a:rPr>
                  <a:t>0%</a:t>
                </a:r>
                <a:endParaRPr sz="788" dirty="0">
                  <a:latin typeface="Montserrat-ExtraBold"/>
                  <a:cs typeface="Montserrat-ExtraBold"/>
                </a:endParaRPr>
              </a:p>
            </p:txBody>
          </p:sp>
          <p:sp>
            <p:nvSpPr>
              <p:cNvPr id="31" name="object 51">
                <a:extLst>
                  <a:ext uri="{FF2B5EF4-FFF2-40B4-BE49-F238E27FC236}">
                    <a16:creationId xmlns:a16="http://schemas.microsoft.com/office/drawing/2014/main" id="{57232692-8804-E44C-A775-B3A5E8334770}"/>
                  </a:ext>
                </a:extLst>
              </p:cNvPr>
              <p:cNvSpPr txBox="1"/>
              <p:nvPr/>
            </p:nvSpPr>
            <p:spPr>
              <a:xfrm>
                <a:off x="5689600" y="6873740"/>
                <a:ext cx="389255" cy="177057"/>
              </a:xfrm>
              <a:prstGeom prst="rect">
                <a:avLst/>
              </a:prstGeom>
            </p:spPr>
            <p:txBody>
              <a:bodyPr vert="horz" wrap="square" lIns="0" tIns="11430" rIns="0" bIns="0" rtlCol="0">
                <a:spAutoFit/>
              </a:bodyPr>
              <a:lstStyle/>
              <a:p>
                <a:pPr marL="9525" algn="r">
                  <a:spcBef>
                    <a:spcPts val="90"/>
                  </a:spcBef>
                </a:pPr>
                <a:r>
                  <a:rPr lang="es-ES" sz="788" b="1" spc="-15" dirty="0">
                    <a:solidFill>
                      <a:srgbClr val="A7A9AC"/>
                    </a:solidFill>
                    <a:latin typeface="Montserrat-ExtraBold"/>
                    <a:cs typeface="Montserrat-ExtraBold"/>
                  </a:rPr>
                  <a:t>20</a:t>
                </a:r>
                <a:r>
                  <a:rPr sz="788" b="1" spc="-15" dirty="0">
                    <a:solidFill>
                      <a:srgbClr val="A7A9AC"/>
                    </a:solidFill>
                    <a:latin typeface="Montserrat-ExtraBold"/>
                    <a:cs typeface="Montserrat-ExtraBold"/>
                  </a:rPr>
                  <a:t>%</a:t>
                </a:r>
                <a:endParaRPr sz="788" dirty="0">
                  <a:latin typeface="Montserrat-ExtraBold"/>
                  <a:cs typeface="Montserrat-ExtraBold"/>
                </a:endParaRPr>
              </a:p>
            </p:txBody>
          </p:sp>
          <p:sp>
            <p:nvSpPr>
              <p:cNvPr id="32" name="object 51">
                <a:extLst>
                  <a:ext uri="{FF2B5EF4-FFF2-40B4-BE49-F238E27FC236}">
                    <a16:creationId xmlns:a16="http://schemas.microsoft.com/office/drawing/2014/main" id="{2951CF12-269C-E14D-856C-0661EEC2DC66}"/>
                  </a:ext>
                </a:extLst>
              </p:cNvPr>
              <p:cNvSpPr txBox="1"/>
              <p:nvPr/>
            </p:nvSpPr>
            <p:spPr>
              <a:xfrm>
                <a:off x="5689600" y="6278151"/>
                <a:ext cx="389255" cy="177057"/>
              </a:xfrm>
              <a:prstGeom prst="rect">
                <a:avLst/>
              </a:prstGeom>
            </p:spPr>
            <p:txBody>
              <a:bodyPr vert="horz" wrap="square" lIns="0" tIns="11430" rIns="0" bIns="0" rtlCol="0">
                <a:spAutoFit/>
              </a:bodyPr>
              <a:lstStyle/>
              <a:p>
                <a:pPr marL="9525" algn="r">
                  <a:spcBef>
                    <a:spcPts val="90"/>
                  </a:spcBef>
                </a:pPr>
                <a:r>
                  <a:rPr lang="es-ES" sz="788" b="1" spc="-15" dirty="0">
                    <a:solidFill>
                      <a:srgbClr val="A7A9AC"/>
                    </a:solidFill>
                    <a:latin typeface="Montserrat-ExtraBold"/>
                    <a:cs typeface="Montserrat-ExtraBold"/>
                  </a:rPr>
                  <a:t>30%</a:t>
                </a:r>
                <a:endParaRPr sz="788" dirty="0">
                  <a:latin typeface="Montserrat-ExtraBold"/>
                  <a:cs typeface="Montserrat-ExtraBold"/>
                </a:endParaRPr>
              </a:p>
            </p:txBody>
          </p:sp>
          <p:sp>
            <p:nvSpPr>
              <p:cNvPr id="33" name="object 51">
                <a:extLst>
                  <a:ext uri="{FF2B5EF4-FFF2-40B4-BE49-F238E27FC236}">
                    <a16:creationId xmlns:a16="http://schemas.microsoft.com/office/drawing/2014/main" id="{7C6967AE-F037-4442-A1F4-60419FF966F2}"/>
                  </a:ext>
                </a:extLst>
              </p:cNvPr>
              <p:cNvSpPr txBox="1"/>
              <p:nvPr/>
            </p:nvSpPr>
            <p:spPr>
              <a:xfrm>
                <a:off x="5689600" y="5682562"/>
                <a:ext cx="389255" cy="177057"/>
              </a:xfrm>
              <a:prstGeom prst="rect">
                <a:avLst/>
              </a:prstGeom>
            </p:spPr>
            <p:txBody>
              <a:bodyPr vert="horz" wrap="square" lIns="0" tIns="11430" rIns="0" bIns="0" rtlCol="0">
                <a:spAutoFit/>
              </a:bodyPr>
              <a:lstStyle/>
              <a:p>
                <a:pPr marL="9525" algn="r">
                  <a:spcBef>
                    <a:spcPts val="90"/>
                  </a:spcBef>
                </a:pPr>
                <a:r>
                  <a:rPr lang="es-ES" sz="788" b="1" spc="-15" dirty="0">
                    <a:solidFill>
                      <a:srgbClr val="A7A9AC"/>
                    </a:solidFill>
                    <a:latin typeface="Montserrat-ExtraBold"/>
                    <a:cs typeface="Montserrat-ExtraBold"/>
                  </a:rPr>
                  <a:t>40</a:t>
                </a:r>
                <a:r>
                  <a:rPr sz="788" b="1" spc="-15" dirty="0">
                    <a:solidFill>
                      <a:srgbClr val="A7A9AC"/>
                    </a:solidFill>
                    <a:latin typeface="Montserrat-ExtraBold"/>
                    <a:cs typeface="Montserrat-ExtraBold"/>
                  </a:rPr>
                  <a:t>%</a:t>
                </a:r>
                <a:endParaRPr sz="788" dirty="0">
                  <a:latin typeface="Montserrat-ExtraBold"/>
                  <a:cs typeface="Montserrat-ExtraBold"/>
                </a:endParaRPr>
              </a:p>
            </p:txBody>
          </p:sp>
          <p:sp>
            <p:nvSpPr>
              <p:cNvPr id="34" name="object 51">
                <a:extLst>
                  <a:ext uri="{FF2B5EF4-FFF2-40B4-BE49-F238E27FC236}">
                    <a16:creationId xmlns:a16="http://schemas.microsoft.com/office/drawing/2014/main" id="{C0C0E34E-AE6E-894F-8ACA-124EA0AD11DF}"/>
                  </a:ext>
                </a:extLst>
              </p:cNvPr>
              <p:cNvSpPr txBox="1"/>
              <p:nvPr/>
            </p:nvSpPr>
            <p:spPr>
              <a:xfrm>
                <a:off x="5689600" y="5086973"/>
                <a:ext cx="389255" cy="177057"/>
              </a:xfrm>
              <a:prstGeom prst="rect">
                <a:avLst/>
              </a:prstGeom>
            </p:spPr>
            <p:txBody>
              <a:bodyPr vert="horz" wrap="square" lIns="0" tIns="11430" rIns="0" bIns="0" rtlCol="0">
                <a:spAutoFit/>
              </a:bodyPr>
              <a:lstStyle/>
              <a:p>
                <a:pPr marL="9525" algn="r">
                  <a:spcBef>
                    <a:spcPts val="90"/>
                  </a:spcBef>
                </a:pPr>
                <a:r>
                  <a:rPr lang="es-ES" sz="788" b="1" spc="-15" dirty="0">
                    <a:solidFill>
                      <a:srgbClr val="A7A9AC"/>
                    </a:solidFill>
                    <a:latin typeface="Montserrat-ExtraBold"/>
                    <a:cs typeface="Montserrat-ExtraBold"/>
                  </a:rPr>
                  <a:t>5</a:t>
                </a:r>
                <a:r>
                  <a:rPr sz="788" b="1" spc="-15" dirty="0">
                    <a:solidFill>
                      <a:srgbClr val="A7A9AC"/>
                    </a:solidFill>
                    <a:latin typeface="Montserrat-ExtraBold"/>
                    <a:cs typeface="Montserrat-ExtraBold"/>
                  </a:rPr>
                  <a:t>0%</a:t>
                </a:r>
                <a:endParaRPr sz="788" dirty="0">
                  <a:latin typeface="Montserrat-ExtraBold"/>
                  <a:cs typeface="Montserrat-ExtraBold"/>
                </a:endParaRPr>
              </a:p>
            </p:txBody>
          </p:sp>
          <p:sp>
            <p:nvSpPr>
              <p:cNvPr id="35" name="object 51">
                <a:extLst>
                  <a:ext uri="{FF2B5EF4-FFF2-40B4-BE49-F238E27FC236}">
                    <a16:creationId xmlns:a16="http://schemas.microsoft.com/office/drawing/2014/main" id="{0D68794C-D302-A44A-B81E-8C95F113BFF7}"/>
                  </a:ext>
                </a:extLst>
              </p:cNvPr>
              <p:cNvSpPr txBox="1"/>
              <p:nvPr/>
            </p:nvSpPr>
            <p:spPr>
              <a:xfrm>
                <a:off x="5689600" y="4491383"/>
                <a:ext cx="389255" cy="177057"/>
              </a:xfrm>
              <a:prstGeom prst="rect">
                <a:avLst/>
              </a:prstGeom>
            </p:spPr>
            <p:txBody>
              <a:bodyPr vert="horz" wrap="square" lIns="0" tIns="11430" rIns="0" bIns="0" rtlCol="0">
                <a:spAutoFit/>
              </a:bodyPr>
              <a:lstStyle/>
              <a:p>
                <a:pPr marL="9525" algn="r">
                  <a:spcBef>
                    <a:spcPts val="90"/>
                  </a:spcBef>
                </a:pPr>
                <a:r>
                  <a:rPr lang="es-ES" sz="788" b="1" spc="-15" dirty="0">
                    <a:solidFill>
                      <a:srgbClr val="A7A9AC"/>
                    </a:solidFill>
                    <a:latin typeface="Montserrat-ExtraBold"/>
                    <a:cs typeface="Montserrat-ExtraBold"/>
                  </a:rPr>
                  <a:t>6</a:t>
                </a:r>
                <a:r>
                  <a:rPr sz="788" b="1" spc="-15" dirty="0">
                    <a:solidFill>
                      <a:srgbClr val="A7A9AC"/>
                    </a:solidFill>
                    <a:latin typeface="Montserrat-ExtraBold"/>
                    <a:cs typeface="Montserrat-ExtraBold"/>
                  </a:rPr>
                  <a:t>0%</a:t>
                </a:r>
                <a:endParaRPr sz="788" dirty="0">
                  <a:latin typeface="Montserrat-ExtraBold"/>
                  <a:cs typeface="Montserrat-ExtraBold"/>
                </a:endParaRPr>
              </a:p>
            </p:txBody>
          </p:sp>
          <p:sp>
            <p:nvSpPr>
              <p:cNvPr id="36" name="object 51">
                <a:extLst>
                  <a:ext uri="{FF2B5EF4-FFF2-40B4-BE49-F238E27FC236}">
                    <a16:creationId xmlns:a16="http://schemas.microsoft.com/office/drawing/2014/main" id="{53ABAF92-8252-2440-9207-DFE6ACB22D48}"/>
                  </a:ext>
                </a:extLst>
              </p:cNvPr>
              <p:cNvSpPr txBox="1"/>
              <p:nvPr/>
            </p:nvSpPr>
            <p:spPr>
              <a:xfrm>
                <a:off x="5689600" y="3895796"/>
                <a:ext cx="389255" cy="177057"/>
              </a:xfrm>
              <a:prstGeom prst="rect">
                <a:avLst/>
              </a:prstGeom>
            </p:spPr>
            <p:txBody>
              <a:bodyPr vert="horz" wrap="square" lIns="0" tIns="11430" rIns="0" bIns="0" rtlCol="0">
                <a:spAutoFit/>
              </a:bodyPr>
              <a:lstStyle/>
              <a:p>
                <a:pPr marL="9525" algn="r">
                  <a:spcBef>
                    <a:spcPts val="90"/>
                  </a:spcBef>
                </a:pPr>
                <a:r>
                  <a:rPr lang="es-ES" sz="788" b="1" spc="-15" dirty="0">
                    <a:solidFill>
                      <a:srgbClr val="A7A9AC"/>
                    </a:solidFill>
                    <a:latin typeface="Montserrat-ExtraBold"/>
                    <a:cs typeface="Montserrat-ExtraBold"/>
                  </a:rPr>
                  <a:t>7</a:t>
                </a:r>
                <a:r>
                  <a:rPr sz="788" b="1" spc="-15" dirty="0">
                    <a:solidFill>
                      <a:srgbClr val="A7A9AC"/>
                    </a:solidFill>
                    <a:latin typeface="Montserrat-ExtraBold"/>
                    <a:cs typeface="Montserrat-ExtraBold"/>
                  </a:rPr>
                  <a:t>0%</a:t>
                </a:r>
                <a:endParaRPr sz="788" dirty="0">
                  <a:latin typeface="Montserrat-ExtraBold"/>
                  <a:cs typeface="Montserrat-ExtraBold"/>
                </a:endParaRPr>
              </a:p>
            </p:txBody>
          </p:sp>
          <p:sp>
            <p:nvSpPr>
              <p:cNvPr id="37" name="object 51">
                <a:extLst>
                  <a:ext uri="{FF2B5EF4-FFF2-40B4-BE49-F238E27FC236}">
                    <a16:creationId xmlns:a16="http://schemas.microsoft.com/office/drawing/2014/main" id="{A93185C7-5079-8443-94B7-BD09F80DE5BD}"/>
                  </a:ext>
                </a:extLst>
              </p:cNvPr>
              <p:cNvSpPr txBox="1"/>
              <p:nvPr/>
            </p:nvSpPr>
            <p:spPr>
              <a:xfrm>
                <a:off x="5689600" y="3300206"/>
                <a:ext cx="389255" cy="177057"/>
              </a:xfrm>
              <a:prstGeom prst="rect">
                <a:avLst/>
              </a:prstGeom>
            </p:spPr>
            <p:txBody>
              <a:bodyPr vert="horz" wrap="square" lIns="0" tIns="11430" rIns="0" bIns="0" rtlCol="0">
                <a:spAutoFit/>
              </a:bodyPr>
              <a:lstStyle/>
              <a:p>
                <a:pPr marL="9525" algn="r">
                  <a:spcBef>
                    <a:spcPts val="90"/>
                  </a:spcBef>
                </a:pPr>
                <a:r>
                  <a:rPr lang="es-ES" sz="788" b="1" spc="-15" dirty="0">
                    <a:solidFill>
                      <a:srgbClr val="A7A9AC"/>
                    </a:solidFill>
                    <a:latin typeface="Montserrat-ExtraBold"/>
                    <a:cs typeface="Montserrat-ExtraBold"/>
                  </a:rPr>
                  <a:t>8</a:t>
                </a:r>
                <a:r>
                  <a:rPr sz="788" b="1" spc="-15" dirty="0">
                    <a:solidFill>
                      <a:srgbClr val="A7A9AC"/>
                    </a:solidFill>
                    <a:latin typeface="Montserrat-ExtraBold"/>
                    <a:cs typeface="Montserrat-ExtraBold"/>
                  </a:rPr>
                  <a:t>0%</a:t>
                </a:r>
                <a:endParaRPr sz="788" dirty="0">
                  <a:latin typeface="Montserrat-ExtraBold"/>
                  <a:cs typeface="Montserrat-ExtraBold"/>
                </a:endParaRPr>
              </a:p>
            </p:txBody>
          </p:sp>
          <p:sp>
            <p:nvSpPr>
              <p:cNvPr id="38" name="object 51">
                <a:extLst>
                  <a:ext uri="{FF2B5EF4-FFF2-40B4-BE49-F238E27FC236}">
                    <a16:creationId xmlns:a16="http://schemas.microsoft.com/office/drawing/2014/main" id="{08A42376-51B1-374C-8C4E-1A1004D10D1E}"/>
                  </a:ext>
                </a:extLst>
              </p:cNvPr>
              <p:cNvSpPr txBox="1"/>
              <p:nvPr/>
            </p:nvSpPr>
            <p:spPr>
              <a:xfrm>
                <a:off x="5689600" y="2704617"/>
                <a:ext cx="389255" cy="177057"/>
              </a:xfrm>
              <a:prstGeom prst="rect">
                <a:avLst/>
              </a:prstGeom>
            </p:spPr>
            <p:txBody>
              <a:bodyPr vert="horz" wrap="square" lIns="0" tIns="11430" rIns="0" bIns="0" rtlCol="0">
                <a:spAutoFit/>
              </a:bodyPr>
              <a:lstStyle/>
              <a:p>
                <a:pPr marL="9525" algn="r">
                  <a:spcBef>
                    <a:spcPts val="90"/>
                  </a:spcBef>
                </a:pPr>
                <a:r>
                  <a:rPr lang="es-ES" sz="788" b="1" spc="-15" dirty="0">
                    <a:solidFill>
                      <a:srgbClr val="A7A9AC"/>
                    </a:solidFill>
                    <a:latin typeface="Montserrat-ExtraBold"/>
                    <a:cs typeface="Montserrat-ExtraBold"/>
                  </a:rPr>
                  <a:t>9</a:t>
                </a:r>
                <a:r>
                  <a:rPr sz="788" b="1" spc="-15" dirty="0">
                    <a:solidFill>
                      <a:srgbClr val="A7A9AC"/>
                    </a:solidFill>
                    <a:latin typeface="Montserrat-ExtraBold"/>
                    <a:cs typeface="Montserrat-ExtraBold"/>
                  </a:rPr>
                  <a:t>0%</a:t>
                </a:r>
                <a:endParaRPr sz="788" dirty="0">
                  <a:latin typeface="Montserrat-ExtraBold"/>
                  <a:cs typeface="Montserrat-ExtraBold"/>
                </a:endParaRPr>
              </a:p>
            </p:txBody>
          </p:sp>
          <p:sp>
            <p:nvSpPr>
              <p:cNvPr id="39" name="object 51">
                <a:extLst>
                  <a:ext uri="{FF2B5EF4-FFF2-40B4-BE49-F238E27FC236}">
                    <a16:creationId xmlns:a16="http://schemas.microsoft.com/office/drawing/2014/main" id="{20965664-1C7B-1646-A79A-3A669F8C3274}"/>
                  </a:ext>
                </a:extLst>
              </p:cNvPr>
              <p:cNvSpPr txBox="1"/>
              <p:nvPr/>
            </p:nvSpPr>
            <p:spPr>
              <a:xfrm>
                <a:off x="5689600" y="2109028"/>
                <a:ext cx="389255" cy="177057"/>
              </a:xfrm>
              <a:prstGeom prst="rect">
                <a:avLst/>
              </a:prstGeom>
            </p:spPr>
            <p:txBody>
              <a:bodyPr vert="horz" wrap="square" lIns="0" tIns="11430" rIns="0" bIns="0" rtlCol="0">
                <a:spAutoFit/>
              </a:bodyPr>
              <a:lstStyle/>
              <a:p>
                <a:pPr marL="9525" algn="r">
                  <a:spcBef>
                    <a:spcPts val="90"/>
                  </a:spcBef>
                </a:pPr>
                <a:r>
                  <a:rPr sz="788" b="1" spc="-15" dirty="0">
                    <a:solidFill>
                      <a:srgbClr val="A7A9AC"/>
                    </a:solidFill>
                    <a:latin typeface="Montserrat-ExtraBold"/>
                    <a:cs typeface="Montserrat-ExtraBold"/>
                  </a:rPr>
                  <a:t>10</a:t>
                </a:r>
                <a:r>
                  <a:rPr lang="es-ES" sz="788" b="1" spc="-15" dirty="0">
                    <a:solidFill>
                      <a:srgbClr val="A7A9AC"/>
                    </a:solidFill>
                    <a:latin typeface="Montserrat-ExtraBold"/>
                    <a:cs typeface="Montserrat-ExtraBold"/>
                  </a:rPr>
                  <a:t>0</a:t>
                </a:r>
                <a:r>
                  <a:rPr sz="788" b="1" spc="-15" dirty="0">
                    <a:solidFill>
                      <a:srgbClr val="A7A9AC"/>
                    </a:solidFill>
                    <a:latin typeface="Montserrat-ExtraBold"/>
                    <a:cs typeface="Montserrat-ExtraBold"/>
                  </a:rPr>
                  <a:t>%</a:t>
                </a:r>
                <a:endParaRPr sz="788" dirty="0">
                  <a:latin typeface="Montserrat-ExtraBold"/>
                  <a:cs typeface="Montserrat-ExtraBold"/>
                </a:endParaRPr>
              </a:p>
            </p:txBody>
          </p:sp>
        </p:grpSp>
      </p:grpSp>
      <p:grpSp>
        <p:nvGrpSpPr>
          <p:cNvPr id="40" name="Grupo 39">
            <a:extLst>
              <a:ext uri="{FF2B5EF4-FFF2-40B4-BE49-F238E27FC236}">
                <a16:creationId xmlns:a16="http://schemas.microsoft.com/office/drawing/2014/main" id="{1B2BCB81-FA03-EE44-97B4-896061F44DAE}"/>
              </a:ext>
            </a:extLst>
          </p:cNvPr>
          <p:cNvGrpSpPr/>
          <p:nvPr/>
        </p:nvGrpSpPr>
        <p:grpSpPr>
          <a:xfrm>
            <a:off x="6892689" y="1638300"/>
            <a:ext cx="571500" cy="4599708"/>
            <a:chOff x="5689600" y="2109028"/>
            <a:chExt cx="762000" cy="6132943"/>
          </a:xfrm>
        </p:grpSpPr>
        <p:sp>
          <p:nvSpPr>
            <p:cNvPr id="41" name="object 51">
              <a:extLst>
                <a:ext uri="{FF2B5EF4-FFF2-40B4-BE49-F238E27FC236}">
                  <a16:creationId xmlns:a16="http://schemas.microsoft.com/office/drawing/2014/main" id="{EDC43DBC-4477-7C4C-B27D-B0C8E4B724BE}"/>
                </a:ext>
              </a:extLst>
            </p:cNvPr>
            <p:cNvSpPr txBox="1"/>
            <p:nvPr/>
          </p:nvSpPr>
          <p:spPr>
            <a:xfrm>
              <a:off x="5689600" y="8064914"/>
              <a:ext cx="389255" cy="177057"/>
            </a:xfrm>
            <a:prstGeom prst="rect">
              <a:avLst/>
            </a:prstGeom>
          </p:spPr>
          <p:txBody>
            <a:bodyPr vert="horz" wrap="square" lIns="0" tIns="11430" rIns="0" bIns="0" rtlCol="0">
              <a:spAutoFit/>
            </a:bodyPr>
            <a:lstStyle/>
            <a:p>
              <a:pPr marL="9525" algn="r">
                <a:spcBef>
                  <a:spcPts val="90"/>
                </a:spcBef>
              </a:pPr>
              <a:r>
                <a:rPr lang="es-ES" sz="788" b="1" spc="-15" dirty="0">
                  <a:solidFill>
                    <a:srgbClr val="A7A9AC"/>
                  </a:solidFill>
                  <a:latin typeface="Montserrat-ExtraBold"/>
                  <a:cs typeface="Montserrat-ExtraBold"/>
                </a:rPr>
                <a:t>0</a:t>
              </a:r>
              <a:r>
                <a:rPr sz="788" b="1" spc="-15" dirty="0">
                  <a:solidFill>
                    <a:srgbClr val="A7A9AC"/>
                  </a:solidFill>
                  <a:latin typeface="Montserrat-ExtraBold"/>
                  <a:cs typeface="Montserrat-ExtraBold"/>
                </a:rPr>
                <a:t>%</a:t>
              </a:r>
              <a:endParaRPr sz="788" dirty="0">
                <a:latin typeface="Montserrat-ExtraBold"/>
                <a:cs typeface="Montserrat-ExtraBold"/>
              </a:endParaRPr>
            </a:p>
          </p:txBody>
        </p:sp>
        <p:grpSp>
          <p:nvGrpSpPr>
            <p:cNvPr id="42" name="Grupo 41">
              <a:extLst>
                <a:ext uri="{FF2B5EF4-FFF2-40B4-BE49-F238E27FC236}">
                  <a16:creationId xmlns:a16="http://schemas.microsoft.com/office/drawing/2014/main" id="{7D64E82A-5BE1-8547-8810-F809FEC4BA7B}"/>
                </a:ext>
              </a:extLst>
            </p:cNvPr>
            <p:cNvGrpSpPr/>
            <p:nvPr/>
          </p:nvGrpSpPr>
          <p:grpSpPr>
            <a:xfrm>
              <a:off x="5689600" y="2109028"/>
              <a:ext cx="762000" cy="6044372"/>
              <a:chOff x="5689600" y="2109028"/>
              <a:chExt cx="762000" cy="6044372"/>
            </a:xfrm>
          </p:grpSpPr>
          <p:pic>
            <p:nvPicPr>
              <p:cNvPr id="43" name="Imagen 42">
                <a:extLst>
                  <a:ext uri="{FF2B5EF4-FFF2-40B4-BE49-F238E27FC236}">
                    <a16:creationId xmlns:a16="http://schemas.microsoft.com/office/drawing/2014/main" id="{9E6C03D9-7324-1E49-ADB4-4F62AB12F6C6}"/>
                  </a:ext>
                </a:extLst>
              </p:cNvPr>
              <p:cNvPicPr>
                <a:picLocks noChangeAspect="1"/>
              </p:cNvPicPr>
              <p:nvPr/>
            </p:nvPicPr>
            <p:blipFill>
              <a:blip r:embed="rId4"/>
              <a:stretch>
                <a:fillRect/>
              </a:stretch>
            </p:blipFill>
            <p:spPr>
              <a:xfrm>
                <a:off x="6223000" y="2184400"/>
                <a:ext cx="228600" cy="5969000"/>
              </a:xfrm>
              <a:prstGeom prst="rect">
                <a:avLst/>
              </a:prstGeom>
            </p:spPr>
          </p:pic>
          <p:sp>
            <p:nvSpPr>
              <p:cNvPr id="44" name="object 51">
                <a:extLst>
                  <a:ext uri="{FF2B5EF4-FFF2-40B4-BE49-F238E27FC236}">
                    <a16:creationId xmlns:a16="http://schemas.microsoft.com/office/drawing/2014/main" id="{52190263-EA45-3B47-8C70-479BB70935CA}"/>
                  </a:ext>
                </a:extLst>
              </p:cNvPr>
              <p:cNvSpPr txBox="1"/>
              <p:nvPr/>
            </p:nvSpPr>
            <p:spPr>
              <a:xfrm>
                <a:off x="5689600" y="7469329"/>
                <a:ext cx="389255" cy="177057"/>
              </a:xfrm>
              <a:prstGeom prst="rect">
                <a:avLst/>
              </a:prstGeom>
            </p:spPr>
            <p:txBody>
              <a:bodyPr vert="horz" wrap="square" lIns="0" tIns="11430" rIns="0" bIns="0" rtlCol="0">
                <a:spAutoFit/>
              </a:bodyPr>
              <a:lstStyle/>
              <a:p>
                <a:pPr marL="9525" algn="r">
                  <a:spcBef>
                    <a:spcPts val="90"/>
                  </a:spcBef>
                </a:pPr>
                <a:r>
                  <a:rPr lang="es-ES" sz="788" b="1" spc="-15" dirty="0">
                    <a:solidFill>
                      <a:srgbClr val="A7A9AC"/>
                    </a:solidFill>
                    <a:latin typeface="Montserrat-ExtraBold"/>
                    <a:cs typeface="Montserrat-ExtraBold"/>
                  </a:rPr>
                  <a:t>1</a:t>
                </a:r>
                <a:r>
                  <a:rPr sz="788" b="1" spc="-15" dirty="0">
                    <a:solidFill>
                      <a:srgbClr val="A7A9AC"/>
                    </a:solidFill>
                    <a:latin typeface="Montserrat-ExtraBold"/>
                    <a:cs typeface="Montserrat-ExtraBold"/>
                  </a:rPr>
                  <a:t>0%</a:t>
                </a:r>
                <a:endParaRPr sz="788" dirty="0">
                  <a:latin typeface="Montserrat-ExtraBold"/>
                  <a:cs typeface="Montserrat-ExtraBold"/>
                </a:endParaRPr>
              </a:p>
            </p:txBody>
          </p:sp>
          <p:sp>
            <p:nvSpPr>
              <p:cNvPr id="45" name="object 51">
                <a:extLst>
                  <a:ext uri="{FF2B5EF4-FFF2-40B4-BE49-F238E27FC236}">
                    <a16:creationId xmlns:a16="http://schemas.microsoft.com/office/drawing/2014/main" id="{2FA6BD47-414F-E643-B3AB-F973E1B3366A}"/>
                  </a:ext>
                </a:extLst>
              </p:cNvPr>
              <p:cNvSpPr txBox="1"/>
              <p:nvPr/>
            </p:nvSpPr>
            <p:spPr>
              <a:xfrm>
                <a:off x="5689600" y="6873740"/>
                <a:ext cx="389255" cy="177057"/>
              </a:xfrm>
              <a:prstGeom prst="rect">
                <a:avLst/>
              </a:prstGeom>
            </p:spPr>
            <p:txBody>
              <a:bodyPr vert="horz" wrap="square" lIns="0" tIns="11430" rIns="0" bIns="0" rtlCol="0">
                <a:spAutoFit/>
              </a:bodyPr>
              <a:lstStyle/>
              <a:p>
                <a:pPr marL="9525" algn="r">
                  <a:spcBef>
                    <a:spcPts val="90"/>
                  </a:spcBef>
                </a:pPr>
                <a:r>
                  <a:rPr lang="es-ES" sz="788" b="1" spc="-15" dirty="0">
                    <a:solidFill>
                      <a:srgbClr val="A7A9AC"/>
                    </a:solidFill>
                    <a:latin typeface="Montserrat-ExtraBold"/>
                    <a:cs typeface="Montserrat-ExtraBold"/>
                  </a:rPr>
                  <a:t>20</a:t>
                </a:r>
                <a:r>
                  <a:rPr sz="788" b="1" spc="-15" dirty="0">
                    <a:solidFill>
                      <a:srgbClr val="A7A9AC"/>
                    </a:solidFill>
                    <a:latin typeface="Montserrat-ExtraBold"/>
                    <a:cs typeface="Montserrat-ExtraBold"/>
                  </a:rPr>
                  <a:t>%</a:t>
                </a:r>
                <a:endParaRPr sz="788" dirty="0">
                  <a:latin typeface="Montserrat-ExtraBold"/>
                  <a:cs typeface="Montserrat-ExtraBold"/>
                </a:endParaRPr>
              </a:p>
            </p:txBody>
          </p:sp>
          <p:sp>
            <p:nvSpPr>
              <p:cNvPr id="46" name="object 51">
                <a:extLst>
                  <a:ext uri="{FF2B5EF4-FFF2-40B4-BE49-F238E27FC236}">
                    <a16:creationId xmlns:a16="http://schemas.microsoft.com/office/drawing/2014/main" id="{FDF5EE09-0586-9748-845B-87B2D77278F8}"/>
                  </a:ext>
                </a:extLst>
              </p:cNvPr>
              <p:cNvSpPr txBox="1"/>
              <p:nvPr/>
            </p:nvSpPr>
            <p:spPr>
              <a:xfrm>
                <a:off x="5689600" y="6278151"/>
                <a:ext cx="389255" cy="177057"/>
              </a:xfrm>
              <a:prstGeom prst="rect">
                <a:avLst/>
              </a:prstGeom>
            </p:spPr>
            <p:txBody>
              <a:bodyPr vert="horz" wrap="square" lIns="0" tIns="11430" rIns="0" bIns="0" rtlCol="0">
                <a:spAutoFit/>
              </a:bodyPr>
              <a:lstStyle/>
              <a:p>
                <a:pPr marL="9525" algn="r">
                  <a:spcBef>
                    <a:spcPts val="90"/>
                  </a:spcBef>
                </a:pPr>
                <a:r>
                  <a:rPr lang="es-ES" sz="788" b="1" spc="-15" dirty="0">
                    <a:solidFill>
                      <a:srgbClr val="A7A9AC"/>
                    </a:solidFill>
                    <a:latin typeface="Montserrat-ExtraBold"/>
                    <a:cs typeface="Montserrat-ExtraBold"/>
                  </a:rPr>
                  <a:t>30%</a:t>
                </a:r>
                <a:endParaRPr sz="788" dirty="0">
                  <a:latin typeface="Montserrat-ExtraBold"/>
                  <a:cs typeface="Montserrat-ExtraBold"/>
                </a:endParaRPr>
              </a:p>
            </p:txBody>
          </p:sp>
          <p:sp>
            <p:nvSpPr>
              <p:cNvPr id="47" name="object 51">
                <a:extLst>
                  <a:ext uri="{FF2B5EF4-FFF2-40B4-BE49-F238E27FC236}">
                    <a16:creationId xmlns:a16="http://schemas.microsoft.com/office/drawing/2014/main" id="{EBC487C5-D8C6-A345-B36D-E055C76A4A99}"/>
                  </a:ext>
                </a:extLst>
              </p:cNvPr>
              <p:cNvSpPr txBox="1"/>
              <p:nvPr/>
            </p:nvSpPr>
            <p:spPr>
              <a:xfrm>
                <a:off x="5689600" y="5682562"/>
                <a:ext cx="389255" cy="177057"/>
              </a:xfrm>
              <a:prstGeom prst="rect">
                <a:avLst/>
              </a:prstGeom>
            </p:spPr>
            <p:txBody>
              <a:bodyPr vert="horz" wrap="square" lIns="0" tIns="11430" rIns="0" bIns="0" rtlCol="0">
                <a:spAutoFit/>
              </a:bodyPr>
              <a:lstStyle/>
              <a:p>
                <a:pPr marL="9525" algn="r">
                  <a:spcBef>
                    <a:spcPts val="90"/>
                  </a:spcBef>
                </a:pPr>
                <a:r>
                  <a:rPr lang="es-ES" sz="788" b="1" spc="-15" dirty="0">
                    <a:solidFill>
                      <a:srgbClr val="A7A9AC"/>
                    </a:solidFill>
                    <a:latin typeface="Montserrat-ExtraBold"/>
                    <a:cs typeface="Montserrat-ExtraBold"/>
                  </a:rPr>
                  <a:t>40</a:t>
                </a:r>
                <a:r>
                  <a:rPr sz="788" b="1" spc="-15" dirty="0">
                    <a:solidFill>
                      <a:srgbClr val="A7A9AC"/>
                    </a:solidFill>
                    <a:latin typeface="Montserrat-ExtraBold"/>
                    <a:cs typeface="Montserrat-ExtraBold"/>
                  </a:rPr>
                  <a:t>%</a:t>
                </a:r>
                <a:endParaRPr sz="788" dirty="0">
                  <a:latin typeface="Montserrat-ExtraBold"/>
                  <a:cs typeface="Montserrat-ExtraBold"/>
                </a:endParaRPr>
              </a:p>
            </p:txBody>
          </p:sp>
          <p:sp>
            <p:nvSpPr>
              <p:cNvPr id="48" name="object 51">
                <a:extLst>
                  <a:ext uri="{FF2B5EF4-FFF2-40B4-BE49-F238E27FC236}">
                    <a16:creationId xmlns:a16="http://schemas.microsoft.com/office/drawing/2014/main" id="{02F334BA-B7A1-FF49-A1BF-C9931338C694}"/>
                  </a:ext>
                </a:extLst>
              </p:cNvPr>
              <p:cNvSpPr txBox="1"/>
              <p:nvPr/>
            </p:nvSpPr>
            <p:spPr>
              <a:xfrm>
                <a:off x="5689600" y="5086973"/>
                <a:ext cx="389255" cy="177057"/>
              </a:xfrm>
              <a:prstGeom prst="rect">
                <a:avLst/>
              </a:prstGeom>
            </p:spPr>
            <p:txBody>
              <a:bodyPr vert="horz" wrap="square" lIns="0" tIns="11430" rIns="0" bIns="0" rtlCol="0">
                <a:spAutoFit/>
              </a:bodyPr>
              <a:lstStyle/>
              <a:p>
                <a:pPr marL="9525" algn="r">
                  <a:spcBef>
                    <a:spcPts val="90"/>
                  </a:spcBef>
                </a:pPr>
                <a:r>
                  <a:rPr lang="es-ES" sz="788" b="1" spc="-15" dirty="0">
                    <a:solidFill>
                      <a:srgbClr val="A7A9AC"/>
                    </a:solidFill>
                    <a:latin typeface="Montserrat-ExtraBold"/>
                    <a:cs typeface="Montserrat-ExtraBold"/>
                  </a:rPr>
                  <a:t>5</a:t>
                </a:r>
                <a:r>
                  <a:rPr sz="788" b="1" spc="-15" dirty="0">
                    <a:solidFill>
                      <a:srgbClr val="A7A9AC"/>
                    </a:solidFill>
                    <a:latin typeface="Montserrat-ExtraBold"/>
                    <a:cs typeface="Montserrat-ExtraBold"/>
                  </a:rPr>
                  <a:t>0%</a:t>
                </a:r>
                <a:endParaRPr sz="788" dirty="0">
                  <a:latin typeface="Montserrat-ExtraBold"/>
                  <a:cs typeface="Montserrat-ExtraBold"/>
                </a:endParaRPr>
              </a:p>
            </p:txBody>
          </p:sp>
          <p:sp>
            <p:nvSpPr>
              <p:cNvPr id="49" name="object 51">
                <a:extLst>
                  <a:ext uri="{FF2B5EF4-FFF2-40B4-BE49-F238E27FC236}">
                    <a16:creationId xmlns:a16="http://schemas.microsoft.com/office/drawing/2014/main" id="{85FBD931-8BC5-374C-8510-9E768CEC42AE}"/>
                  </a:ext>
                </a:extLst>
              </p:cNvPr>
              <p:cNvSpPr txBox="1"/>
              <p:nvPr/>
            </p:nvSpPr>
            <p:spPr>
              <a:xfrm>
                <a:off x="5689600" y="4491383"/>
                <a:ext cx="389255" cy="177057"/>
              </a:xfrm>
              <a:prstGeom prst="rect">
                <a:avLst/>
              </a:prstGeom>
            </p:spPr>
            <p:txBody>
              <a:bodyPr vert="horz" wrap="square" lIns="0" tIns="11430" rIns="0" bIns="0" rtlCol="0">
                <a:spAutoFit/>
              </a:bodyPr>
              <a:lstStyle/>
              <a:p>
                <a:pPr marL="9525" algn="r">
                  <a:spcBef>
                    <a:spcPts val="90"/>
                  </a:spcBef>
                </a:pPr>
                <a:r>
                  <a:rPr lang="es-ES" sz="788" b="1" spc="-15" dirty="0">
                    <a:solidFill>
                      <a:srgbClr val="A7A9AC"/>
                    </a:solidFill>
                    <a:latin typeface="Montserrat-ExtraBold"/>
                    <a:cs typeface="Montserrat-ExtraBold"/>
                  </a:rPr>
                  <a:t>6</a:t>
                </a:r>
                <a:r>
                  <a:rPr sz="788" b="1" spc="-15" dirty="0">
                    <a:solidFill>
                      <a:srgbClr val="A7A9AC"/>
                    </a:solidFill>
                    <a:latin typeface="Montserrat-ExtraBold"/>
                    <a:cs typeface="Montserrat-ExtraBold"/>
                  </a:rPr>
                  <a:t>0%</a:t>
                </a:r>
                <a:endParaRPr sz="788" dirty="0">
                  <a:latin typeface="Montserrat-ExtraBold"/>
                  <a:cs typeface="Montserrat-ExtraBold"/>
                </a:endParaRPr>
              </a:p>
            </p:txBody>
          </p:sp>
          <p:sp>
            <p:nvSpPr>
              <p:cNvPr id="50" name="object 51">
                <a:extLst>
                  <a:ext uri="{FF2B5EF4-FFF2-40B4-BE49-F238E27FC236}">
                    <a16:creationId xmlns:a16="http://schemas.microsoft.com/office/drawing/2014/main" id="{5A3CB95C-07B8-4041-987C-A408F93E6895}"/>
                  </a:ext>
                </a:extLst>
              </p:cNvPr>
              <p:cNvSpPr txBox="1"/>
              <p:nvPr/>
            </p:nvSpPr>
            <p:spPr>
              <a:xfrm>
                <a:off x="5689600" y="3895796"/>
                <a:ext cx="389255" cy="177057"/>
              </a:xfrm>
              <a:prstGeom prst="rect">
                <a:avLst/>
              </a:prstGeom>
            </p:spPr>
            <p:txBody>
              <a:bodyPr vert="horz" wrap="square" lIns="0" tIns="11430" rIns="0" bIns="0" rtlCol="0">
                <a:spAutoFit/>
              </a:bodyPr>
              <a:lstStyle/>
              <a:p>
                <a:pPr marL="9525" algn="r">
                  <a:spcBef>
                    <a:spcPts val="90"/>
                  </a:spcBef>
                </a:pPr>
                <a:r>
                  <a:rPr lang="es-ES" sz="788" b="1" spc="-15" dirty="0">
                    <a:solidFill>
                      <a:srgbClr val="A7A9AC"/>
                    </a:solidFill>
                    <a:latin typeface="Montserrat-ExtraBold"/>
                    <a:cs typeface="Montserrat-ExtraBold"/>
                  </a:rPr>
                  <a:t>7</a:t>
                </a:r>
                <a:r>
                  <a:rPr sz="788" b="1" spc="-15" dirty="0">
                    <a:solidFill>
                      <a:srgbClr val="A7A9AC"/>
                    </a:solidFill>
                    <a:latin typeface="Montserrat-ExtraBold"/>
                    <a:cs typeface="Montserrat-ExtraBold"/>
                  </a:rPr>
                  <a:t>0%</a:t>
                </a:r>
                <a:endParaRPr sz="788" dirty="0">
                  <a:latin typeface="Montserrat-ExtraBold"/>
                  <a:cs typeface="Montserrat-ExtraBold"/>
                </a:endParaRPr>
              </a:p>
            </p:txBody>
          </p:sp>
          <p:sp>
            <p:nvSpPr>
              <p:cNvPr id="51" name="object 51">
                <a:extLst>
                  <a:ext uri="{FF2B5EF4-FFF2-40B4-BE49-F238E27FC236}">
                    <a16:creationId xmlns:a16="http://schemas.microsoft.com/office/drawing/2014/main" id="{30238E36-A963-634B-8B8B-A7F9073F3779}"/>
                  </a:ext>
                </a:extLst>
              </p:cNvPr>
              <p:cNvSpPr txBox="1"/>
              <p:nvPr/>
            </p:nvSpPr>
            <p:spPr>
              <a:xfrm>
                <a:off x="5689600" y="3300206"/>
                <a:ext cx="389255" cy="177057"/>
              </a:xfrm>
              <a:prstGeom prst="rect">
                <a:avLst/>
              </a:prstGeom>
            </p:spPr>
            <p:txBody>
              <a:bodyPr vert="horz" wrap="square" lIns="0" tIns="11430" rIns="0" bIns="0" rtlCol="0">
                <a:spAutoFit/>
              </a:bodyPr>
              <a:lstStyle/>
              <a:p>
                <a:pPr marL="9525" algn="r">
                  <a:spcBef>
                    <a:spcPts val="90"/>
                  </a:spcBef>
                </a:pPr>
                <a:r>
                  <a:rPr lang="es-ES" sz="788" b="1" spc="-15" dirty="0">
                    <a:solidFill>
                      <a:srgbClr val="A7A9AC"/>
                    </a:solidFill>
                    <a:latin typeface="Montserrat-ExtraBold"/>
                    <a:cs typeface="Montserrat-ExtraBold"/>
                  </a:rPr>
                  <a:t>8</a:t>
                </a:r>
                <a:r>
                  <a:rPr sz="788" b="1" spc="-15" dirty="0">
                    <a:solidFill>
                      <a:srgbClr val="A7A9AC"/>
                    </a:solidFill>
                    <a:latin typeface="Montserrat-ExtraBold"/>
                    <a:cs typeface="Montserrat-ExtraBold"/>
                  </a:rPr>
                  <a:t>0%</a:t>
                </a:r>
                <a:endParaRPr sz="788" dirty="0">
                  <a:latin typeface="Montserrat-ExtraBold"/>
                  <a:cs typeface="Montserrat-ExtraBold"/>
                </a:endParaRPr>
              </a:p>
            </p:txBody>
          </p:sp>
          <p:sp>
            <p:nvSpPr>
              <p:cNvPr id="52" name="object 51">
                <a:extLst>
                  <a:ext uri="{FF2B5EF4-FFF2-40B4-BE49-F238E27FC236}">
                    <a16:creationId xmlns:a16="http://schemas.microsoft.com/office/drawing/2014/main" id="{A2EADC92-96ED-B149-BEC8-38D420D70FC0}"/>
                  </a:ext>
                </a:extLst>
              </p:cNvPr>
              <p:cNvSpPr txBox="1"/>
              <p:nvPr/>
            </p:nvSpPr>
            <p:spPr>
              <a:xfrm>
                <a:off x="5689600" y="2704617"/>
                <a:ext cx="389255" cy="177057"/>
              </a:xfrm>
              <a:prstGeom prst="rect">
                <a:avLst/>
              </a:prstGeom>
            </p:spPr>
            <p:txBody>
              <a:bodyPr vert="horz" wrap="square" lIns="0" tIns="11430" rIns="0" bIns="0" rtlCol="0">
                <a:spAutoFit/>
              </a:bodyPr>
              <a:lstStyle/>
              <a:p>
                <a:pPr marL="9525" algn="r">
                  <a:spcBef>
                    <a:spcPts val="90"/>
                  </a:spcBef>
                </a:pPr>
                <a:r>
                  <a:rPr lang="es-ES" sz="788" b="1" spc="-15" dirty="0">
                    <a:solidFill>
                      <a:srgbClr val="A7A9AC"/>
                    </a:solidFill>
                    <a:latin typeface="Montserrat-ExtraBold"/>
                    <a:cs typeface="Montserrat-ExtraBold"/>
                  </a:rPr>
                  <a:t>9</a:t>
                </a:r>
                <a:r>
                  <a:rPr sz="788" b="1" spc="-15" dirty="0">
                    <a:solidFill>
                      <a:srgbClr val="A7A9AC"/>
                    </a:solidFill>
                    <a:latin typeface="Montserrat-ExtraBold"/>
                    <a:cs typeface="Montserrat-ExtraBold"/>
                  </a:rPr>
                  <a:t>0%</a:t>
                </a:r>
                <a:endParaRPr sz="788" dirty="0">
                  <a:latin typeface="Montserrat-ExtraBold"/>
                  <a:cs typeface="Montserrat-ExtraBold"/>
                </a:endParaRPr>
              </a:p>
            </p:txBody>
          </p:sp>
          <p:sp>
            <p:nvSpPr>
              <p:cNvPr id="53" name="object 51">
                <a:extLst>
                  <a:ext uri="{FF2B5EF4-FFF2-40B4-BE49-F238E27FC236}">
                    <a16:creationId xmlns:a16="http://schemas.microsoft.com/office/drawing/2014/main" id="{CBE535F7-6125-6141-B137-9BD83442EA36}"/>
                  </a:ext>
                </a:extLst>
              </p:cNvPr>
              <p:cNvSpPr txBox="1"/>
              <p:nvPr/>
            </p:nvSpPr>
            <p:spPr>
              <a:xfrm>
                <a:off x="5689600" y="2109028"/>
                <a:ext cx="389255" cy="177057"/>
              </a:xfrm>
              <a:prstGeom prst="rect">
                <a:avLst/>
              </a:prstGeom>
            </p:spPr>
            <p:txBody>
              <a:bodyPr vert="horz" wrap="square" lIns="0" tIns="11430" rIns="0" bIns="0" rtlCol="0">
                <a:spAutoFit/>
              </a:bodyPr>
              <a:lstStyle/>
              <a:p>
                <a:pPr marL="9525" algn="r">
                  <a:spcBef>
                    <a:spcPts val="90"/>
                  </a:spcBef>
                </a:pPr>
                <a:r>
                  <a:rPr sz="788" b="1" spc="-15" dirty="0">
                    <a:solidFill>
                      <a:srgbClr val="A7A9AC"/>
                    </a:solidFill>
                    <a:latin typeface="Montserrat-ExtraBold"/>
                    <a:cs typeface="Montserrat-ExtraBold"/>
                  </a:rPr>
                  <a:t>10</a:t>
                </a:r>
                <a:r>
                  <a:rPr lang="es-ES" sz="788" b="1" spc="-15" dirty="0">
                    <a:solidFill>
                      <a:srgbClr val="A7A9AC"/>
                    </a:solidFill>
                    <a:latin typeface="Montserrat-ExtraBold"/>
                    <a:cs typeface="Montserrat-ExtraBold"/>
                  </a:rPr>
                  <a:t>0</a:t>
                </a:r>
                <a:r>
                  <a:rPr sz="788" b="1" spc="-15" dirty="0">
                    <a:solidFill>
                      <a:srgbClr val="A7A9AC"/>
                    </a:solidFill>
                    <a:latin typeface="Montserrat-ExtraBold"/>
                    <a:cs typeface="Montserrat-ExtraBold"/>
                  </a:rPr>
                  <a:t>%</a:t>
                </a:r>
                <a:endParaRPr sz="788" dirty="0">
                  <a:latin typeface="Montserrat-ExtraBold"/>
                  <a:cs typeface="Montserrat-ExtraBold"/>
                </a:endParaRPr>
              </a:p>
            </p:txBody>
          </p:sp>
        </p:grpSp>
      </p:grpSp>
      <p:sp>
        <p:nvSpPr>
          <p:cNvPr id="54" name="object 736">
            <a:extLst>
              <a:ext uri="{FF2B5EF4-FFF2-40B4-BE49-F238E27FC236}">
                <a16:creationId xmlns:a16="http://schemas.microsoft.com/office/drawing/2014/main" id="{4D7C629E-EDCF-CE4F-96B4-D0F9339DCAFA}"/>
              </a:ext>
            </a:extLst>
          </p:cNvPr>
          <p:cNvSpPr txBox="1"/>
          <p:nvPr/>
        </p:nvSpPr>
        <p:spPr>
          <a:xfrm>
            <a:off x="4378066" y="4570291"/>
            <a:ext cx="2207024" cy="494206"/>
          </a:xfrm>
          <a:prstGeom prst="rect">
            <a:avLst/>
          </a:prstGeom>
        </p:spPr>
        <p:txBody>
          <a:bodyPr vert="horz" wrap="square" lIns="0" tIns="19526" rIns="0" bIns="0" rtlCol="0">
            <a:spAutoFit/>
          </a:bodyPr>
          <a:lstStyle/>
          <a:p>
            <a:pPr marR="3810" algn="ctr">
              <a:spcBef>
                <a:spcPts val="153"/>
              </a:spcBef>
            </a:pPr>
            <a:r>
              <a:rPr sz="1200" spc="-8" dirty="0">
                <a:solidFill>
                  <a:srgbClr val="333333"/>
                </a:solidFill>
                <a:latin typeface="Euclid Flex Light" panose="020B0300030000000000" pitchFamily="34" charset="77"/>
                <a:cs typeface="Montserrat-Thin"/>
              </a:rPr>
              <a:t>Avance</a:t>
            </a:r>
            <a:endParaRPr sz="1200" dirty="0">
              <a:latin typeface="Euclid Flex Light" panose="020B0300030000000000" pitchFamily="34" charset="77"/>
              <a:cs typeface="Montserrat-Thin"/>
            </a:endParaRPr>
          </a:p>
          <a:p>
            <a:pPr marR="3810" algn="ctr">
              <a:spcBef>
                <a:spcPts val="120"/>
              </a:spcBef>
            </a:pPr>
            <a:r>
              <a:rPr lang="es-419" spc="83" dirty="0">
                <a:solidFill>
                  <a:srgbClr val="1C3014"/>
                </a:solidFill>
                <a:latin typeface="Helvetica" pitchFamily="2" charset="0"/>
                <a:cs typeface="Montserrat-Thin"/>
              </a:rPr>
              <a:t>0.0</a:t>
            </a:r>
            <a:r>
              <a:rPr spc="83" dirty="0">
                <a:solidFill>
                  <a:srgbClr val="1C3014"/>
                </a:solidFill>
                <a:latin typeface="Helvetica" pitchFamily="2" charset="0"/>
                <a:cs typeface="Montserrat-Thin"/>
              </a:rPr>
              <a:t> </a:t>
            </a:r>
            <a:r>
              <a:rPr spc="75" dirty="0">
                <a:solidFill>
                  <a:srgbClr val="1C3014"/>
                </a:solidFill>
                <a:latin typeface="Helvetica" pitchFamily="2" charset="0"/>
                <a:cs typeface="Montserrat-Thin"/>
              </a:rPr>
              <a:t>pza</a:t>
            </a:r>
            <a:r>
              <a:rPr spc="-68" dirty="0">
                <a:solidFill>
                  <a:srgbClr val="1C3014"/>
                </a:solidFill>
                <a:latin typeface="Helvetica" pitchFamily="2" charset="0"/>
                <a:cs typeface="Montserrat-Thin"/>
              </a:rPr>
              <a:t> </a:t>
            </a:r>
            <a:r>
              <a:rPr sz="1350" dirty="0">
                <a:latin typeface="Helvetica" pitchFamily="2" charset="0"/>
                <a:cs typeface="Montserrat-Thin"/>
              </a:rPr>
              <a:t>|</a:t>
            </a:r>
            <a:r>
              <a:rPr sz="1350" spc="45" dirty="0">
                <a:latin typeface="Helvetica" pitchFamily="2" charset="0"/>
                <a:cs typeface="Montserrat-Thin"/>
              </a:rPr>
              <a:t> </a:t>
            </a:r>
            <a:r>
              <a:rPr lang="en-US" sz="1350" spc="75" dirty="0">
                <a:solidFill>
                  <a:srgbClr val="1C3014"/>
                </a:solidFill>
                <a:latin typeface="Helvetica" pitchFamily="2" charset="0"/>
                <a:cs typeface="Montserrat-Thin"/>
              </a:rPr>
              <a:t>0</a:t>
            </a:r>
            <a:r>
              <a:rPr sz="1350" spc="75" dirty="0">
                <a:solidFill>
                  <a:srgbClr val="1C3014"/>
                </a:solidFill>
                <a:latin typeface="Helvetica" pitchFamily="2" charset="0"/>
                <a:cs typeface="Montserrat-Thin"/>
              </a:rPr>
              <a:t>.</a:t>
            </a:r>
            <a:r>
              <a:rPr lang="en-US" sz="1350" spc="75" dirty="0">
                <a:solidFill>
                  <a:srgbClr val="1C3014"/>
                </a:solidFill>
                <a:latin typeface="Helvetica" pitchFamily="2" charset="0"/>
                <a:cs typeface="Montserrat-Thin"/>
              </a:rPr>
              <a:t>0</a:t>
            </a:r>
            <a:r>
              <a:rPr sz="1350" spc="75" dirty="0">
                <a:solidFill>
                  <a:srgbClr val="1C3014"/>
                </a:solidFill>
                <a:latin typeface="Helvetica" pitchFamily="2" charset="0"/>
                <a:cs typeface="Montserrat-Thin"/>
              </a:rPr>
              <a:t>%</a:t>
            </a:r>
            <a:endParaRPr sz="1350" dirty="0">
              <a:solidFill>
                <a:srgbClr val="1C3014"/>
              </a:solidFill>
              <a:latin typeface="Helvetica" pitchFamily="2" charset="0"/>
              <a:cs typeface="Montserrat-Thin"/>
            </a:endParaRPr>
          </a:p>
        </p:txBody>
      </p:sp>
      <p:sp>
        <p:nvSpPr>
          <p:cNvPr id="55" name="object 732">
            <a:extLst>
              <a:ext uri="{FF2B5EF4-FFF2-40B4-BE49-F238E27FC236}">
                <a16:creationId xmlns:a16="http://schemas.microsoft.com/office/drawing/2014/main" id="{856293B3-BF13-7B4A-B490-B79963D3EF0B}"/>
              </a:ext>
            </a:extLst>
          </p:cNvPr>
          <p:cNvSpPr txBox="1"/>
          <p:nvPr/>
        </p:nvSpPr>
        <p:spPr>
          <a:xfrm>
            <a:off x="1238250" y="4570291"/>
            <a:ext cx="2037247" cy="494206"/>
          </a:xfrm>
          <a:prstGeom prst="rect">
            <a:avLst/>
          </a:prstGeom>
        </p:spPr>
        <p:txBody>
          <a:bodyPr vert="horz" wrap="square" lIns="0" tIns="19526" rIns="0" bIns="0" rtlCol="0">
            <a:spAutoFit/>
          </a:bodyPr>
          <a:lstStyle/>
          <a:p>
            <a:pPr marR="3810" algn="ctr">
              <a:spcBef>
                <a:spcPts val="153"/>
              </a:spcBef>
            </a:pPr>
            <a:r>
              <a:rPr sz="1200" spc="-8" dirty="0">
                <a:solidFill>
                  <a:srgbClr val="333333"/>
                </a:solidFill>
                <a:latin typeface="Euclid Flex Light" panose="020B0300030000000000" pitchFamily="34" charset="77"/>
                <a:cs typeface="Montserrat-Thin"/>
              </a:rPr>
              <a:t>Avance</a:t>
            </a:r>
            <a:endParaRPr sz="1200" dirty="0">
              <a:latin typeface="Euclid Flex Light" panose="020B0300030000000000" pitchFamily="34" charset="77"/>
              <a:cs typeface="Montserrat-Thin"/>
            </a:endParaRPr>
          </a:p>
          <a:p>
            <a:pPr marR="3810" algn="ctr">
              <a:spcBef>
                <a:spcPts val="120"/>
              </a:spcBef>
            </a:pPr>
            <a:r>
              <a:rPr lang="es-419" spc="101" dirty="0">
                <a:solidFill>
                  <a:srgbClr val="1C3014"/>
                </a:solidFill>
                <a:latin typeface="Helvetica" pitchFamily="2" charset="0"/>
                <a:cs typeface="Montserrat-Thin"/>
              </a:rPr>
              <a:t>0.0</a:t>
            </a:r>
            <a:r>
              <a:rPr spc="79" dirty="0">
                <a:solidFill>
                  <a:srgbClr val="1C3014"/>
                </a:solidFill>
                <a:latin typeface="Helvetica" pitchFamily="2" charset="0"/>
                <a:cs typeface="Montserrat-Thin"/>
              </a:rPr>
              <a:t> </a:t>
            </a:r>
            <a:r>
              <a:rPr spc="-23" dirty="0">
                <a:solidFill>
                  <a:srgbClr val="1C3014"/>
                </a:solidFill>
                <a:latin typeface="Helvetica" pitchFamily="2" charset="0"/>
                <a:cs typeface="Montserrat-Thin"/>
              </a:rPr>
              <a:t>m³</a:t>
            </a:r>
            <a:r>
              <a:rPr spc="-75" dirty="0">
                <a:solidFill>
                  <a:srgbClr val="1C3014"/>
                </a:solidFill>
                <a:latin typeface="Helvetica" pitchFamily="2" charset="0"/>
                <a:cs typeface="Montserrat-Thin"/>
              </a:rPr>
              <a:t> </a:t>
            </a:r>
            <a:r>
              <a:rPr sz="1350" dirty="0">
                <a:solidFill>
                  <a:srgbClr val="333333"/>
                </a:solidFill>
                <a:latin typeface="Helvetica" pitchFamily="2" charset="0"/>
                <a:cs typeface="Montserrat-Thin"/>
              </a:rPr>
              <a:t>|</a:t>
            </a:r>
            <a:r>
              <a:rPr sz="1350" spc="41" dirty="0">
                <a:solidFill>
                  <a:srgbClr val="333333"/>
                </a:solidFill>
                <a:latin typeface="Helvetica" pitchFamily="2" charset="0"/>
                <a:cs typeface="Montserrat-Thin"/>
              </a:rPr>
              <a:t> </a:t>
            </a:r>
            <a:r>
              <a:rPr lang="es-419" sz="1350" spc="83" dirty="0">
                <a:solidFill>
                  <a:srgbClr val="1C3014"/>
                </a:solidFill>
                <a:latin typeface="Helvetica" pitchFamily="2" charset="0"/>
                <a:cs typeface="Montserrat-Thin"/>
              </a:rPr>
              <a:t>0.0</a:t>
            </a:r>
            <a:r>
              <a:rPr sz="1350" spc="83" dirty="0">
                <a:solidFill>
                  <a:srgbClr val="1C3014"/>
                </a:solidFill>
                <a:latin typeface="Helvetica" pitchFamily="2" charset="0"/>
                <a:cs typeface="Montserrat-Thin"/>
              </a:rPr>
              <a:t>%</a:t>
            </a:r>
            <a:endParaRPr sz="1350" dirty="0">
              <a:solidFill>
                <a:srgbClr val="1C3014"/>
              </a:solidFill>
              <a:latin typeface="Helvetica" pitchFamily="2" charset="0"/>
              <a:cs typeface="Montserrat-Thin"/>
            </a:endParaRPr>
          </a:p>
        </p:txBody>
      </p:sp>
      <p:sp>
        <p:nvSpPr>
          <p:cNvPr id="56" name="object 736">
            <a:extLst>
              <a:ext uri="{FF2B5EF4-FFF2-40B4-BE49-F238E27FC236}">
                <a16:creationId xmlns:a16="http://schemas.microsoft.com/office/drawing/2014/main" id="{3541AA92-317B-8C40-AD5A-CC0FE21508C8}"/>
              </a:ext>
            </a:extLst>
          </p:cNvPr>
          <p:cNvSpPr txBox="1"/>
          <p:nvPr/>
        </p:nvSpPr>
        <p:spPr>
          <a:xfrm>
            <a:off x="7472878" y="4647563"/>
            <a:ext cx="2302583" cy="494206"/>
          </a:xfrm>
          <a:prstGeom prst="rect">
            <a:avLst/>
          </a:prstGeom>
        </p:spPr>
        <p:txBody>
          <a:bodyPr vert="horz" wrap="square" lIns="0" tIns="19526" rIns="0" bIns="0" rtlCol="0">
            <a:spAutoFit/>
          </a:bodyPr>
          <a:lstStyle/>
          <a:p>
            <a:pPr marR="3810" algn="ctr">
              <a:spcBef>
                <a:spcPts val="153"/>
              </a:spcBef>
            </a:pPr>
            <a:r>
              <a:rPr sz="1200" spc="-8" dirty="0">
                <a:solidFill>
                  <a:srgbClr val="333333"/>
                </a:solidFill>
                <a:latin typeface="Euclid Flex Light" panose="020B0300030000000000" pitchFamily="34" charset="77"/>
                <a:cs typeface="Montserrat-Thin"/>
              </a:rPr>
              <a:t>Avance</a:t>
            </a:r>
            <a:endParaRPr sz="1200" dirty="0">
              <a:latin typeface="Euclid Flex Light" panose="020B0300030000000000" pitchFamily="34" charset="77"/>
              <a:cs typeface="Montserrat-Thin"/>
            </a:endParaRPr>
          </a:p>
          <a:p>
            <a:pPr marR="3810" algn="ctr">
              <a:spcBef>
                <a:spcPts val="120"/>
              </a:spcBef>
            </a:pPr>
            <a:r>
              <a:rPr lang="es-419" spc="83" dirty="0">
                <a:solidFill>
                  <a:srgbClr val="1C3014"/>
                </a:solidFill>
                <a:latin typeface="Helvetica" pitchFamily="2" charset="0"/>
                <a:cs typeface="Montserrat-Thin"/>
              </a:rPr>
              <a:t>0.0 </a:t>
            </a:r>
            <a:r>
              <a:rPr lang="es-419" spc="83" dirty="0" err="1">
                <a:solidFill>
                  <a:srgbClr val="1C3014"/>
                </a:solidFill>
                <a:latin typeface="Helvetica" pitchFamily="2" charset="0"/>
                <a:cs typeface="Montserrat-Thin"/>
              </a:rPr>
              <a:t>pza</a:t>
            </a:r>
            <a:r>
              <a:rPr spc="-68" dirty="0">
                <a:solidFill>
                  <a:srgbClr val="1C3014"/>
                </a:solidFill>
                <a:latin typeface="Helvetica" pitchFamily="2" charset="0"/>
                <a:cs typeface="Montserrat-Thin"/>
              </a:rPr>
              <a:t> </a:t>
            </a:r>
            <a:r>
              <a:rPr sz="1350" dirty="0">
                <a:latin typeface="Helvetica" pitchFamily="2" charset="0"/>
                <a:cs typeface="Montserrat-Thin"/>
              </a:rPr>
              <a:t>|</a:t>
            </a:r>
            <a:r>
              <a:rPr sz="1350" spc="45" dirty="0">
                <a:latin typeface="Helvetica" pitchFamily="2" charset="0"/>
                <a:cs typeface="Montserrat-Thin"/>
              </a:rPr>
              <a:t> </a:t>
            </a:r>
            <a:r>
              <a:rPr lang="es-MX" sz="1350" spc="75" dirty="0">
                <a:solidFill>
                  <a:srgbClr val="1C3014"/>
                </a:solidFill>
                <a:latin typeface="Helvetica" pitchFamily="2" charset="0"/>
                <a:cs typeface="Montserrat-Thin"/>
              </a:rPr>
              <a:t>0.0</a:t>
            </a:r>
            <a:r>
              <a:rPr sz="1350" spc="75" dirty="0">
                <a:solidFill>
                  <a:srgbClr val="1C3014"/>
                </a:solidFill>
                <a:latin typeface="Helvetica" pitchFamily="2" charset="0"/>
                <a:cs typeface="Montserrat-Thin"/>
              </a:rPr>
              <a:t>%</a:t>
            </a:r>
            <a:endParaRPr sz="1350" dirty="0">
              <a:solidFill>
                <a:srgbClr val="1C3014"/>
              </a:solidFill>
              <a:latin typeface="Helvetica" pitchFamily="2" charset="0"/>
              <a:cs typeface="Montserrat-Thin"/>
            </a:endParaRPr>
          </a:p>
        </p:txBody>
      </p:sp>
      <p:pic>
        <p:nvPicPr>
          <p:cNvPr id="57" name="Imagen 56">
            <a:extLst>
              <a:ext uri="{FF2B5EF4-FFF2-40B4-BE49-F238E27FC236}">
                <a16:creationId xmlns:a16="http://schemas.microsoft.com/office/drawing/2014/main" id="{DB8C6356-725F-6846-BA9D-60CC90E5791E}"/>
              </a:ext>
            </a:extLst>
          </p:cNvPr>
          <p:cNvPicPr>
            <a:picLocks noChangeAspect="1"/>
          </p:cNvPicPr>
          <p:nvPr/>
        </p:nvPicPr>
        <p:blipFill>
          <a:blip r:embed="rId5">
            <a:lum bright="-40000" contrast="-40000"/>
            <a:extLst>
              <a:ext uri="{28A0092B-C50C-407E-A947-70E740481C1C}">
                <a14:useLocalDpi xmlns:a14="http://schemas.microsoft.com/office/drawing/2010/main"/>
              </a:ext>
            </a:extLst>
          </a:blip>
          <a:stretch>
            <a:fillRect/>
          </a:stretch>
        </p:blipFill>
        <p:spPr>
          <a:xfrm>
            <a:off x="7458590" y="360161"/>
            <a:ext cx="2229105" cy="610940"/>
          </a:xfrm>
          <a:prstGeom prst="rect">
            <a:avLst/>
          </a:prstGeom>
        </p:spPr>
      </p:pic>
      <p:sp>
        <p:nvSpPr>
          <p:cNvPr id="58" name="Rectángulo 57">
            <a:extLst>
              <a:ext uri="{FF2B5EF4-FFF2-40B4-BE49-F238E27FC236}">
                <a16:creationId xmlns:a16="http://schemas.microsoft.com/office/drawing/2014/main" id="{35118F45-B490-3049-9A87-7ADF8CE3FC30}"/>
              </a:ext>
            </a:extLst>
          </p:cNvPr>
          <p:cNvSpPr/>
          <p:nvPr/>
        </p:nvSpPr>
        <p:spPr>
          <a:xfrm>
            <a:off x="1418858" y="6238008"/>
            <a:ext cx="1535998" cy="461665"/>
          </a:xfrm>
          <a:prstGeom prst="rect">
            <a:avLst/>
          </a:prstGeom>
          <a:noFill/>
        </p:spPr>
        <p:txBody>
          <a:bodyPr wrap="none" lIns="91440" tIns="45720" rIns="91440" bIns="45720">
            <a:spAutoFit/>
          </a:bodyPr>
          <a:lstStyle/>
          <a:p>
            <a:pPr algn="ctr"/>
            <a:r>
              <a:rPr lang="es-ES" sz="2400" b="0" cap="none" spc="0" dirty="0">
                <a:ln w="0"/>
                <a:solidFill>
                  <a:srgbClr val="1C3014"/>
                </a:solidFill>
                <a:effectLst>
                  <a:outerShdw blurRad="38100" dist="19050" dir="2700000" algn="tl" rotWithShape="0">
                    <a:schemeClr val="dk1">
                      <a:alpha val="40000"/>
                    </a:schemeClr>
                  </a:outerShdw>
                </a:effectLst>
                <a:latin typeface="Euclid Flex" panose="020B0500030000000000" pitchFamily="34" charset="77"/>
              </a:rPr>
              <a:t>BALASTO</a:t>
            </a:r>
          </a:p>
        </p:txBody>
      </p:sp>
      <p:sp>
        <p:nvSpPr>
          <p:cNvPr id="59" name="Rectángulo 58">
            <a:extLst>
              <a:ext uri="{FF2B5EF4-FFF2-40B4-BE49-F238E27FC236}">
                <a16:creationId xmlns:a16="http://schemas.microsoft.com/office/drawing/2014/main" id="{A922C43A-3062-404F-8867-47EECFF3339B}"/>
              </a:ext>
            </a:extLst>
          </p:cNvPr>
          <p:cNvSpPr/>
          <p:nvPr/>
        </p:nvSpPr>
        <p:spPr>
          <a:xfrm>
            <a:off x="4301014" y="6238008"/>
            <a:ext cx="2138727" cy="461665"/>
          </a:xfrm>
          <a:prstGeom prst="rect">
            <a:avLst/>
          </a:prstGeom>
          <a:noFill/>
        </p:spPr>
        <p:txBody>
          <a:bodyPr wrap="none" lIns="91440" tIns="45720" rIns="91440" bIns="45720">
            <a:spAutoFit/>
          </a:bodyPr>
          <a:lstStyle/>
          <a:p>
            <a:pPr algn="ctr"/>
            <a:r>
              <a:rPr lang="es-ES" sz="2400" dirty="0">
                <a:ln w="0"/>
                <a:solidFill>
                  <a:srgbClr val="1C3014"/>
                </a:solidFill>
                <a:effectLst>
                  <a:outerShdw blurRad="38100" dist="19050" dir="2700000" algn="tl" rotWithShape="0">
                    <a:schemeClr val="dk1">
                      <a:alpha val="40000"/>
                    </a:schemeClr>
                  </a:outerShdw>
                </a:effectLst>
                <a:latin typeface="Euclid Flex" panose="020B0500030000000000" pitchFamily="34" charset="77"/>
              </a:rPr>
              <a:t>DURMIENTES </a:t>
            </a:r>
            <a:endParaRPr lang="es-ES" sz="2400" b="0" cap="none" spc="0" dirty="0">
              <a:ln w="0"/>
              <a:solidFill>
                <a:srgbClr val="1C3014"/>
              </a:solidFill>
              <a:effectLst>
                <a:outerShdw blurRad="38100" dist="19050" dir="2700000" algn="tl" rotWithShape="0">
                  <a:schemeClr val="dk1">
                    <a:alpha val="40000"/>
                  </a:schemeClr>
                </a:outerShdw>
              </a:effectLst>
              <a:latin typeface="Euclid Flex" panose="020B0500030000000000" pitchFamily="34" charset="77"/>
            </a:endParaRPr>
          </a:p>
        </p:txBody>
      </p:sp>
      <p:sp>
        <p:nvSpPr>
          <p:cNvPr id="60" name="Rectángulo 59">
            <a:extLst>
              <a:ext uri="{FF2B5EF4-FFF2-40B4-BE49-F238E27FC236}">
                <a16:creationId xmlns:a16="http://schemas.microsoft.com/office/drawing/2014/main" id="{E1733CF3-A42E-8441-8CCF-52B4D10EB509}"/>
              </a:ext>
            </a:extLst>
          </p:cNvPr>
          <p:cNvSpPr/>
          <p:nvPr/>
        </p:nvSpPr>
        <p:spPr>
          <a:xfrm>
            <a:off x="7957887" y="6238008"/>
            <a:ext cx="1183337" cy="461665"/>
          </a:xfrm>
          <a:prstGeom prst="rect">
            <a:avLst/>
          </a:prstGeom>
          <a:noFill/>
        </p:spPr>
        <p:txBody>
          <a:bodyPr wrap="none" lIns="91440" tIns="45720" rIns="91440" bIns="45720">
            <a:spAutoFit/>
          </a:bodyPr>
          <a:lstStyle/>
          <a:p>
            <a:pPr algn="ctr"/>
            <a:r>
              <a:rPr lang="es-ES" sz="2400" b="0" cap="none" spc="0" dirty="0">
                <a:ln w="0"/>
                <a:solidFill>
                  <a:srgbClr val="1C3014"/>
                </a:solidFill>
                <a:effectLst>
                  <a:outerShdw blurRad="38100" dist="19050" dir="2700000" algn="tl" rotWithShape="0">
                    <a:schemeClr val="dk1">
                      <a:alpha val="40000"/>
                    </a:schemeClr>
                  </a:outerShdw>
                </a:effectLst>
                <a:latin typeface="Euclid Flex" panose="020B0500030000000000" pitchFamily="34" charset="77"/>
              </a:rPr>
              <a:t>RIELES </a:t>
            </a:r>
          </a:p>
        </p:txBody>
      </p:sp>
      <p:sp>
        <p:nvSpPr>
          <p:cNvPr id="61" name="object 3">
            <a:extLst>
              <a:ext uri="{FF2B5EF4-FFF2-40B4-BE49-F238E27FC236}">
                <a16:creationId xmlns:a16="http://schemas.microsoft.com/office/drawing/2014/main" id="{7CDB2F26-3115-8340-854F-C6D209B18202}"/>
              </a:ext>
            </a:extLst>
          </p:cNvPr>
          <p:cNvSpPr txBox="1">
            <a:spLocks/>
          </p:cNvSpPr>
          <p:nvPr/>
        </p:nvSpPr>
        <p:spPr>
          <a:xfrm>
            <a:off x="502623" y="317927"/>
            <a:ext cx="2910098" cy="6379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53" dirty="0">
                <a:latin typeface="Montserrat Light" pitchFamily="2" charset="77"/>
              </a:rPr>
              <a:t>SUMINISTROS </a:t>
            </a:r>
          </a:p>
          <a:p>
            <a:pPr marL="9525">
              <a:spcBef>
                <a:spcPts val="75"/>
              </a:spcBef>
            </a:pPr>
            <a:r>
              <a:rPr lang="es-MX" sz="2000" spc="153" dirty="0">
                <a:latin typeface="Montserrat Light" pitchFamily="2" charset="77"/>
              </a:rPr>
              <a:t>MATERIALES </a:t>
            </a:r>
            <a:endParaRPr lang="es-MX" sz="2000" spc="188" dirty="0">
              <a:latin typeface="Montserrat Light" pitchFamily="2" charset="77"/>
            </a:endParaRPr>
          </a:p>
        </p:txBody>
      </p:sp>
      <p:sp>
        <p:nvSpPr>
          <p:cNvPr id="62" name="Rectángulo 61">
            <a:extLst>
              <a:ext uri="{FF2B5EF4-FFF2-40B4-BE49-F238E27FC236}">
                <a16:creationId xmlns:a16="http://schemas.microsoft.com/office/drawing/2014/main" id="{63779C71-08DE-DD4C-AA5C-6E01566BC043}"/>
              </a:ext>
            </a:extLst>
          </p:cNvPr>
          <p:cNvSpPr/>
          <p:nvPr/>
        </p:nvSpPr>
        <p:spPr>
          <a:xfrm>
            <a:off x="2479040" y="801473"/>
            <a:ext cx="3788441" cy="53479"/>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3" name="Imagen 62">
            <a:extLst>
              <a:ext uri="{FF2B5EF4-FFF2-40B4-BE49-F238E27FC236}">
                <a16:creationId xmlns:a16="http://schemas.microsoft.com/office/drawing/2014/main" id="{894882BC-64EC-774B-85F8-C87957518E0E}"/>
              </a:ext>
            </a:extLst>
          </p:cNvPr>
          <p:cNvPicPr>
            <a:picLocks noChangeAspect="1"/>
          </p:cNvPicPr>
          <p:nvPr/>
        </p:nvPicPr>
        <p:blipFill>
          <a:blip r:embed="rId6">
            <a:lum bright="70000" contrast="-70000"/>
          </a:blip>
          <a:stretch>
            <a:fillRect/>
          </a:stretch>
        </p:blipFill>
        <p:spPr>
          <a:xfrm>
            <a:off x="10557946" y="870256"/>
            <a:ext cx="1407348" cy="5277556"/>
          </a:xfrm>
          <a:prstGeom prst="rect">
            <a:avLst/>
          </a:prstGeom>
        </p:spPr>
      </p:pic>
      <p:pic>
        <p:nvPicPr>
          <p:cNvPr id="65" name="Imagen 64">
            <a:extLst>
              <a:ext uri="{FF2B5EF4-FFF2-40B4-BE49-F238E27FC236}">
                <a16:creationId xmlns:a16="http://schemas.microsoft.com/office/drawing/2014/main" id="{AA522077-2CBF-9641-B428-B2F1C3B9C50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20" b="47526" l="8667" r="75200"/>
                    </a14:imgEffect>
                  </a14:imgLayer>
                </a14:imgProps>
              </a:ext>
            </a:extLst>
          </a:blip>
          <a:srcRect l="10141" t="10141" r="24725" b="52488"/>
          <a:stretch/>
        </p:blipFill>
        <p:spPr>
          <a:xfrm>
            <a:off x="6366369" y="170693"/>
            <a:ext cx="928124" cy="947163"/>
          </a:xfrm>
          <a:prstGeom prst="rect">
            <a:avLst/>
          </a:prstGeom>
        </p:spPr>
      </p:pic>
    </p:spTree>
    <p:extLst>
      <p:ext uri="{BB962C8B-B14F-4D97-AF65-F5344CB8AC3E}">
        <p14:creationId xmlns:p14="http://schemas.microsoft.com/office/powerpoint/2010/main" val="9771207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2"/>
          <a:stretch>
            <a:fillRect/>
          </a:stretch>
        </p:blipFill>
        <p:spPr>
          <a:xfrm>
            <a:off x="10006853" y="0"/>
            <a:ext cx="2185147"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416985" y="5734269"/>
            <a:ext cx="2229105" cy="610940"/>
          </a:xfrm>
          <a:prstGeom prst="rect">
            <a:avLst/>
          </a:prstGeom>
        </p:spPr>
      </p:pic>
      <p:sp>
        <p:nvSpPr>
          <p:cNvPr id="42" name="object 32">
            <a:extLst>
              <a:ext uri="{FF2B5EF4-FFF2-40B4-BE49-F238E27FC236}">
                <a16:creationId xmlns:a16="http://schemas.microsoft.com/office/drawing/2014/main" id="{301404D1-DF50-EF43-8890-ABFF3B01E3D0}"/>
              </a:ext>
            </a:extLst>
          </p:cNvPr>
          <p:cNvSpPr txBox="1"/>
          <p:nvPr/>
        </p:nvSpPr>
        <p:spPr>
          <a:xfrm>
            <a:off x="3136568" y="3599697"/>
            <a:ext cx="887881" cy="318837"/>
          </a:xfrm>
          <a:prstGeom prst="rect">
            <a:avLst/>
          </a:prstGeom>
        </p:spPr>
        <p:txBody>
          <a:bodyPr vert="horz" wrap="square" lIns="0" tIns="10953" rIns="0" bIns="0" rtlCol="0">
            <a:spAutoFit/>
          </a:bodyPr>
          <a:lstStyle/>
          <a:p>
            <a:pPr marL="9525">
              <a:spcBef>
                <a:spcPts val="86"/>
              </a:spcBef>
            </a:pPr>
            <a:r>
              <a:rPr lang="es-419" sz="2000" b="1" spc="-30" dirty="0">
                <a:solidFill>
                  <a:schemeClr val="bg1"/>
                </a:solidFill>
                <a:latin typeface="Helvetica" pitchFamily="2" charset="0"/>
                <a:cs typeface="Montserrat-Medium"/>
              </a:rPr>
              <a:t>18.25</a:t>
            </a:r>
            <a:r>
              <a:rPr sz="2000" b="1" spc="-30" dirty="0">
                <a:solidFill>
                  <a:schemeClr val="bg1"/>
                </a:solidFill>
                <a:latin typeface="Helvetica" pitchFamily="2" charset="0"/>
                <a:cs typeface="Montserrat-ExtraBold"/>
              </a:rPr>
              <a:t>%</a:t>
            </a:r>
            <a:endParaRPr sz="2000" dirty="0">
              <a:solidFill>
                <a:schemeClr val="bg1"/>
              </a:solidFill>
              <a:latin typeface="Helvetica" pitchFamily="2" charset="0"/>
              <a:cs typeface="Montserrat-ExtraBold"/>
            </a:endParaRPr>
          </a:p>
        </p:txBody>
      </p:sp>
      <p:sp>
        <p:nvSpPr>
          <p:cNvPr id="43" name="object 32">
            <a:extLst>
              <a:ext uri="{FF2B5EF4-FFF2-40B4-BE49-F238E27FC236}">
                <a16:creationId xmlns:a16="http://schemas.microsoft.com/office/drawing/2014/main" id="{4EA251E3-82C2-C341-81BA-814F9635730C}"/>
              </a:ext>
            </a:extLst>
          </p:cNvPr>
          <p:cNvSpPr txBox="1"/>
          <p:nvPr/>
        </p:nvSpPr>
        <p:spPr>
          <a:xfrm>
            <a:off x="3145692" y="4029119"/>
            <a:ext cx="887881" cy="318837"/>
          </a:xfrm>
          <a:prstGeom prst="rect">
            <a:avLst/>
          </a:prstGeom>
        </p:spPr>
        <p:txBody>
          <a:bodyPr vert="horz" wrap="square" lIns="0" tIns="10953" rIns="0" bIns="0" rtlCol="0">
            <a:spAutoFit/>
          </a:bodyPr>
          <a:lstStyle/>
          <a:p>
            <a:pPr marL="9525">
              <a:spcBef>
                <a:spcPts val="86"/>
              </a:spcBef>
            </a:pPr>
            <a:r>
              <a:rPr lang="es-419" sz="2000" b="1" spc="-30" dirty="0">
                <a:solidFill>
                  <a:schemeClr val="bg1"/>
                </a:solidFill>
                <a:latin typeface="Helvetica" pitchFamily="2" charset="0"/>
                <a:cs typeface="Montserrat-Medium"/>
              </a:rPr>
              <a:t>46.64</a:t>
            </a:r>
            <a:r>
              <a:rPr sz="2000" b="1" spc="-30" dirty="0">
                <a:solidFill>
                  <a:schemeClr val="bg1"/>
                </a:solidFill>
                <a:latin typeface="Helvetica" pitchFamily="2" charset="0"/>
                <a:cs typeface="Montserrat-ExtraBold"/>
              </a:rPr>
              <a:t>%</a:t>
            </a:r>
            <a:endParaRPr sz="2000" dirty="0">
              <a:solidFill>
                <a:schemeClr val="bg1"/>
              </a:solidFill>
              <a:latin typeface="Helvetica" pitchFamily="2" charset="0"/>
              <a:cs typeface="Montserrat-ExtraBold"/>
            </a:endParaRPr>
          </a:p>
        </p:txBody>
      </p:sp>
      <p:sp>
        <p:nvSpPr>
          <p:cNvPr id="20" name="object 3">
            <a:extLst>
              <a:ext uri="{FF2B5EF4-FFF2-40B4-BE49-F238E27FC236}">
                <a16:creationId xmlns:a16="http://schemas.microsoft.com/office/drawing/2014/main" id="{2EE844AB-1EC9-CA4B-BC1F-E9F0B6E40D16}"/>
              </a:ext>
            </a:extLst>
          </p:cNvPr>
          <p:cNvSpPr txBox="1">
            <a:spLocks/>
          </p:cNvSpPr>
          <p:nvPr/>
        </p:nvSpPr>
        <p:spPr>
          <a:xfrm>
            <a:off x="760778" y="1241102"/>
            <a:ext cx="3975107"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b="1" spc="153" dirty="0">
                <a:solidFill>
                  <a:srgbClr val="396559"/>
                </a:solidFill>
                <a:latin typeface="Montserrat" pitchFamily="2" charset="77"/>
              </a:rPr>
              <a:t>TRAMO 6 </a:t>
            </a:r>
            <a:r>
              <a:rPr lang="es-MX" sz="2000" b="1" spc="153" dirty="0">
                <a:solidFill>
                  <a:srgbClr val="396559"/>
                </a:solidFill>
                <a:latin typeface="Montserrat SemiBold" pitchFamily="2" charset="77"/>
              </a:rPr>
              <a:t>FRENTE 4</a:t>
            </a:r>
            <a:endParaRPr lang="es-MX" sz="2000" b="1" spc="188" dirty="0">
              <a:solidFill>
                <a:srgbClr val="396559"/>
              </a:solidFill>
              <a:latin typeface="Montserrat SemiBold" pitchFamily="2" charset="77"/>
            </a:endParaRPr>
          </a:p>
        </p:txBody>
      </p:sp>
      <p:sp>
        <p:nvSpPr>
          <p:cNvPr id="23" name="object 3">
            <a:extLst>
              <a:ext uri="{FF2B5EF4-FFF2-40B4-BE49-F238E27FC236}">
                <a16:creationId xmlns:a16="http://schemas.microsoft.com/office/drawing/2014/main" id="{50CE982E-188F-3545-BE0C-62DD26B30E4F}"/>
              </a:ext>
            </a:extLst>
          </p:cNvPr>
          <p:cNvSpPr txBox="1">
            <a:spLocks/>
          </p:cNvSpPr>
          <p:nvPr/>
        </p:nvSpPr>
        <p:spPr>
          <a:xfrm>
            <a:off x="1515854" y="1779986"/>
            <a:ext cx="2942701" cy="113813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KM INICIAL  –   KM FINAL</a:t>
            </a:r>
          </a:p>
          <a:p>
            <a:pPr marL="9525">
              <a:spcBef>
                <a:spcPts val="75"/>
              </a:spcBef>
            </a:pPr>
            <a:r>
              <a:rPr lang="es-MX" sz="1400" b="1" spc="153" dirty="0">
                <a:latin typeface="Montserrat Light" pitchFamily="2" charset="77"/>
              </a:rPr>
              <a:t>  6370+530.       6375+ 960</a:t>
            </a:r>
          </a:p>
          <a:p>
            <a:pPr marL="9525">
              <a:spcBef>
                <a:spcPts val="75"/>
              </a:spcBef>
            </a:pPr>
            <a:r>
              <a:rPr lang="es-MX" sz="1400" b="1" spc="153" dirty="0">
                <a:latin typeface="Montserrat Light" pitchFamily="2" charset="77"/>
              </a:rPr>
              <a:t>  6370+960.       6375+180</a:t>
            </a:r>
          </a:p>
          <a:p>
            <a:pPr marL="9525">
              <a:spcBef>
                <a:spcPts val="75"/>
              </a:spcBef>
            </a:pPr>
            <a:r>
              <a:rPr lang="es-MX" sz="1400" b="1" spc="153" dirty="0">
                <a:latin typeface="Montserrat Light" pitchFamily="2" charset="77"/>
              </a:rPr>
              <a:t>  6375+180.        6377+920</a:t>
            </a:r>
          </a:p>
          <a:p>
            <a:pPr marL="9525">
              <a:spcBef>
                <a:spcPts val="75"/>
              </a:spcBef>
            </a:pPr>
            <a:r>
              <a:rPr lang="es-MX" sz="1400" b="1" spc="153" dirty="0">
                <a:latin typeface="Montserrat Light" pitchFamily="2" charset="77"/>
              </a:rPr>
              <a:t>  6381+ 700        6383+840</a:t>
            </a:r>
          </a:p>
        </p:txBody>
      </p:sp>
      <p:pic>
        <p:nvPicPr>
          <p:cNvPr id="3" name="Imagen 2">
            <a:extLst>
              <a:ext uri="{FF2B5EF4-FFF2-40B4-BE49-F238E27FC236}">
                <a16:creationId xmlns:a16="http://schemas.microsoft.com/office/drawing/2014/main" id="{C085D2E7-AD86-1F4A-8918-E7C9E46F0E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5717" y="1772284"/>
            <a:ext cx="447680" cy="550343"/>
          </a:xfrm>
          <a:prstGeom prst="rect">
            <a:avLst/>
          </a:prstGeom>
        </p:spPr>
      </p:pic>
      <p:sp>
        <p:nvSpPr>
          <p:cNvPr id="24" name="object 3">
            <a:extLst>
              <a:ext uri="{FF2B5EF4-FFF2-40B4-BE49-F238E27FC236}">
                <a16:creationId xmlns:a16="http://schemas.microsoft.com/office/drawing/2014/main" id="{F79DA5AB-45C0-5642-B443-439ECBEC8773}"/>
              </a:ext>
            </a:extLst>
          </p:cNvPr>
          <p:cNvSpPr txBox="1">
            <a:spLocks/>
          </p:cNvSpPr>
          <p:nvPr/>
        </p:nvSpPr>
        <p:spPr>
          <a:xfrm>
            <a:off x="5140574" y="1779986"/>
            <a:ext cx="2157075" cy="159466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PUNTO AMBIENTAL </a:t>
            </a:r>
          </a:p>
          <a:p>
            <a:pPr marL="9525">
              <a:spcBef>
                <a:spcPts val="75"/>
              </a:spcBef>
            </a:pPr>
            <a:r>
              <a:rPr lang="es-MX" sz="1400" b="1" spc="153" dirty="0">
                <a:latin typeface="Montserrat Light" pitchFamily="2" charset="77"/>
              </a:rPr>
              <a:t> 179 al 182</a:t>
            </a:r>
          </a:p>
          <a:p>
            <a:pPr marL="9525">
              <a:spcBef>
                <a:spcPts val="75"/>
              </a:spcBef>
            </a:pPr>
            <a:r>
              <a:rPr lang="es-MX" sz="1400" b="1" spc="153" dirty="0">
                <a:latin typeface="Montserrat Light" pitchFamily="2" charset="77"/>
              </a:rPr>
              <a:t> 183 al 184</a:t>
            </a:r>
          </a:p>
          <a:p>
            <a:pPr marL="9525">
              <a:spcBef>
                <a:spcPts val="75"/>
              </a:spcBef>
            </a:pPr>
            <a:r>
              <a:rPr lang="es-MX" sz="1400" b="1" spc="153" dirty="0">
                <a:latin typeface="Montserrat Light" pitchFamily="2" charset="77"/>
              </a:rPr>
              <a:t> 185 al 191</a:t>
            </a:r>
          </a:p>
          <a:p>
            <a:pPr marL="9525">
              <a:spcBef>
                <a:spcPts val="75"/>
              </a:spcBef>
            </a:pPr>
            <a:r>
              <a:rPr lang="es-MX" sz="1400" b="1" spc="153" dirty="0">
                <a:latin typeface="Montserrat Light" pitchFamily="2" charset="77"/>
              </a:rPr>
              <a:t> 185 al 191</a:t>
            </a:r>
          </a:p>
          <a:p>
            <a:pPr marL="9525">
              <a:spcBef>
                <a:spcPts val="75"/>
              </a:spcBef>
            </a:pPr>
            <a:r>
              <a:rPr lang="es-MX" sz="1400" b="1" spc="153" dirty="0">
                <a:latin typeface="Montserrat Light" pitchFamily="2" charset="77"/>
              </a:rPr>
              <a:t>  </a:t>
            </a:r>
          </a:p>
          <a:p>
            <a:pPr marL="9525">
              <a:spcBef>
                <a:spcPts val="75"/>
              </a:spcBef>
            </a:pPr>
            <a:endParaRPr lang="es-MX" sz="1400" spc="188" dirty="0">
              <a:latin typeface="Montserrat Light" pitchFamily="2" charset="77"/>
            </a:endParaRPr>
          </a:p>
        </p:txBody>
      </p:sp>
      <p:pic>
        <p:nvPicPr>
          <p:cNvPr id="12" name="Imagen 11">
            <a:extLst>
              <a:ext uri="{FF2B5EF4-FFF2-40B4-BE49-F238E27FC236}">
                <a16:creationId xmlns:a16="http://schemas.microsoft.com/office/drawing/2014/main" id="{828B60F7-B528-AD4E-B7F7-6189360D2D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27111" y="1650430"/>
            <a:ext cx="518988" cy="518988"/>
          </a:xfrm>
          <a:prstGeom prst="rect">
            <a:avLst/>
          </a:prstGeom>
        </p:spPr>
      </p:pic>
      <p:pic>
        <p:nvPicPr>
          <p:cNvPr id="15" name="Imagen 14">
            <a:extLst>
              <a:ext uri="{FF2B5EF4-FFF2-40B4-BE49-F238E27FC236}">
                <a16:creationId xmlns:a16="http://schemas.microsoft.com/office/drawing/2014/main" id="{9C6C10BB-3F5C-1946-8701-81A8CB59B74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393192" y="1721432"/>
            <a:ext cx="787772" cy="369773"/>
          </a:xfrm>
          <a:prstGeom prst="rect">
            <a:avLst/>
          </a:prstGeom>
        </p:spPr>
      </p:pic>
      <p:sp>
        <p:nvSpPr>
          <p:cNvPr id="33" name="object 3">
            <a:extLst>
              <a:ext uri="{FF2B5EF4-FFF2-40B4-BE49-F238E27FC236}">
                <a16:creationId xmlns:a16="http://schemas.microsoft.com/office/drawing/2014/main" id="{7CC78786-A7F3-2F48-8DEA-A517433BBB5E}"/>
              </a:ext>
            </a:extLst>
          </p:cNvPr>
          <p:cNvSpPr txBox="1">
            <a:spLocks/>
          </p:cNvSpPr>
          <p:nvPr/>
        </p:nvSpPr>
        <p:spPr>
          <a:xfrm>
            <a:off x="8319813" y="1787560"/>
            <a:ext cx="1212754" cy="1366400"/>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LONGITUD </a:t>
            </a:r>
          </a:p>
          <a:p>
            <a:pPr marL="9525">
              <a:spcBef>
                <a:spcPts val="75"/>
              </a:spcBef>
            </a:pPr>
            <a:r>
              <a:rPr lang="es-MX" sz="1400" b="1" spc="153" dirty="0">
                <a:latin typeface="Montserrat Light" pitchFamily="2" charset="77"/>
              </a:rPr>
              <a:t>4.22 KM</a:t>
            </a:r>
          </a:p>
          <a:p>
            <a:pPr marL="9525">
              <a:spcBef>
                <a:spcPts val="75"/>
              </a:spcBef>
            </a:pPr>
            <a:r>
              <a:rPr lang="es-MX" sz="1400" b="1" spc="153" dirty="0">
                <a:latin typeface="Montserrat Light" pitchFamily="2" charset="77"/>
              </a:rPr>
              <a:t>2.74 kM</a:t>
            </a:r>
          </a:p>
          <a:p>
            <a:pPr marL="9525">
              <a:spcBef>
                <a:spcPts val="75"/>
              </a:spcBef>
            </a:pPr>
            <a:r>
              <a:rPr lang="es-MX" sz="1400" b="1" spc="153" dirty="0">
                <a:latin typeface="Montserrat Light" pitchFamily="2" charset="77"/>
              </a:rPr>
              <a:t>2.24 KM</a:t>
            </a:r>
          </a:p>
          <a:p>
            <a:pPr marL="9525">
              <a:spcBef>
                <a:spcPts val="75"/>
              </a:spcBef>
            </a:pPr>
            <a:r>
              <a:rPr lang="es-MX" sz="1400" b="1" spc="153" dirty="0">
                <a:latin typeface="Montserrat Light" pitchFamily="2" charset="77"/>
              </a:rPr>
              <a:t>2.14  kM</a:t>
            </a:r>
          </a:p>
          <a:p>
            <a:pPr marL="9525">
              <a:spcBef>
                <a:spcPts val="75"/>
              </a:spcBef>
            </a:pPr>
            <a:r>
              <a:rPr lang="es-MX" sz="1400" b="1" spc="153" dirty="0">
                <a:latin typeface="Montserrat Light" pitchFamily="2" charset="77"/>
              </a:rPr>
              <a:t>11.34 KM  </a:t>
            </a:r>
            <a:endParaRPr lang="es-MX" sz="1400" spc="188" dirty="0">
              <a:latin typeface="Montserrat Light" pitchFamily="2" charset="77"/>
            </a:endParaRPr>
          </a:p>
        </p:txBody>
      </p:sp>
      <p:sp>
        <p:nvSpPr>
          <p:cNvPr id="34" name="object 3">
            <a:extLst>
              <a:ext uri="{FF2B5EF4-FFF2-40B4-BE49-F238E27FC236}">
                <a16:creationId xmlns:a16="http://schemas.microsoft.com/office/drawing/2014/main" id="{12EFBFF6-ADC0-3A42-9BE4-4E7BD497B40D}"/>
              </a:ext>
            </a:extLst>
          </p:cNvPr>
          <p:cNvSpPr txBox="1">
            <a:spLocks/>
          </p:cNvSpPr>
          <p:nvPr/>
        </p:nvSpPr>
        <p:spPr>
          <a:xfrm>
            <a:off x="1656556" y="3406528"/>
            <a:ext cx="2166156" cy="2156360"/>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MONUMENTOS</a:t>
            </a:r>
          </a:p>
          <a:p>
            <a:pPr marL="9525">
              <a:spcBef>
                <a:spcPts val="75"/>
              </a:spcBef>
            </a:pPr>
            <a:r>
              <a:rPr lang="es-MX" sz="1400" spc="153" dirty="0">
                <a:solidFill>
                  <a:srgbClr val="396559"/>
                </a:solidFill>
                <a:latin typeface="Montserrat Medium" pitchFamily="2" charset="77"/>
              </a:rPr>
              <a:t>REGISTRADOS</a:t>
            </a:r>
          </a:p>
          <a:p>
            <a:pPr marL="9525">
              <a:spcBef>
                <a:spcPts val="75"/>
              </a:spcBef>
            </a:pPr>
            <a:r>
              <a:rPr lang="es-MX" sz="1400" spc="153" dirty="0">
                <a:solidFill>
                  <a:srgbClr val="396559"/>
                </a:solidFill>
                <a:latin typeface="Montserrat Medium" pitchFamily="2" charset="77"/>
              </a:rPr>
              <a:t>  </a:t>
            </a:r>
          </a:p>
          <a:p>
            <a:pPr marL="9525">
              <a:spcBef>
                <a:spcPts val="75"/>
              </a:spcBef>
            </a:pPr>
            <a:r>
              <a:rPr lang="es-MX" sz="1000" b="1" spc="153" dirty="0">
                <a:latin typeface="Montserrat Light" pitchFamily="2" charset="77"/>
              </a:rPr>
              <a:t>AÚN SIN REGISTRO</a:t>
            </a:r>
          </a:p>
          <a:p>
            <a:pPr marL="9525">
              <a:spcBef>
                <a:spcPts val="75"/>
              </a:spcBef>
            </a:pPr>
            <a:r>
              <a:rPr lang="es-MX" sz="1400" b="1" spc="153" dirty="0">
                <a:solidFill>
                  <a:schemeClr val="accent5">
                    <a:lumMod val="75000"/>
                  </a:schemeClr>
                </a:solidFill>
                <a:latin typeface="Montserrat Light" pitchFamily="2" charset="77"/>
              </a:rPr>
              <a:t>13</a:t>
            </a:r>
          </a:p>
          <a:p>
            <a:pPr marL="9525">
              <a:spcBef>
                <a:spcPts val="75"/>
              </a:spcBef>
            </a:pPr>
            <a:r>
              <a:rPr lang="es-MX" sz="1000" b="1" spc="153" dirty="0">
                <a:latin typeface="Montserrat Light" pitchFamily="2" charset="77"/>
              </a:rPr>
              <a:t>AÚN SIN REGISTRO</a:t>
            </a:r>
          </a:p>
          <a:p>
            <a:pPr marL="9525">
              <a:spcBef>
                <a:spcPts val="75"/>
              </a:spcBef>
            </a:pPr>
            <a:r>
              <a:rPr lang="es-MX" sz="1400" b="1" spc="153" dirty="0">
                <a:solidFill>
                  <a:schemeClr val="accent5">
                    <a:lumMod val="75000"/>
                  </a:schemeClr>
                </a:solidFill>
                <a:latin typeface="Montserrat Light" pitchFamily="2" charset="77"/>
              </a:rPr>
              <a:t>39</a:t>
            </a:r>
          </a:p>
          <a:p>
            <a:pPr marL="9525">
              <a:spcBef>
                <a:spcPts val="75"/>
              </a:spcBef>
            </a:pPr>
            <a:r>
              <a:rPr lang="es-MX" sz="1400" b="1" spc="153" dirty="0">
                <a:solidFill>
                  <a:schemeClr val="accent5">
                    <a:lumMod val="75000"/>
                  </a:schemeClr>
                </a:solidFill>
                <a:latin typeface="Montserrat Light" pitchFamily="2" charset="77"/>
              </a:rPr>
              <a:t>52</a:t>
            </a:r>
          </a:p>
          <a:p>
            <a:pPr marL="9525">
              <a:spcBef>
                <a:spcPts val="75"/>
              </a:spcBef>
            </a:pPr>
            <a:endParaRPr lang="es-MX" sz="1400" b="1" spc="153" dirty="0">
              <a:latin typeface="Montserrat Light" pitchFamily="2" charset="77"/>
            </a:endParaRPr>
          </a:p>
          <a:p>
            <a:pPr marL="9525">
              <a:spcBef>
                <a:spcPts val="75"/>
              </a:spcBef>
            </a:pPr>
            <a:endParaRPr lang="es-MX" sz="1400" b="1" spc="153" dirty="0">
              <a:latin typeface="Montserrat Light" pitchFamily="2" charset="77"/>
            </a:endParaRPr>
          </a:p>
        </p:txBody>
      </p:sp>
      <p:sp>
        <p:nvSpPr>
          <p:cNvPr id="37" name="object 3">
            <a:extLst>
              <a:ext uri="{FF2B5EF4-FFF2-40B4-BE49-F238E27FC236}">
                <a16:creationId xmlns:a16="http://schemas.microsoft.com/office/drawing/2014/main" id="{41EFDBF2-B919-7D4C-ADE7-2EA3C8A06A64}"/>
              </a:ext>
            </a:extLst>
          </p:cNvPr>
          <p:cNvSpPr txBox="1">
            <a:spLocks/>
          </p:cNvSpPr>
          <p:nvPr/>
        </p:nvSpPr>
        <p:spPr>
          <a:xfrm>
            <a:off x="4535911" y="3402578"/>
            <a:ext cx="1791502" cy="68159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MONUMENTOS </a:t>
            </a:r>
          </a:p>
          <a:p>
            <a:pPr marL="9525">
              <a:spcBef>
                <a:spcPts val="75"/>
              </a:spcBef>
            </a:pPr>
            <a:r>
              <a:rPr lang="es-MX" sz="1400" spc="153" dirty="0">
                <a:solidFill>
                  <a:srgbClr val="396559"/>
                </a:solidFill>
                <a:latin typeface="Montserrat Medium" pitchFamily="2" charset="77"/>
              </a:rPr>
              <a:t>ENCINTADOS </a:t>
            </a:r>
          </a:p>
          <a:p>
            <a:pPr marL="9525">
              <a:spcBef>
                <a:spcPts val="75"/>
              </a:spcBef>
            </a:pPr>
            <a:endParaRPr lang="es-MX" sz="1400" b="1" spc="153" dirty="0">
              <a:latin typeface="Montserrat Light" pitchFamily="2" charset="77"/>
            </a:endParaRPr>
          </a:p>
        </p:txBody>
      </p:sp>
      <p:sp>
        <p:nvSpPr>
          <p:cNvPr id="38" name="object 3">
            <a:extLst>
              <a:ext uri="{FF2B5EF4-FFF2-40B4-BE49-F238E27FC236}">
                <a16:creationId xmlns:a16="http://schemas.microsoft.com/office/drawing/2014/main" id="{A7BF9EE4-6C1A-6640-B309-FD60B1ED2771}"/>
              </a:ext>
            </a:extLst>
          </p:cNvPr>
          <p:cNvSpPr txBox="1">
            <a:spLocks/>
          </p:cNvSpPr>
          <p:nvPr/>
        </p:nvSpPr>
        <p:spPr>
          <a:xfrm>
            <a:off x="7399396" y="3402903"/>
            <a:ext cx="2217146" cy="45332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MONUMENTOS </a:t>
            </a:r>
          </a:p>
          <a:p>
            <a:pPr marL="9525">
              <a:spcBef>
                <a:spcPts val="75"/>
              </a:spcBef>
            </a:pPr>
            <a:r>
              <a:rPr lang="es-MX" sz="1400" spc="153" dirty="0">
                <a:solidFill>
                  <a:srgbClr val="396559"/>
                </a:solidFill>
                <a:latin typeface="Montserrat Medium" pitchFamily="2" charset="77"/>
              </a:rPr>
              <a:t>A INTERVENIR 30M   </a:t>
            </a:r>
          </a:p>
        </p:txBody>
      </p:sp>
      <p:pic>
        <p:nvPicPr>
          <p:cNvPr id="16" name="Imagen 15">
            <a:extLst>
              <a:ext uri="{FF2B5EF4-FFF2-40B4-BE49-F238E27FC236}">
                <a16:creationId xmlns:a16="http://schemas.microsoft.com/office/drawing/2014/main" id="{F3751616-4172-5344-9550-665E8185E81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5717" y="3382297"/>
            <a:ext cx="608837" cy="608837"/>
          </a:xfrm>
          <a:prstGeom prst="rect">
            <a:avLst/>
          </a:prstGeom>
        </p:spPr>
      </p:pic>
      <p:pic>
        <p:nvPicPr>
          <p:cNvPr id="45" name="Imagen 44">
            <a:extLst>
              <a:ext uri="{FF2B5EF4-FFF2-40B4-BE49-F238E27FC236}">
                <a16:creationId xmlns:a16="http://schemas.microsoft.com/office/drawing/2014/main" id="{26FD45A3-0E7B-8246-85E4-40C0F6347C0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78634" y="3352104"/>
            <a:ext cx="608837" cy="608837"/>
          </a:xfrm>
          <a:prstGeom prst="rect">
            <a:avLst/>
          </a:prstGeom>
        </p:spPr>
      </p:pic>
      <p:pic>
        <p:nvPicPr>
          <p:cNvPr id="47" name="Imagen 46">
            <a:extLst>
              <a:ext uri="{FF2B5EF4-FFF2-40B4-BE49-F238E27FC236}">
                <a16:creationId xmlns:a16="http://schemas.microsoft.com/office/drawing/2014/main" id="{F5B523DE-C47C-CA49-8B2F-1816FE7B9E8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10364" y="3389752"/>
            <a:ext cx="608837" cy="608837"/>
          </a:xfrm>
          <a:prstGeom prst="rect">
            <a:avLst/>
          </a:prstGeom>
        </p:spPr>
      </p:pic>
      <p:pic>
        <p:nvPicPr>
          <p:cNvPr id="17" name="Imagen 16">
            <a:extLst>
              <a:ext uri="{FF2B5EF4-FFF2-40B4-BE49-F238E27FC236}">
                <a16:creationId xmlns:a16="http://schemas.microsoft.com/office/drawing/2014/main" id="{AF13200B-3032-BF4B-B110-25103E17606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245442" y="5416670"/>
            <a:ext cx="1313680" cy="1266966"/>
          </a:xfrm>
          <a:prstGeom prst="rect">
            <a:avLst/>
          </a:prstGeom>
        </p:spPr>
      </p:pic>
      <p:sp>
        <p:nvSpPr>
          <p:cNvPr id="48" name="object 3">
            <a:extLst>
              <a:ext uri="{FF2B5EF4-FFF2-40B4-BE49-F238E27FC236}">
                <a16:creationId xmlns:a16="http://schemas.microsoft.com/office/drawing/2014/main" id="{048E556F-28CF-DE42-8A02-BCB5CB5A4393}"/>
              </a:ext>
            </a:extLst>
          </p:cNvPr>
          <p:cNvSpPr txBox="1">
            <a:spLocks/>
          </p:cNvSpPr>
          <p:nvPr/>
        </p:nvSpPr>
        <p:spPr>
          <a:xfrm>
            <a:off x="7696878" y="5900582"/>
            <a:ext cx="2157075" cy="45332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spc="153" dirty="0">
                <a:solidFill>
                  <a:srgbClr val="396559"/>
                </a:solidFill>
                <a:latin typeface="Montserrat Medium" pitchFamily="2" charset="77"/>
              </a:rPr>
              <a:t>ARQUEOLOGOS </a:t>
            </a:r>
          </a:p>
          <a:p>
            <a:pPr marL="9525" algn="ctr">
              <a:spcBef>
                <a:spcPts val="75"/>
              </a:spcBef>
            </a:pPr>
            <a:r>
              <a:rPr lang="es-MX" sz="1400" b="1" spc="153" dirty="0">
                <a:latin typeface="Montserrat Light" pitchFamily="2" charset="77"/>
              </a:rPr>
              <a:t>2</a:t>
            </a:r>
            <a:endParaRPr lang="es-MX" sz="1400" spc="188" dirty="0">
              <a:latin typeface="Montserrat Light" pitchFamily="2" charset="77"/>
            </a:endParaRPr>
          </a:p>
        </p:txBody>
      </p:sp>
      <p:sp>
        <p:nvSpPr>
          <p:cNvPr id="49" name="object 3">
            <a:extLst>
              <a:ext uri="{FF2B5EF4-FFF2-40B4-BE49-F238E27FC236}">
                <a16:creationId xmlns:a16="http://schemas.microsoft.com/office/drawing/2014/main" id="{8E7194FC-903C-6648-820C-E30998C336D5}"/>
              </a:ext>
            </a:extLst>
          </p:cNvPr>
          <p:cNvSpPr txBox="1">
            <a:spLocks/>
          </p:cNvSpPr>
          <p:nvPr/>
        </p:nvSpPr>
        <p:spPr>
          <a:xfrm>
            <a:off x="529926" y="134568"/>
            <a:ext cx="2910098" cy="932948"/>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53" dirty="0">
                <a:latin typeface="Montserrat Light" pitchFamily="2" charset="77"/>
              </a:rPr>
              <a:t>PROSPECCIÓN Y SALVAMENTO ARQUEOLÓGICO </a:t>
            </a:r>
            <a:endParaRPr lang="es-MX" sz="2000" spc="188" dirty="0">
              <a:latin typeface="Montserrat Light" pitchFamily="2" charset="77"/>
            </a:endParaRPr>
          </a:p>
        </p:txBody>
      </p:sp>
      <p:sp>
        <p:nvSpPr>
          <p:cNvPr id="50" name="Rectángulo 49">
            <a:extLst>
              <a:ext uri="{FF2B5EF4-FFF2-40B4-BE49-F238E27FC236}">
                <a16:creationId xmlns:a16="http://schemas.microsoft.com/office/drawing/2014/main" id="{4E9A07CF-EF34-A743-8266-12D08F58A736}"/>
              </a:ext>
            </a:extLst>
          </p:cNvPr>
          <p:cNvSpPr/>
          <p:nvPr/>
        </p:nvSpPr>
        <p:spPr>
          <a:xfrm>
            <a:off x="3030583" y="941012"/>
            <a:ext cx="6713813" cy="70798"/>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 name="Rectángulo 24">
            <a:extLst>
              <a:ext uri="{FF2B5EF4-FFF2-40B4-BE49-F238E27FC236}">
                <a16:creationId xmlns:a16="http://schemas.microsoft.com/office/drawing/2014/main" id="{B223DE51-39C5-4C42-A907-2F89552812A9}"/>
              </a:ext>
            </a:extLst>
          </p:cNvPr>
          <p:cNvSpPr/>
          <p:nvPr/>
        </p:nvSpPr>
        <p:spPr>
          <a:xfrm>
            <a:off x="5594707" y="5231560"/>
            <a:ext cx="4412146" cy="1616358"/>
          </a:xfrm>
          <a:prstGeom prst="rect">
            <a:avLst/>
          </a:prstGeom>
          <a:solidFill>
            <a:srgbClr val="C4C4A3">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26" name="Imagen 25">
            <a:extLst>
              <a:ext uri="{FF2B5EF4-FFF2-40B4-BE49-F238E27FC236}">
                <a16:creationId xmlns:a16="http://schemas.microsoft.com/office/drawing/2014/main" id="{3541A207-040A-DF44-A0A9-1341F1904B78}"/>
              </a:ext>
            </a:extLst>
          </p:cNvPr>
          <p:cNvPicPr>
            <a:picLocks noChangeAspect="1"/>
          </p:cNvPicPr>
          <p:nvPr/>
        </p:nvPicPr>
        <p:blipFill>
          <a:blip r:embed="rId9">
            <a:lum bright="70000" contrast="-70000"/>
          </a:blip>
          <a:stretch>
            <a:fillRect/>
          </a:stretch>
        </p:blipFill>
        <p:spPr>
          <a:xfrm>
            <a:off x="10557946" y="870256"/>
            <a:ext cx="1407348" cy="5277556"/>
          </a:xfrm>
          <a:prstGeom prst="rect">
            <a:avLst/>
          </a:prstGeom>
        </p:spPr>
      </p:pic>
      <p:cxnSp>
        <p:nvCxnSpPr>
          <p:cNvPr id="31" name="Conector recto 30">
            <a:extLst>
              <a:ext uri="{FF2B5EF4-FFF2-40B4-BE49-F238E27FC236}">
                <a16:creationId xmlns:a16="http://schemas.microsoft.com/office/drawing/2014/main" id="{2D90D458-8B59-294D-91AB-47360FB9E05C}"/>
              </a:ext>
            </a:extLst>
          </p:cNvPr>
          <p:cNvCxnSpPr>
            <a:cxnSpLocks/>
          </p:cNvCxnSpPr>
          <p:nvPr/>
        </p:nvCxnSpPr>
        <p:spPr>
          <a:xfrm>
            <a:off x="1414554" y="2219391"/>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16E606F4-ED81-1841-AA97-0CD82451CD08}"/>
              </a:ext>
            </a:extLst>
          </p:cNvPr>
          <p:cNvCxnSpPr>
            <a:cxnSpLocks/>
          </p:cNvCxnSpPr>
          <p:nvPr/>
        </p:nvCxnSpPr>
        <p:spPr>
          <a:xfrm>
            <a:off x="1419474" y="2460279"/>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1041A7EA-2812-0F40-B993-597D89A08D65}"/>
              </a:ext>
            </a:extLst>
          </p:cNvPr>
          <p:cNvCxnSpPr>
            <a:cxnSpLocks/>
          </p:cNvCxnSpPr>
          <p:nvPr/>
        </p:nvCxnSpPr>
        <p:spPr>
          <a:xfrm>
            <a:off x="1434222" y="2681509"/>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21021060-EE73-5C4A-B674-F988A4731E26}"/>
              </a:ext>
            </a:extLst>
          </p:cNvPr>
          <p:cNvCxnSpPr>
            <a:cxnSpLocks/>
          </p:cNvCxnSpPr>
          <p:nvPr/>
        </p:nvCxnSpPr>
        <p:spPr>
          <a:xfrm>
            <a:off x="1434222" y="2925692"/>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1156271D-6DF8-634B-8CE2-F39274EBE97F}"/>
              </a:ext>
            </a:extLst>
          </p:cNvPr>
          <p:cNvCxnSpPr>
            <a:cxnSpLocks/>
          </p:cNvCxnSpPr>
          <p:nvPr/>
        </p:nvCxnSpPr>
        <p:spPr>
          <a:xfrm>
            <a:off x="1506265" y="4218624"/>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pic>
        <p:nvPicPr>
          <p:cNvPr id="44" name="Imagen 43">
            <a:extLst>
              <a:ext uri="{FF2B5EF4-FFF2-40B4-BE49-F238E27FC236}">
                <a16:creationId xmlns:a16="http://schemas.microsoft.com/office/drawing/2014/main" id="{12F5AE51-D07D-484F-9559-86CC9A64F55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120" b="47526" l="8667" r="75200"/>
                    </a14:imgEffect>
                  </a14:imgLayer>
                </a14:imgProps>
              </a:ext>
            </a:extLst>
          </a:blip>
          <a:srcRect l="10141" t="10141" r="24725" b="52488"/>
          <a:stretch/>
        </p:blipFill>
        <p:spPr>
          <a:xfrm>
            <a:off x="2748331" y="5722012"/>
            <a:ext cx="959307" cy="978986"/>
          </a:xfrm>
          <a:prstGeom prst="rect">
            <a:avLst/>
          </a:prstGeom>
        </p:spPr>
      </p:pic>
      <p:sp>
        <p:nvSpPr>
          <p:cNvPr id="46" name="object 3">
            <a:extLst>
              <a:ext uri="{FF2B5EF4-FFF2-40B4-BE49-F238E27FC236}">
                <a16:creationId xmlns:a16="http://schemas.microsoft.com/office/drawing/2014/main" id="{10374387-5CFA-B846-8C2E-80BBFF3D8746}"/>
              </a:ext>
            </a:extLst>
          </p:cNvPr>
          <p:cNvSpPr txBox="1">
            <a:spLocks/>
          </p:cNvSpPr>
          <p:nvPr/>
        </p:nvSpPr>
        <p:spPr>
          <a:xfrm>
            <a:off x="4535911" y="4071862"/>
            <a:ext cx="2166156" cy="147155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000" b="1" spc="153" dirty="0">
                <a:latin typeface="Montserrat Light" pitchFamily="2" charset="77"/>
              </a:rPr>
              <a:t>AÚN SIN REGISTRO</a:t>
            </a:r>
          </a:p>
          <a:p>
            <a:pPr marL="9525">
              <a:spcBef>
                <a:spcPts val="75"/>
              </a:spcBef>
            </a:pPr>
            <a:r>
              <a:rPr lang="es-MX" sz="1400" b="1" spc="153" dirty="0">
                <a:solidFill>
                  <a:schemeClr val="accent5">
                    <a:lumMod val="75000"/>
                  </a:schemeClr>
                </a:solidFill>
                <a:latin typeface="Montserrat Light" pitchFamily="2" charset="77"/>
              </a:rPr>
              <a:t>13</a:t>
            </a:r>
          </a:p>
          <a:p>
            <a:pPr marL="9525">
              <a:spcBef>
                <a:spcPts val="75"/>
              </a:spcBef>
            </a:pPr>
            <a:r>
              <a:rPr lang="es-MX" sz="1000" b="1" spc="153" dirty="0">
                <a:latin typeface="Montserrat Light" pitchFamily="2" charset="77"/>
              </a:rPr>
              <a:t>AÚN SIN REGISTRO</a:t>
            </a:r>
          </a:p>
          <a:p>
            <a:pPr marL="9525">
              <a:spcBef>
                <a:spcPts val="75"/>
              </a:spcBef>
            </a:pPr>
            <a:r>
              <a:rPr lang="es-MX" sz="1400" b="1" spc="153" dirty="0">
                <a:solidFill>
                  <a:schemeClr val="accent5">
                    <a:lumMod val="75000"/>
                  </a:schemeClr>
                </a:solidFill>
                <a:latin typeface="Montserrat Light" pitchFamily="2" charset="77"/>
              </a:rPr>
              <a:t>39</a:t>
            </a:r>
          </a:p>
          <a:p>
            <a:pPr marL="9525">
              <a:spcBef>
                <a:spcPts val="75"/>
              </a:spcBef>
            </a:pPr>
            <a:r>
              <a:rPr lang="es-MX" sz="1400" b="1" spc="153" dirty="0">
                <a:solidFill>
                  <a:schemeClr val="accent5">
                    <a:lumMod val="75000"/>
                  </a:schemeClr>
                </a:solidFill>
                <a:latin typeface="Montserrat Light" pitchFamily="2" charset="77"/>
              </a:rPr>
              <a:t>52</a:t>
            </a:r>
          </a:p>
          <a:p>
            <a:pPr marL="9525">
              <a:spcBef>
                <a:spcPts val="75"/>
              </a:spcBef>
            </a:pPr>
            <a:endParaRPr lang="es-MX" sz="1400" b="1" spc="153" dirty="0">
              <a:latin typeface="Montserrat Light" pitchFamily="2" charset="77"/>
            </a:endParaRPr>
          </a:p>
          <a:p>
            <a:pPr marL="9525">
              <a:spcBef>
                <a:spcPts val="75"/>
              </a:spcBef>
            </a:pPr>
            <a:endParaRPr lang="es-MX" sz="1400" b="1" spc="153" dirty="0">
              <a:latin typeface="Montserrat Light" pitchFamily="2" charset="77"/>
            </a:endParaRPr>
          </a:p>
        </p:txBody>
      </p:sp>
      <p:sp>
        <p:nvSpPr>
          <p:cNvPr id="51" name="object 3">
            <a:extLst>
              <a:ext uri="{FF2B5EF4-FFF2-40B4-BE49-F238E27FC236}">
                <a16:creationId xmlns:a16="http://schemas.microsoft.com/office/drawing/2014/main" id="{CFD327FD-4BBB-134A-B053-B6F2AA610634}"/>
              </a:ext>
            </a:extLst>
          </p:cNvPr>
          <p:cNvSpPr txBox="1">
            <a:spLocks/>
          </p:cNvSpPr>
          <p:nvPr/>
        </p:nvSpPr>
        <p:spPr>
          <a:xfrm>
            <a:off x="7468399" y="4071862"/>
            <a:ext cx="2166156" cy="147155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000" b="1" spc="153" dirty="0">
                <a:latin typeface="Montserrat Light" pitchFamily="2" charset="77"/>
              </a:rPr>
              <a:t>AÚN SIN REGISTRO</a:t>
            </a:r>
          </a:p>
          <a:p>
            <a:pPr marL="9525">
              <a:spcBef>
                <a:spcPts val="75"/>
              </a:spcBef>
            </a:pPr>
            <a:r>
              <a:rPr lang="es-MX" sz="1400" b="1" spc="153" dirty="0">
                <a:solidFill>
                  <a:schemeClr val="accent5">
                    <a:lumMod val="75000"/>
                  </a:schemeClr>
                </a:solidFill>
                <a:latin typeface="Montserrat Light" pitchFamily="2" charset="77"/>
              </a:rPr>
              <a:t>13</a:t>
            </a:r>
          </a:p>
          <a:p>
            <a:pPr marL="9525">
              <a:spcBef>
                <a:spcPts val="75"/>
              </a:spcBef>
            </a:pPr>
            <a:r>
              <a:rPr lang="es-MX" sz="1000" b="1" spc="153" dirty="0">
                <a:latin typeface="Montserrat Light" pitchFamily="2" charset="77"/>
              </a:rPr>
              <a:t>AÚN SIN REGISTRO</a:t>
            </a:r>
          </a:p>
          <a:p>
            <a:pPr marL="9525">
              <a:spcBef>
                <a:spcPts val="75"/>
              </a:spcBef>
            </a:pPr>
            <a:r>
              <a:rPr lang="es-MX" sz="1400" b="1" spc="153" dirty="0">
                <a:solidFill>
                  <a:schemeClr val="accent5">
                    <a:lumMod val="75000"/>
                  </a:schemeClr>
                </a:solidFill>
                <a:latin typeface="Montserrat Light" pitchFamily="2" charset="77"/>
              </a:rPr>
              <a:t>37</a:t>
            </a:r>
          </a:p>
          <a:p>
            <a:pPr marL="9525">
              <a:spcBef>
                <a:spcPts val="75"/>
              </a:spcBef>
            </a:pPr>
            <a:r>
              <a:rPr lang="es-MX" sz="1400" b="1" spc="153" dirty="0">
                <a:solidFill>
                  <a:schemeClr val="accent5">
                    <a:lumMod val="75000"/>
                  </a:schemeClr>
                </a:solidFill>
                <a:latin typeface="Montserrat Light" pitchFamily="2" charset="77"/>
              </a:rPr>
              <a:t>50</a:t>
            </a:r>
          </a:p>
          <a:p>
            <a:pPr marL="9525">
              <a:spcBef>
                <a:spcPts val="75"/>
              </a:spcBef>
            </a:pPr>
            <a:endParaRPr lang="es-MX" sz="1400" b="1" spc="153" dirty="0">
              <a:latin typeface="Montserrat Light" pitchFamily="2" charset="77"/>
            </a:endParaRPr>
          </a:p>
          <a:p>
            <a:pPr marL="9525">
              <a:spcBef>
                <a:spcPts val="75"/>
              </a:spcBef>
            </a:pPr>
            <a:endParaRPr lang="es-MX" sz="1400" b="1" spc="153" dirty="0">
              <a:latin typeface="Montserrat Light" pitchFamily="2" charset="77"/>
            </a:endParaRPr>
          </a:p>
        </p:txBody>
      </p:sp>
      <p:cxnSp>
        <p:nvCxnSpPr>
          <p:cNvPr id="52" name="Conector recto 51">
            <a:extLst>
              <a:ext uri="{FF2B5EF4-FFF2-40B4-BE49-F238E27FC236}">
                <a16:creationId xmlns:a16="http://schemas.microsoft.com/office/drawing/2014/main" id="{C2CD3D63-D2D6-9B4E-B7D2-535AA9659A28}"/>
              </a:ext>
            </a:extLst>
          </p:cNvPr>
          <p:cNvCxnSpPr>
            <a:cxnSpLocks/>
          </p:cNvCxnSpPr>
          <p:nvPr/>
        </p:nvCxnSpPr>
        <p:spPr>
          <a:xfrm>
            <a:off x="1526575" y="4431984"/>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53" name="Conector recto 52">
            <a:extLst>
              <a:ext uri="{FF2B5EF4-FFF2-40B4-BE49-F238E27FC236}">
                <a16:creationId xmlns:a16="http://schemas.microsoft.com/office/drawing/2014/main" id="{9B577352-EDB6-3341-AF0E-DABC4E2F3BC1}"/>
              </a:ext>
            </a:extLst>
          </p:cNvPr>
          <p:cNvCxnSpPr>
            <a:cxnSpLocks/>
          </p:cNvCxnSpPr>
          <p:nvPr/>
        </p:nvCxnSpPr>
        <p:spPr>
          <a:xfrm>
            <a:off x="1518457" y="4645344"/>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54" name="Conector recto 53">
            <a:extLst>
              <a:ext uri="{FF2B5EF4-FFF2-40B4-BE49-F238E27FC236}">
                <a16:creationId xmlns:a16="http://schemas.microsoft.com/office/drawing/2014/main" id="{A70C1B0D-A4A2-8845-9B7B-A63BF57E78BA}"/>
              </a:ext>
            </a:extLst>
          </p:cNvPr>
          <p:cNvCxnSpPr>
            <a:cxnSpLocks/>
          </p:cNvCxnSpPr>
          <p:nvPr/>
        </p:nvCxnSpPr>
        <p:spPr>
          <a:xfrm>
            <a:off x="1524553" y="4846512"/>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sp>
        <p:nvSpPr>
          <p:cNvPr id="55" name="object 3">
            <a:extLst>
              <a:ext uri="{FF2B5EF4-FFF2-40B4-BE49-F238E27FC236}">
                <a16:creationId xmlns:a16="http://schemas.microsoft.com/office/drawing/2014/main" id="{1661361D-7FE7-454A-9C14-44954A421254}"/>
              </a:ext>
            </a:extLst>
          </p:cNvPr>
          <p:cNvSpPr txBox="1">
            <a:spLocks/>
          </p:cNvSpPr>
          <p:nvPr/>
        </p:nvSpPr>
        <p:spPr>
          <a:xfrm>
            <a:off x="234102" y="4220458"/>
            <a:ext cx="3975107"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Nueva data </a:t>
            </a:r>
          </a:p>
        </p:txBody>
      </p:sp>
      <p:sp>
        <p:nvSpPr>
          <p:cNvPr id="56" name="object 3">
            <a:extLst>
              <a:ext uri="{FF2B5EF4-FFF2-40B4-BE49-F238E27FC236}">
                <a16:creationId xmlns:a16="http://schemas.microsoft.com/office/drawing/2014/main" id="{DF9441DF-C10A-404A-B02E-254C557616F9}"/>
              </a:ext>
            </a:extLst>
          </p:cNvPr>
          <p:cNvSpPr txBox="1">
            <a:spLocks/>
          </p:cNvSpPr>
          <p:nvPr/>
        </p:nvSpPr>
        <p:spPr>
          <a:xfrm>
            <a:off x="234102" y="4629387"/>
            <a:ext cx="3975107"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Nueva data </a:t>
            </a:r>
          </a:p>
        </p:txBody>
      </p:sp>
      <p:sp>
        <p:nvSpPr>
          <p:cNvPr id="57" name="object 3">
            <a:extLst>
              <a:ext uri="{FF2B5EF4-FFF2-40B4-BE49-F238E27FC236}">
                <a16:creationId xmlns:a16="http://schemas.microsoft.com/office/drawing/2014/main" id="{027F9F76-2DBB-4D4E-8D86-6E355D0B8177}"/>
              </a:ext>
            </a:extLst>
          </p:cNvPr>
          <p:cNvSpPr txBox="1">
            <a:spLocks/>
          </p:cNvSpPr>
          <p:nvPr/>
        </p:nvSpPr>
        <p:spPr>
          <a:xfrm>
            <a:off x="416985" y="5162794"/>
            <a:ext cx="3975107" cy="49693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000" b="1" spc="188" dirty="0">
                <a:solidFill>
                  <a:schemeClr val="tx1"/>
                </a:solidFill>
                <a:latin typeface="Montserrat Light" pitchFamily="2" charset="77"/>
              </a:rPr>
              <a:t>FUENTE</a:t>
            </a:r>
            <a:r>
              <a:rPr lang="es-MX" sz="1000" spc="188" dirty="0">
                <a:solidFill>
                  <a:schemeClr val="tx1"/>
                </a:solidFill>
                <a:latin typeface="Montserrat Light" pitchFamily="2" charset="77"/>
              </a:rPr>
              <a:t>: Data obtenida del </a:t>
            </a:r>
          </a:p>
          <a:p>
            <a:pPr marL="9525">
              <a:spcBef>
                <a:spcPts val="75"/>
              </a:spcBef>
            </a:pPr>
            <a:r>
              <a:rPr lang="es-MX" sz="1000" spc="188" dirty="0">
                <a:solidFill>
                  <a:schemeClr val="tx1"/>
                </a:solidFill>
                <a:latin typeface="Montserrat Light" pitchFamily="2" charset="77"/>
              </a:rPr>
              <a:t>reporte de avance </a:t>
            </a:r>
          </a:p>
          <a:p>
            <a:pPr marL="9525">
              <a:spcBef>
                <a:spcPts val="75"/>
              </a:spcBef>
            </a:pPr>
            <a:r>
              <a:rPr lang="es-MX" sz="1000" spc="188" dirty="0">
                <a:solidFill>
                  <a:schemeClr val="tx1"/>
                </a:solidFill>
                <a:latin typeface="Montserrat Light" pitchFamily="2" charset="77"/>
              </a:rPr>
              <a:t>T6-T7-2022-10-06 </a:t>
            </a:r>
          </a:p>
        </p:txBody>
      </p:sp>
      <p:cxnSp>
        <p:nvCxnSpPr>
          <p:cNvPr id="58" name="Conector recto 57">
            <a:extLst>
              <a:ext uri="{FF2B5EF4-FFF2-40B4-BE49-F238E27FC236}">
                <a16:creationId xmlns:a16="http://schemas.microsoft.com/office/drawing/2014/main" id="{9C802DA5-FE70-6C41-9C63-DE7A90C4632C}"/>
              </a:ext>
            </a:extLst>
          </p:cNvPr>
          <p:cNvCxnSpPr>
            <a:cxnSpLocks/>
          </p:cNvCxnSpPr>
          <p:nvPr/>
        </p:nvCxnSpPr>
        <p:spPr>
          <a:xfrm>
            <a:off x="7974957" y="3153960"/>
            <a:ext cx="1587177"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sp>
        <p:nvSpPr>
          <p:cNvPr id="59" name="object 3">
            <a:extLst>
              <a:ext uri="{FF2B5EF4-FFF2-40B4-BE49-F238E27FC236}">
                <a16:creationId xmlns:a16="http://schemas.microsoft.com/office/drawing/2014/main" id="{C394B237-BCA9-2B4D-8729-1754FF746A9E}"/>
              </a:ext>
            </a:extLst>
          </p:cNvPr>
          <p:cNvSpPr txBox="1">
            <a:spLocks/>
          </p:cNvSpPr>
          <p:nvPr/>
        </p:nvSpPr>
        <p:spPr>
          <a:xfrm>
            <a:off x="7655796" y="2916514"/>
            <a:ext cx="614356"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Total</a:t>
            </a:r>
          </a:p>
        </p:txBody>
      </p:sp>
      <p:cxnSp>
        <p:nvCxnSpPr>
          <p:cNvPr id="60" name="Conector recto 59">
            <a:extLst>
              <a:ext uri="{FF2B5EF4-FFF2-40B4-BE49-F238E27FC236}">
                <a16:creationId xmlns:a16="http://schemas.microsoft.com/office/drawing/2014/main" id="{BE84DFF3-9456-E94A-8E4D-860F8B15B686}"/>
              </a:ext>
            </a:extLst>
          </p:cNvPr>
          <p:cNvCxnSpPr>
            <a:cxnSpLocks/>
          </p:cNvCxnSpPr>
          <p:nvPr/>
        </p:nvCxnSpPr>
        <p:spPr>
          <a:xfrm>
            <a:off x="1526575" y="5068360"/>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sp>
        <p:nvSpPr>
          <p:cNvPr id="62" name="object 3">
            <a:extLst>
              <a:ext uri="{FF2B5EF4-FFF2-40B4-BE49-F238E27FC236}">
                <a16:creationId xmlns:a16="http://schemas.microsoft.com/office/drawing/2014/main" id="{24681DB6-7F1B-0F4F-B83B-B981614A83BC}"/>
              </a:ext>
            </a:extLst>
          </p:cNvPr>
          <p:cNvSpPr txBox="1">
            <a:spLocks/>
          </p:cNvSpPr>
          <p:nvPr/>
        </p:nvSpPr>
        <p:spPr>
          <a:xfrm>
            <a:off x="943357" y="4863188"/>
            <a:ext cx="614356"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Total</a:t>
            </a:r>
          </a:p>
        </p:txBody>
      </p:sp>
    </p:spTree>
    <p:extLst>
      <p:ext uri="{BB962C8B-B14F-4D97-AF65-F5344CB8AC3E}">
        <p14:creationId xmlns:p14="http://schemas.microsoft.com/office/powerpoint/2010/main" val="10373387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2"/>
          <a:stretch>
            <a:fillRect/>
          </a:stretch>
        </p:blipFill>
        <p:spPr>
          <a:xfrm>
            <a:off x="11809424" y="0"/>
            <a:ext cx="382575" cy="6858000"/>
          </a:xfrm>
          <a:prstGeom prst="rect">
            <a:avLst/>
          </a:prstGeom>
        </p:spPr>
      </p:pic>
      <p:sp>
        <p:nvSpPr>
          <p:cNvPr id="42" name="object 32">
            <a:extLst>
              <a:ext uri="{FF2B5EF4-FFF2-40B4-BE49-F238E27FC236}">
                <a16:creationId xmlns:a16="http://schemas.microsoft.com/office/drawing/2014/main" id="{301404D1-DF50-EF43-8890-ABFF3B01E3D0}"/>
              </a:ext>
            </a:extLst>
          </p:cNvPr>
          <p:cNvSpPr txBox="1"/>
          <p:nvPr/>
        </p:nvSpPr>
        <p:spPr>
          <a:xfrm>
            <a:off x="3136568" y="3599697"/>
            <a:ext cx="887881" cy="318837"/>
          </a:xfrm>
          <a:prstGeom prst="rect">
            <a:avLst/>
          </a:prstGeom>
        </p:spPr>
        <p:txBody>
          <a:bodyPr vert="horz" wrap="square" lIns="0" tIns="10953" rIns="0" bIns="0" rtlCol="0">
            <a:spAutoFit/>
          </a:bodyPr>
          <a:lstStyle/>
          <a:p>
            <a:pPr marL="9525">
              <a:spcBef>
                <a:spcPts val="86"/>
              </a:spcBef>
            </a:pPr>
            <a:r>
              <a:rPr lang="es-419" sz="2000" b="1" spc="-30" dirty="0">
                <a:solidFill>
                  <a:schemeClr val="bg1"/>
                </a:solidFill>
                <a:latin typeface="Helvetica" pitchFamily="2" charset="0"/>
                <a:cs typeface="Montserrat-Medium"/>
              </a:rPr>
              <a:t>18.25</a:t>
            </a:r>
            <a:r>
              <a:rPr sz="2000" b="1" spc="-30" dirty="0">
                <a:solidFill>
                  <a:schemeClr val="bg1"/>
                </a:solidFill>
                <a:latin typeface="Helvetica" pitchFamily="2" charset="0"/>
                <a:cs typeface="Montserrat-ExtraBold"/>
              </a:rPr>
              <a:t>%</a:t>
            </a:r>
            <a:endParaRPr sz="2000" dirty="0">
              <a:solidFill>
                <a:schemeClr val="bg1"/>
              </a:solidFill>
              <a:latin typeface="Helvetica" pitchFamily="2" charset="0"/>
              <a:cs typeface="Montserrat-ExtraBold"/>
            </a:endParaRPr>
          </a:p>
        </p:txBody>
      </p:sp>
      <p:sp>
        <p:nvSpPr>
          <p:cNvPr id="43" name="object 32">
            <a:extLst>
              <a:ext uri="{FF2B5EF4-FFF2-40B4-BE49-F238E27FC236}">
                <a16:creationId xmlns:a16="http://schemas.microsoft.com/office/drawing/2014/main" id="{4EA251E3-82C2-C341-81BA-814F9635730C}"/>
              </a:ext>
            </a:extLst>
          </p:cNvPr>
          <p:cNvSpPr txBox="1"/>
          <p:nvPr/>
        </p:nvSpPr>
        <p:spPr>
          <a:xfrm>
            <a:off x="3145692" y="4029119"/>
            <a:ext cx="887881" cy="318837"/>
          </a:xfrm>
          <a:prstGeom prst="rect">
            <a:avLst/>
          </a:prstGeom>
        </p:spPr>
        <p:txBody>
          <a:bodyPr vert="horz" wrap="square" lIns="0" tIns="10953" rIns="0" bIns="0" rtlCol="0">
            <a:spAutoFit/>
          </a:bodyPr>
          <a:lstStyle/>
          <a:p>
            <a:pPr marL="9525">
              <a:spcBef>
                <a:spcPts val="86"/>
              </a:spcBef>
            </a:pPr>
            <a:r>
              <a:rPr lang="es-419" sz="2000" b="1" spc="-30" dirty="0">
                <a:solidFill>
                  <a:schemeClr val="bg1"/>
                </a:solidFill>
                <a:latin typeface="Helvetica" pitchFamily="2" charset="0"/>
                <a:cs typeface="Montserrat-Medium"/>
              </a:rPr>
              <a:t>46.64</a:t>
            </a:r>
            <a:r>
              <a:rPr sz="2000" b="1" spc="-30" dirty="0">
                <a:solidFill>
                  <a:schemeClr val="bg1"/>
                </a:solidFill>
                <a:latin typeface="Helvetica" pitchFamily="2" charset="0"/>
                <a:cs typeface="Montserrat-ExtraBold"/>
              </a:rPr>
              <a:t>%</a:t>
            </a:r>
            <a:endParaRPr sz="2000" dirty="0">
              <a:solidFill>
                <a:schemeClr val="bg1"/>
              </a:solidFill>
              <a:latin typeface="Helvetica" pitchFamily="2" charset="0"/>
              <a:cs typeface="Montserrat-ExtraBold"/>
            </a:endParaRPr>
          </a:p>
        </p:txBody>
      </p:sp>
      <p:sp>
        <p:nvSpPr>
          <p:cNvPr id="20" name="object 3">
            <a:extLst>
              <a:ext uri="{FF2B5EF4-FFF2-40B4-BE49-F238E27FC236}">
                <a16:creationId xmlns:a16="http://schemas.microsoft.com/office/drawing/2014/main" id="{2EE844AB-1EC9-CA4B-BC1F-E9F0B6E40D16}"/>
              </a:ext>
            </a:extLst>
          </p:cNvPr>
          <p:cNvSpPr txBox="1">
            <a:spLocks/>
          </p:cNvSpPr>
          <p:nvPr/>
        </p:nvSpPr>
        <p:spPr>
          <a:xfrm>
            <a:off x="760778" y="1241102"/>
            <a:ext cx="3975107"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b="1" spc="153" dirty="0">
                <a:solidFill>
                  <a:srgbClr val="396559"/>
                </a:solidFill>
                <a:latin typeface="Montserrat" pitchFamily="2" charset="77"/>
              </a:rPr>
              <a:t>TRAMO 6 </a:t>
            </a:r>
            <a:r>
              <a:rPr lang="es-MX" sz="2000" b="1" spc="153" dirty="0">
                <a:solidFill>
                  <a:srgbClr val="396559"/>
                </a:solidFill>
                <a:latin typeface="Montserrat SemiBold" pitchFamily="2" charset="77"/>
              </a:rPr>
              <a:t>FRENTE 5</a:t>
            </a:r>
            <a:endParaRPr lang="es-MX" sz="2000" b="1" spc="188" dirty="0">
              <a:solidFill>
                <a:srgbClr val="396559"/>
              </a:solidFill>
              <a:latin typeface="Montserrat SemiBold" pitchFamily="2" charset="77"/>
            </a:endParaRPr>
          </a:p>
        </p:txBody>
      </p:sp>
      <p:sp>
        <p:nvSpPr>
          <p:cNvPr id="23" name="object 3">
            <a:extLst>
              <a:ext uri="{FF2B5EF4-FFF2-40B4-BE49-F238E27FC236}">
                <a16:creationId xmlns:a16="http://schemas.microsoft.com/office/drawing/2014/main" id="{50CE982E-188F-3545-BE0C-62DD26B30E4F}"/>
              </a:ext>
            </a:extLst>
          </p:cNvPr>
          <p:cNvSpPr txBox="1">
            <a:spLocks/>
          </p:cNvSpPr>
          <p:nvPr/>
        </p:nvSpPr>
        <p:spPr>
          <a:xfrm>
            <a:off x="1515854" y="1779986"/>
            <a:ext cx="2942701" cy="135357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KM INICIAL  –   KM FINAL</a:t>
            </a:r>
          </a:p>
          <a:p>
            <a:pPr marL="9525">
              <a:spcBef>
                <a:spcPts val="75"/>
              </a:spcBef>
            </a:pPr>
            <a:r>
              <a:rPr lang="es-MX" sz="1400" b="1" spc="153" dirty="0">
                <a:latin typeface="Montserrat Light" pitchFamily="2" charset="77"/>
              </a:rPr>
              <a:t>  6392+350.       6375+250</a:t>
            </a:r>
          </a:p>
          <a:p>
            <a:pPr marL="9525">
              <a:spcBef>
                <a:spcPts val="75"/>
              </a:spcBef>
            </a:pPr>
            <a:r>
              <a:rPr lang="es-MX" sz="1400" b="1" spc="153" dirty="0">
                <a:latin typeface="Montserrat Light" pitchFamily="2" charset="77"/>
              </a:rPr>
              <a:t>  6393+250.       6394+200</a:t>
            </a:r>
          </a:p>
          <a:p>
            <a:pPr marL="9525">
              <a:spcBef>
                <a:spcPts val="75"/>
              </a:spcBef>
            </a:pPr>
            <a:r>
              <a:rPr lang="es-MX" sz="1400" b="1" spc="153" dirty="0">
                <a:latin typeface="Montserrat Light" pitchFamily="2" charset="77"/>
              </a:rPr>
              <a:t>  6394+200.       6397+800</a:t>
            </a:r>
          </a:p>
          <a:p>
            <a:pPr marL="9525">
              <a:spcBef>
                <a:spcPts val="75"/>
              </a:spcBef>
            </a:pPr>
            <a:r>
              <a:rPr lang="es-MX" sz="1400" b="1" spc="153" dirty="0">
                <a:latin typeface="Montserrat Light" pitchFamily="2" charset="77"/>
              </a:rPr>
              <a:t>  </a:t>
            </a:r>
            <a:r>
              <a:rPr lang="es-MX" sz="1400" b="1" spc="153" dirty="0">
                <a:solidFill>
                  <a:schemeClr val="accent5">
                    <a:lumMod val="75000"/>
                  </a:schemeClr>
                </a:solidFill>
                <a:latin typeface="Montserrat Light" pitchFamily="2" charset="77"/>
              </a:rPr>
              <a:t>6397+800.       6403+700    </a:t>
            </a:r>
          </a:p>
          <a:p>
            <a:pPr marL="9525">
              <a:spcBef>
                <a:spcPts val="75"/>
              </a:spcBef>
            </a:pPr>
            <a:r>
              <a:rPr lang="es-MX" sz="1400" b="1" spc="153" dirty="0">
                <a:latin typeface="Montserrat Light" pitchFamily="2" charset="77"/>
              </a:rPr>
              <a:t>  6410+000.       6414+240</a:t>
            </a:r>
          </a:p>
        </p:txBody>
      </p:sp>
      <p:pic>
        <p:nvPicPr>
          <p:cNvPr id="3" name="Imagen 2">
            <a:extLst>
              <a:ext uri="{FF2B5EF4-FFF2-40B4-BE49-F238E27FC236}">
                <a16:creationId xmlns:a16="http://schemas.microsoft.com/office/drawing/2014/main" id="{C085D2E7-AD86-1F4A-8918-E7C9E46F0E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5717" y="1772284"/>
            <a:ext cx="447680" cy="550343"/>
          </a:xfrm>
          <a:prstGeom prst="rect">
            <a:avLst/>
          </a:prstGeom>
        </p:spPr>
      </p:pic>
      <p:sp>
        <p:nvSpPr>
          <p:cNvPr id="24" name="object 3">
            <a:extLst>
              <a:ext uri="{FF2B5EF4-FFF2-40B4-BE49-F238E27FC236}">
                <a16:creationId xmlns:a16="http://schemas.microsoft.com/office/drawing/2014/main" id="{F79DA5AB-45C0-5642-B443-439ECBEC8773}"/>
              </a:ext>
            </a:extLst>
          </p:cNvPr>
          <p:cNvSpPr txBox="1">
            <a:spLocks/>
          </p:cNvSpPr>
          <p:nvPr/>
        </p:nvSpPr>
        <p:spPr>
          <a:xfrm>
            <a:off x="5140574" y="1779986"/>
            <a:ext cx="2157075" cy="2051203"/>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PUNTO AMBIENTAL </a:t>
            </a:r>
          </a:p>
          <a:p>
            <a:pPr marL="9525">
              <a:spcBef>
                <a:spcPts val="75"/>
              </a:spcBef>
            </a:pPr>
            <a:r>
              <a:rPr lang="es-MX" sz="1400" b="1" spc="153" dirty="0">
                <a:latin typeface="Montserrat Light" pitchFamily="2" charset="77"/>
              </a:rPr>
              <a:t>200</a:t>
            </a:r>
          </a:p>
          <a:p>
            <a:pPr marL="9525">
              <a:spcBef>
                <a:spcPts val="75"/>
              </a:spcBef>
            </a:pPr>
            <a:r>
              <a:rPr lang="es-MX" sz="1400" b="1" spc="153" dirty="0">
                <a:latin typeface="Montserrat Light" pitchFamily="2" charset="77"/>
              </a:rPr>
              <a:t>201</a:t>
            </a:r>
          </a:p>
          <a:p>
            <a:pPr marL="9525">
              <a:spcBef>
                <a:spcPts val="75"/>
              </a:spcBef>
            </a:pPr>
            <a:r>
              <a:rPr lang="es-MX" sz="1400" b="1" spc="153" dirty="0">
                <a:latin typeface="Montserrat Light" pitchFamily="2" charset="77"/>
              </a:rPr>
              <a:t>202 AL 205</a:t>
            </a:r>
          </a:p>
          <a:p>
            <a:pPr marL="9525">
              <a:spcBef>
                <a:spcPts val="75"/>
              </a:spcBef>
            </a:pPr>
            <a:r>
              <a:rPr lang="es-MX" sz="1400" b="1" spc="153" dirty="0">
                <a:solidFill>
                  <a:schemeClr val="accent5">
                    <a:lumMod val="75000"/>
                  </a:schemeClr>
                </a:solidFill>
                <a:latin typeface="Montserrat Light" pitchFamily="2" charset="77"/>
              </a:rPr>
              <a:t>206 AL 210</a:t>
            </a:r>
          </a:p>
          <a:p>
            <a:pPr marL="9525">
              <a:spcBef>
                <a:spcPts val="75"/>
              </a:spcBef>
            </a:pPr>
            <a:r>
              <a:rPr lang="es-MX" sz="1400" b="1" spc="153" dirty="0">
                <a:latin typeface="Montserrat Light" pitchFamily="2" charset="77"/>
              </a:rPr>
              <a:t>218  AL 222</a:t>
            </a:r>
          </a:p>
          <a:p>
            <a:pPr marL="9525">
              <a:spcBef>
                <a:spcPts val="75"/>
              </a:spcBef>
            </a:pPr>
            <a:endParaRPr lang="es-MX" sz="1400" b="1" spc="153" dirty="0">
              <a:latin typeface="Montserrat Light" pitchFamily="2" charset="77"/>
            </a:endParaRPr>
          </a:p>
          <a:p>
            <a:pPr marL="9525">
              <a:spcBef>
                <a:spcPts val="75"/>
              </a:spcBef>
            </a:pPr>
            <a:r>
              <a:rPr lang="es-MX" sz="1400" b="1" spc="153" dirty="0">
                <a:latin typeface="Montserrat Light" pitchFamily="2" charset="77"/>
              </a:rPr>
              <a:t>  </a:t>
            </a:r>
          </a:p>
          <a:p>
            <a:pPr marL="9525">
              <a:spcBef>
                <a:spcPts val="75"/>
              </a:spcBef>
            </a:pPr>
            <a:endParaRPr lang="es-MX" sz="1400" spc="188" dirty="0">
              <a:latin typeface="Montserrat Light" pitchFamily="2" charset="77"/>
            </a:endParaRPr>
          </a:p>
        </p:txBody>
      </p:sp>
      <p:pic>
        <p:nvPicPr>
          <p:cNvPr id="12" name="Imagen 11">
            <a:extLst>
              <a:ext uri="{FF2B5EF4-FFF2-40B4-BE49-F238E27FC236}">
                <a16:creationId xmlns:a16="http://schemas.microsoft.com/office/drawing/2014/main" id="{828B60F7-B528-AD4E-B7F7-6189360D2D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27111" y="1776558"/>
            <a:ext cx="518988" cy="518988"/>
          </a:xfrm>
          <a:prstGeom prst="rect">
            <a:avLst/>
          </a:prstGeom>
        </p:spPr>
      </p:pic>
      <p:pic>
        <p:nvPicPr>
          <p:cNvPr id="15" name="Imagen 14">
            <a:extLst>
              <a:ext uri="{FF2B5EF4-FFF2-40B4-BE49-F238E27FC236}">
                <a16:creationId xmlns:a16="http://schemas.microsoft.com/office/drawing/2014/main" id="{9C6C10BB-3F5C-1946-8701-81A8CB59B74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393192" y="1721432"/>
            <a:ext cx="787772" cy="369773"/>
          </a:xfrm>
          <a:prstGeom prst="rect">
            <a:avLst/>
          </a:prstGeom>
        </p:spPr>
      </p:pic>
      <p:sp>
        <p:nvSpPr>
          <p:cNvPr id="33" name="object 3">
            <a:extLst>
              <a:ext uri="{FF2B5EF4-FFF2-40B4-BE49-F238E27FC236}">
                <a16:creationId xmlns:a16="http://schemas.microsoft.com/office/drawing/2014/main" id="{7CC78786-A7F3-2F48-8DEA-A517433BBB5E}"/>
              </a:ext>
            </a:extLst>
          </p:cNvPr>
          <p:cNvSpPr txBox="1">
            <a:spLocks/>
          </p:cNvSpPr>
          <p:nvPr/>
        </p:nvSpPr>
        <p:spPr>
          <a:xfrm>
            <a:off x="8319813" y="1787560"/>
            <a:ext cx="1212754" cy="182293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LONGITUD </a:t>
            </a:r>
          </a:p>
          <a:p>
            <a:pPr marL="9525">
              <a:spcBef>
                <a:spcPts val="75"/>
              </a:spcBef>
            </a:pPr>
            <a:r>
              <a:rPr lang="es-MX" sz="1400" b="1" spc="153" dirty="0">
                <a:latin typeface="Montserrat Light" pitchFamily="2" charset="77"/>
              </a:rPr>
              <a:t>0.9 KM</a:t>
            </a:r>
          </a:p>
          <a:p>
            <a:pPr marL="9525">
              <a:spcBef>
                <a:spcPts val="75"/>
              </a:spcBef>
            </a:pPr>
            <a:r>
              <a:rPr lang="es-MX" sz="1400" b="1" spc="153" dirty="0">
                <a:latin typeface="Montserrat Light" pitchFamily="2" charset="77"/>
              </a:rPr>
              <a:t>0.94 kM</a:t>
            </a:r>
          </a:p>
          <a:p>
            <a:pPr marL="9525">
              <a:spcBef>
                <a:spcPts val="75"/>
              </a:spcBef>
            </a:pPr>
            <a:r>
              <a:rPr lang="es-MX" sz="1400" b="1" spc="153" dirty="0">
                <a:latin typeface="Montserrat Light" pitchFamily="2" charset="77"/>
              </a:rPr>
              <a:t>3.6 KM</a:t>
            </a:r>
          </a:p>
          <a:p>
            <a:pPr marL="9525">
              <a:spcBef>
                <a:spcPts val="75"/>
              </a:spcBef>
            </a:pPr>
            <a:r>
              <a:rPr lang="es-MX" sz="1400" b="1" spc="153" dirty="0">
                <a:solidFill>
                  <a:schemeClr val="accent5">
                    <a:lumMod val="75000"/>
                  </a:schemeClr>
                </a:solidFill>
                <a:latin typeface="Montserrat Light" pitchFamily="2" charset="77"/>
              </a:rPr>
              <a:t>5.9 kM </a:t>
            </a:r>
          </a:p>
          <a:p>
            <a:pPr marL="9525">
              <a:spcBef>
                <a:spcPts val="75"/>
              </a:spcBef>
            </a:pPr>
            <a:r>
              <a:rPr lang="es-MX" sz="1400" b="1" spc="153" dirty="0">
                <a:latin typeface="Montserrat Light" pitchFamily="2" charset="77"/>
              </a:rPr>
              <a:t>4.24 KM</a:t>
            </a:r>
          </a:p>
          <a:p>
            <a:pPr marL="9525">
              <a:spcBef>
                <a:spcPts val="75"/>
              </a:spcBef>
            </a:pPr>
            <a:r>
              <a:rPr lang="es-MX" sz="1400" b="1" spc="153" dirty="0">
                <a:latin typeface="Montserrat Light" pitchFamily="2" charset="77"/>
              </a:rPr>
              <a:t>15.58KM</a:t>
            </a:r>
          </a:p>
          <a:p>
            <a:pPr marL="9525">
              <a:spcBef>
                <a:spcPts val="75"/>
              </a:spcBef>
            </a:pPr>
            <a:r>
              <a:rPr lang="es-MX" sz="1400" b="1" spc="153" dirty="0">
                <a:latin typeface="Montserrat Light" pitchFamily="2" charset="77"/>
              </a:rPr>
              <a:t> </a:t>
            </a:r>
            <a:endParaRPr lang="es-MX" sz="1400" spc="188" dirty="0">
              <a:latin typeface="Montserrat Light" pitchFamily="2" charset="77"/>
            </a:endParaRPr>
          </a:p>
        </p:txBody>
      </p:sp>
      <p:sp>
        <p:nvSpPr>
          <p:cNvPr id="34" name="object 3">
            <a:extLst>
              <a:ext uri="{FF2B5EF4-FFF2-40B4-BE49-F238E27FC236}">
                <a16:creationId xmlns:a16="http://schemas.microsoft.com/office/drawing/2014/main" id="{12EFBFF6-ADC0-3A42-9BE4-4E7BD497B40D}"/>
              </a:ext>
            </a:extLst>
          </p:cNvPr>
          <p:cNvSpPr txBox="1">
            <a:spLocks/>
          </p:cNvSpPr>
          <p:nvPr/>
        </p:nvSpPr>
        <p:spPr>
          <a:xfrm>
            <a:off x="1656556" y="3406528"/>
            <a:ext cx="1749283" cy="2051203"/>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MONUMENTOS</a:t>
            </a:r>
          </a:p>
          <a:p>
            <a:pPr marL="9525">
              <a:spcBef>
                <a:spcPts val="75"/>
              </a:spcBef>
            </a:pPr>
            <a:r>
              <a:rPr lang="es-MX" sz="1400" spc="153" dirty="0">
                <a:solidFill>
                  <a:srgbClr val="396559"/>
                </a:solidFill>
                <a:latin typeface="Montserrat Medium" pitchFamily="2" charset="77"/>
              </a:rPr>
              <a:t>REGISTRADOS  </a:t>
            </a:r>
          </a:p>
          <a:p>
            <a:pPr marL="9525">
              <a:spcBef>
                <a:spcPts val="75"/>
              </a:spcBef>
            </a:pPr>
            <a:r>
              <a:rPr lang="es-MX" sz="1400" b="1" spc="153" dirty="0">
                <a:latin typeface="Montserrat Light" pitchFamily="2" charset="77"/>
              </a:rPr>
              <a:t>0</a:t>
            </a:r>
          </a:p>
          <a:p>
            <a:pPr marL="9525">
              <a:spcBef>
                <a:spcPts val="75"/>
              </a:spcBef>
            </a:pPr>
            <a:r>
              <a:rPr lang="es-MX" sz="1400" b="1" spc="153" dirty="0">
                <a:latin typeface="Montserrat Light" pitchFamily="2" charset="77"/>
              </a:rPr>
              <a:t>1</a:t>
            </a:r>
          </a:p>
          <a:p>
            <a:pPr marL="9525">
              <a:spcBef>
                <a:spcPts val="75"/>
              </a:spcBef>
            </a:pPr>
            <a:r>
              <a:rPr lang="es-MX" sz="1400" b="1" spc="153" dirty="0">
                <a:latin typeface="Montserrat Light" pitchFamily="2" charset="77"/>
              </a:rPr>
              <a:t>8</a:t>
            </a:r>
          </a:p>
          <a:p>
            <a:pPr marL="9525">
              <a:spcBef>
                <a:spcPts val="75"/>
              </a:spcBef>
            </a:pPr>
            <a:r>
              <a:rPr lang="es-MX" sz="1400" b="1" spc="153" dirty="0">
                <a:solidFill>
                  <a:schemeClr val="accent5">
                    <a:lumMod val="75000"/>
                  </a:schemeClr>
                </a:solidFill>
                <a:latin typeface="Montserrat Light" pitchFamily="2" charset="77"/>
              </a:rPr>
              <a:t>11</a:t>
            </a:r>
          </a:p>
          <a:p>
            <a:pPr marL="9525">
              <a:spcBef>
                <a:spcPts val="75"/>
              </a:spcBef>
            </a:pPr>
            <a:r>
              <a:rPr lang="es-MX" sz="1400" b="1" spc="153" dirty="0">
                <a:latin typeface="Montserrat Light" pitchFamily="2" charset="77"/>
              </a:rPr>
              <a:t>65</a:t>
            </a:r>
          </a:p>
          <a:p>
            <a:pPr marL="9525">
              <a:spcBef>
                <a:spcPts val="75"/>
              </a:spcBef>
            </a:pPr>
            <a:r>
              <a:rPr lang="es-MX" sz="1400" b="1" spc="153" dirty="0">
                <a:latin typeface="Montserrat Light" pitchFamily="2" charset="77"/>
              </a:rPr>
              <a:t>85</a:t>
            </a:r>
          </a:p>
          <a:p>
            <a:pPr marL="9525">
              <a:spcBef>
                <a:spcPts val="75"/>
              </a:spcBef>
            </a:pPr>
            <a:endParaRPr lang="es-MX" sz="1400" b="1" spc="153" dirty="0">
              <a:latin typeface="Montserrat Light" pitchFamily="2" charset="77"/>
            </a:endParaRPr>
          </a:p>
        </p:txBody>
      </p:sp>
      <p:sp>
        <p:nvSpPr>
          <p:cNvPr id="37" name="object 3">
            <a:extLst>
              <a:ext uri="{FF2B5EF4-FFF2-40B4-BE49-F238E27FC236}">
                <a16:creationId xmlns:a16="http://schemas.microsoft.com/office/drawing/2014/main" id="{41EFDBF2-B919-7D4C-ADE7-2EA3C8A06A64}"/>
              </a:ext>
            </a:extLst>
          </p:cNvPr>
          <p:cNvSpPr txBox="1">
            <a:spLocks/>
          </p:cNvSpPr>
          <p:nvPr/>
        </p:nvSpPr>
        <p:spPr>
          <a:xfrm>
            <a:off x="4535911" y="3403236"/>
            <a:ext cx="1791502" cy="182293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MONUMENTOS </a:t>
            </a:r>
          </a:p>
          <a:p>
            <a:pPr marL="9525">
              <a:spcBef>
                <a:spcPts val="75"/>
              </a:spcBef>
            </a:pPr>
            <a:r>
              <a:rPr lang="es-MX" sz="1400" spc="153" dirty="0">
                <a:solidFill>
                  <a:srgbClr val="396559"/>
                </a:solidFill>
                <a:latin typeface="Montserrat Medium" pitchFamily="2" charset="77"/>
              </a:rPr>
              <a:t>ENCINTADOS </a:t>
            </a:r>
          </a:p>
          <a:p>
            <a:pPr marL="9525">
              <a:spcBef>
                <a:spcPts val="75"/>
              </a:spcBef>
            </a:pPr>
            <a:r>
              <a:rPr lang="es-MX" sz="1400" b="1" spc="153" dirty="0">
                <a:latin typeface="Montserrat Light" pitchFamily="2" charset="77"/>
              </a:rPr>
              <a:t>0</a:t>
            </a:r>
          </a:p>
          <a:p>
            <a:pPr marL="9525">
              <a:spcBef>
                <a:spcPts val="75"/>
              </a:spcBef>
            </a:pPr>
            <a:r>
              <a:rPr lang="es-MX" sz="1400" b="1" spc="153" dirty="0">
                <a:latin typeface="Montserrat Light" pitchFamily="2" charset="77"/>
              </a:rPr>
              <a:t>1</a:t>
            </a:r>
          </a:p>
          <a:p>
            <a:pPr marL="9525">
              <a:spcBef>
                <a:spcPts val="75"/>
              </a:spcBef>
            </a:pPr>
            <a:r>
              <a:rPr lang="es-MX" sz="1400" b="1" spc="153" dirty="0">
                <a:latin typeface="Montserrat Light" pitchFamily="2" charset="77"/>
              </a:rPr>
              <a:t>8</a:t>
            </a:r>
          </a:p>
          <a:p>
            <a:pPr marL="9525">
              <a:spcBef>
                <a:spcPts val="75"/>
              </a:spcBef>
            </a:pPr>
            <a:r>
              <a:rPr lang="es-MX" sz="1400" b="1" spc="153" dirty="0">
                <a:solidFill>
                  <a:schemeClr val="accent5">
                    <a:lumMod val="75000"/>
                  </a:schemeClr>
                </a:solidFill>
                <a:latin typeface="Montserrat Light" pitchFamily="2" charset="77"/>
              </a:rPr>
              <a:t>11</a:t>
            </a:r>
          </a:p>
          <a:p>
            <a:pPr marL="9525">
              <a:spcBef>
                <a:spcPts val="75"/>
              </a:spcBef>
            </a:pPr>
            <a:r>
              <a:rPr lang="es-MX" sz="1400" b="1" spc="153" dirty="0">
                <a:latin typeface="Montserrat Light" pitchFamily="2" charset="77"/>
              </a:rPr>
              <a:t>65</a:t>
            </a:r>
          </a:p>
          <a:p>
            <a:pPr marL="9525">
              <a:spcBef>
                <a:spcPts val="75"/>
              </a:spcBef>
            </a:pPr>
            <a:r>
              <a:rPr lang="es-MX" sz="1400" b="1" spc="153" dirty="0">
                <a:latin typeface="Montserrat Light" pitchFamily="2" charset="77"/>
              </a:rPr>
              <a:t>85</a:t>
            </a:r>
          </a:p>
        </p:txBody>
      </p:sp>
      <p:sp>
        <p:nvSpPr>
          <p:cNvPr id="38" name="object 3">
            <a:extLst>
              <a:ext uri="{FF2B5EF4-FFF2-40B4-BE49-F238E27FC236}">
                <a16:creationId xmlns:a16="http://schemas.microsoft.com/office/drawing/2014/main" id="{A7BF9EE4-6C1A-6640-B309-FD60B1ED2771}"/>
              </a:ext>
            </a:extLst>
          </p:cNvPr>
          <p:cNvSpPr txBox="1">
            <a:spLocks/>
          </p:cNvSpPr>
          <p:nvPr/>
        </p:nvSpPr>
        <p:spPr>
          <a:xfrm>
            <a:off x="7390421" y="3438092"/>
            <a:ext cx="2217146" cy="182293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MONUMENTOS </a:t>
            </a:r>
          </a:p>
          <a:p>
            <a:pPr marL="9525">
              <a:spcBef>
                <a:spcPts val="75"/>
              </a:spcBef>
            </a:pPr>
            <a:r>
              <a:rPr lang="es-MX" sz="1400" spc="153" dirty="0">
                <a:solidFill>
                  <a:srgbClr val="396559"/>
                </a:solidFill>
                <a:latin typeface="Montserrat Medium" pitchFamily="2" charset="77"/>
              </a:rPr>
              <a:t>A INTERVENIR 30M   </a:t>
            </a:r>
          </a:p>
          <a:p>
            <a:pPr marL="9525">
              <a:spcBef>
                <a:spcPts val="75"/>
              </a:spcBef>
            </a:pPr>
            <a:r>
              <a:rPr lang="es-MX" sz="1400" b="1" spc="153" dirty="0">
                <a:latin typeface="Montserrat Light" pitchFamily="2" charset="77"/>
              </a:rPr>
              <a:t>0</a:t>
            </a:r>
          </a:p>
          <a:p>
            <a:pPr marL="9525">
              <a:spcBef>
                <a:spcPts val="75"/>
              </a:spcBef>
            </a:pPr>
            <a:r>
              <a:rPr lang="es-MX" sz="1400" b="1" spc="153" dirty="0">
                <a:latin typeface="Montserrat Light" pitchFamily="2" charset="77"/>
              </a:rPr>
              <a:t>1</a:t>
            </a:r>
          </a:p>
          <a:p>
            <a:pPr marL="9525">
              <a:spcBef>
                <a:spcPts val="75"/>
              </a:spcBef>
            </a:pPr>
            <a:r>
              <a:rPr lang="es-MX" sz="1400" b="1" spc="153" dirty="0">
                <a:latin typeface="Montserrat Light" pitchFamily="2" charset="77"/>
              </a:rPr>
              <a:t>5</a:t>
            </a:r>
          </a:p>
          <a:p>
            <a:pPr marL="9525">
              <a:spcBef>
                <a:spcPts val="75"/>
              </a:spcBef>
            </a:pPr>
            <a:r>
              <a:rPr lang="es-MX" sz="1400" b="1" spc="153" dirty="0">
                <a:solidFill>
                  <a:schemeClr val="accent5">
                    <a:lumMod val="75000"/>
                  </a:schemeClr>
                </a:solidFill>
                <a:latin typeface="Montserrat Light" pitchFamily="2" charset="77"/>
              </a:rPr>
              <a:t>11</a:t>
            </a:r>
          </a:p>
          <a:p>
            <a:pPr marL="9525">
              <a:spcBef>
                <a:spcPts val="75"/>
              </a:spcBef>
            </a:pPr>
            <a:r>
              <a:rPr lang="es-MX" sz="1400" b="1" spc="153" dirty="0">
                <a:latin typeface="Montserrat Light" pitchFamily="2" charset="77"/>
              </a:rPr>
              <a:t>51</a:t>
            </a:r>
          </a:p>
          <a:p>
            <a:pPr marL="9525">
              <a:spcBef>
                <a:spcPts val="75"/>
              </a:spcBef>
            </a:pPr>
            <a:r>
              <a:rPr lang="es-MX" sz="1400" b="1" spc="153" dirty="0">
                <a:latin typeface="Montserrat Light" pitchFamily="2" charset="77"/>
              </a:rPr>
              <a:t>68</a:t>
            </a:r>
          </a:p>
        </p:txBody>
      </p:sp>
      <p:pic>
        <p:nvPicPr>
          <p:cNvPr id="16" name="Imagen 15">
            <a:extLst>
              <a:ext uri="{FF2B5EF4-FFF2-40B4-BE49-F238E27FC236}">
                <a16:creationId xmlns:a16="http://schemas.microsoft.com/office/drawing/2014/main" id="{F3751616-4172-5344-9550-665E8185E8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5717" y="3382297"/>
            <a:ext cx="608837" cy="608837"/>
          </a:xfrm>
          <a:prstGeom prst="rect">
            <a:avLst/>
          </a:prstGeom>
        </p:spPr>
      </p:pic>
      <p:pic>
        <p:nvPicPr>
          <p:cNvPr id="45" name="Imagen 44">
            <a:extLst>
              <a:ext uri="{FF2B5EF4-FFF2-40B4-BE49-F238E27FC236}">
                <a16:creationId xmlns:a16="http://schemas.microsoft.com/office/drawing/2014/main" id="{26FD45A3-0E7B-8246-85E4-40C0F6347C0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78634" y="3352104"/>
            <a:ext cx="608837" cy="608837"/>
          </a:xfrm>
          <a:prstGeom prst="rect">
            <a:avLst/>
          </a:prstGeom>
        </p:spPr>
      </p:pic>
      <p:pic>
        <p:nvPicPr>
          <p:cNvPr id="47" name="Imagen 46">
            <a:extLst>
              <a:ext uri="{FF2B5EF4-FFF2-40B4-BE49-F238E27FC236}">
                <a16:creationId xmlns:a16="http://schemas.microsoft.com/office/drawing/2014/main" id="{F5B523DE-C47C-CA49-8B2F-1816FE7B9E8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10364" y="3389752"/>
            <a:ext cx="608837" cy="608837"/>
          </a:xfrm>
          <a:prstGeom prst="rect">
            <a:avLst/>
          </a:prstGeom>
        </p:spPr>
      </p:pic>
      <p:pic>
        <p:nvPicPr>
          <p:cNvPr id="17" name="Imagen 16">
            <a:extLst>
              <a:ext uri="{FF2B5EF4-FFF2-40B4-BE49-F238E27FC236}">
                <a16:creationId xmlns:a16="http://schemas.microsoft.com/office/drawing/2014/main" id="{AF13200B-3032-BF4B-B110-25103E17606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528232" y="5464668"/>
            <a:ext cx="1313680" cy="1266966"/>
          </a:xfrm>
          <a:prstGeom prst="rect">
            <a:avLst/>
          </a:prstGeom>
        </p:spPr>
      </p:pic>
      <p:sp>
        <p:nvSpPr>
          <p:cNvPr id="48" name="object 3">
            <a:extLst>
              <a:ext uri="{FF2B5EF4-FFF2-40B4-BE49-F238E27FC236}">
                <a16:creationId xmlns:a16="http://schemas.microsoft.com/office/drawing/2014/main" id="{048E556F-28CF-DE42-8A02-BCB5CB5A4393}"/>
              </a:ext>
            </a:extLst>
          </p:cNvPr>
          <p:cNvSpPr txBox="1">
            <a:spLocks/>
          </p:cNvSpPr>
          <p:nvPr/>
        </p:nvSpPr>
        <p:spPr>
          <a:xfrm>
            <a:off x="7979668" y="5948580"/>
            <a:ext cx="2157075" cy="45332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spc="153" dirty="0">
                <a:solidFill>
                  <a:srgbClr val="396559"/>
                </a:solidFill>
                <a:latin typeface="Montserrat Medium" pitchFamily="2" charset="77"/>
              </a:rPr>
              <a:t>ARQUEOLOGOS </a:t>
            </a:r>
          </a:p>
          <a:p>
            <a:pPr marL="9525" algn="ctr">
              <a:spcBef>
                <a:spcPts val="75"/>
              </a:spcBef>
            </a:pPr>
            <a:r>
              <a:rPr lang="es-MX" sz="1400" b="1" spc="153" dirty="0">
                <a:latin typeface="Montserrat Light" pitchFamily="2" charset="77"/>
              </a:rPr>
              <a:t>2</a:t>
            </a:r>
            <a:endParaRPr lang="es-MX" sz="1400" spc="188" dirty="0">
              <a:latin typeface="Montserrat Light" pitchFamily="2" charset="77"/>
            </a:endParaRPr>
          </a:p>
        </p:txBody>
      </p:sp>
      <p:sp>
        <p:nvSpPr>
          <p:cNvPr id="49" name="object 3">
            <a:extLst>
              <a:ext uri="{FF2B5EF4-FFF2-40B4-BE49-F238E27FC236}">
                <a16:creationId xmlns:a16="http://schemas.microsoft.com/office/drawing/2014/main" id="{8E7194FC-903C-6648-820C-E30998C336D5}"/>
              </a:ext>
            </a:extLst>
          </p:cNvPr>
          <p:cNvSpPr txBox="1">
            <a:spLocks/>
          </p:cNvSpPr>
          <p:nvPr/>
        </p:nvSpPr>
        <p:spPr>
          <a:xfrm>
            <a:off x="529926" y="134568"/>
            <a:ext cx="2910098" cy="932948"/>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53" dirty="0">
                <a:latin typeface="Montserrat Light" pitchFamily="2" charset="77"/>
              </a:rPr>
              <a:t>PROSPECCIÓN Y SALVAMENTO ARQUEOLÓGICO </a:t>
            </a:r>
            <a:endParaRPr lang="es-MX" sz="2000" spc="188" dirty="0">
              <a:latin typeface="Montserrat Light" pitchFamily="2" charset="77"/>
            </a:endParaRPr>
          </a:p>
        </p:txBody>
      </p:sp>
      <p:sp>
        <p:nvSpPr>
          <p:cNvPr id="50" name="Rectángulo 49">
            <a:extLst>
              <a:ext uri="{FF2B5EF4-FFF2-40B4-BE49-F238E27FC236}">
                <a16:creationId xmlns:a16="http://schemas.microsoft.com/office/drawing/2014/main" id="{4E9A07CF-EF34-A743-8266-12D08F58A736}"/>
              </a:ext>
            </a:extLst>
          </p:cNvPr>
          <p:cNvSpPr/>
          <p:nvPr/>
        </p:nvSpPr>
        <p:spPr>
          <a:xfrm>
            <a:off x="3030584" y="920320"/>
            <a:ext cx="5289230" cy="79198"/>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 name="Rectángulo 24">
            <a:extLst>
              <a:ext uri="{FF2B5EF4-FFF2-40B4-BE49-F238E27FC236}">
                <a16:creationId xmlns:a16="http://schemas.microsoft.com/office/drawing/2014/main" id="{FA977CB4-9970-8E41-9798-B576573CE28D}"/>
              </a:ext>
            </a:extLst>
          </p:cNvPr>
          <p:cNvSpPr/>
          <p:nvPr/>
        </p:nvSpPr>
        <p:spPr>
          <a:xfrm>
            <a:off x="5804053" y="5288767"/>
            <a:ext cx="4226010" cy="1564223"/>
          </a:xfrm>
          <a:prstGeom prst="rect">
            <a:avLst/>
          </a:prstGeom>
          <a:solidFill>
            <a:srgbClr val="C4C4A3">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26" name="Imagen 25">
            <a:extLst>
              <a:ext uri="{FF2B5EF4-FFF2-40B4-BE49-F238E27FC236}">
                <a16:creationId xmlns:a16="http://schemas.microsoft.com/office/drawing/2014/main" id="{B3A45BEC-F5C5-7648-B2F5-CB9E87F20CEC}"/>
              </a:ext>
            </a:extLst>
          </p:cNvPr>
          <p:cNvPicPr>
            <a:picLocks noChangeAspect="1"/>
          </p:cNvPicPr>
          <p:nvPr/>
        </p:nvPicPr>
        <p:blipFill>
          <a:blip r:embed="rId8">
            <a:lum bright="70000" contrast="-70000"/>
          </a:blip>
          <a:stretch>
            <a:fillRect/>
          </a:stretch>
        </p:blipFill>
        <p:spPr>
          <a:xfrm>
            <a:off x="10479378" y="601042"/>
            <a:ext cx="1407348" cy="5277556"/>
          </a:xfrm>
          <a:prstGeom prst="rect">
            <a:avLst/>
          </a:prstGeom>
        </p:spPr>
      </p:pic>
      <p:cxnSp>
        <p:nvCxnSpPr>
          <p:cNvPr id="35" name="Conector recto 34">
            <a:extLst>
              <a:ext uri="{FF2B5EF4-FFF2-40B4-BE49-F238E27FC236}">
                <a16:creationId xmlns:a16="http://schemas.microsoft.com/office/drawing/2014/main" id="{41BC6151-0376-244A-BDCA-632E073A4C56}"/>
              </a:ext>
            </a:extLst>
          </p:cNvPr>
          <p:cNvCxnSpPr>
            <a:cxnSpLocks/>
          </p:cNvCxnSpPr>
          <p:nvPr/>
        </p:nvCxnSpPr>
        <p:spPr>
          <a:xfrm>
            <a:off x="1434222" y="2239061"/>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9FA3AC6A-5B16-3541-88B4-B037CAD514FF}"/>
              </a:ext>
            </a:extLst>
          </p:cNvPr>
          <p:cNvCxnSpPr>
            <a:cxnSpLocks/>
          </p:cNvCxnSpPr>
          <p:nvPr/>
        </p:nvCxnSpPr>
        <p:spPr>
          <a:xfrm>
            <a:off x="1434222" y="2460289"/>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93BCE221-FF5D-4345-8E0B-8736666C7041}"/>
              </a:ext>
            </a:extLst>
          </p:cNvPr>
          <p:cNvCxnSpPr>
            <a:cxnSpLocks/>
          </p:cNvCxnSpPr>
          <p:nvPr/>
        </p:nvCxnSpPr>
        <p:spPr>
          <a:xfrm>
            <a:off x="1414554" y="2718085"/>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AF339433-2F41-184D-A67E-F8A731175FED}"/>
              </a:ext>
            </a:extLst>
          </p:cNvPr>
          <p:cNvCxnSpPr>
            <a:cxnSpLocks/>
          </p:cNvCxnSpPr>
          <p:nvPr/>
        </p:nvCxnSpPr>
        <p:spPr>
          <a:xfrm>
            <a:off x="1439142" y="2922397"/>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8B75E7BF-A70F-9C4C-A359-2E7C3A5B5A65}"/>
              </a:ext>
            </a:extLst>
          </p:cNvPr>
          <p:cNvCxnSpPr>
            <a:cxnSpLocks/>
          </p:cNvCxnSpPr>
          <p:nvPr/>
        </p:nvCxnSpPr>
        <p:spPr>
          <a:xfrm>
            <a:off x="1468638" y="4072774"/>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46" name="Conector recto 45">
            <a:extLst>
              <a:ext uri="{FF2B5EF4-FFF2-40B4-BE49-F238E27FC236}">
                <a16:creationId xmlns:a16="http://schemas.microsoft.com/office/drawing/2014/main" id="{628DFF5D-921C-3F49-A01E-E927D5920443}"/>
              </a:ext>
            </a:extLst>
          </p:cNvPr>
          <p:cNvCxnSpPr>
            <a:cxnSpLocks/>
          </p:cNvCxnSpPr>
          <p:nvPr/>
        </p:nvCxnSpPr>
        <p:spPr>
          <a:xfrm>
            <a:off x="1468638" y="4323496"/>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51" name="Conector recto 50">
            <a:extLst>
              <a:ext uri="{FF2B5EF4-FFF2-40B4-BE49-F238E27FC236}">
                <a16:creationId xmlns:a16="http://schemas.microsoft.com/office/drawing/2014/main" id="{341AB598-49F6-634C-AF56-6B44026E018B}"/>
              </a:ext>
            </a:extLst>
          </p:cNvPr>
          <p:cNvCxnSpPr>
            <a:cxnSpLocks/>
          </p:cNvCxnSpPr>
          <p:nvPr/>
        </p:nvCxnSpPr>
        <p:spPr>
          <a:xfrm>
            <a:off x="1468638" y="4544719"/>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52" name="Conector recto 51">
            <a:extLst>
              <a:ext uri="{FF2B5EF4-FFF2-40B4-BE49-F238E27FC236}">
                <a16:creationId xmlns:a16="http://schemas.microsoft.com/office/drawing/2014/main" id="{303D5790-73FB-FD4B-9E2C-C42C101C71AD}"/>
              </a:ext>
            </a:extLst>
          </p:cNvPr>
          <p:cNvCxnSpPr>
            <a:cxnSpLocks/>
          </p:cNvCxnSpPr>
          <p:nvPr/>
        </p:nvCxnSpPr>
        <p:spPr>
          <a:xfrm>
            <a:off x="1483386" y="4795441"/>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54" name="Conector recto 53">
            <a:extLst>
              <a:ext uri="{FF2B5EF4-FFF2-40B4-BE49-F238E27FC236}">
                <a16:creationId xmlns:a16="http://schemas.microsoft.com/office/drawing/2014/main" id="{B5403686-CE83-0743-AFDA-6009020062DA}"/>
              </a:ext>
            </a:extLst>
          </p:cNvPr>
          <p:cNvCxnSpPr>
            <a:cxnSpLocks/>
          </p:cNvCxnSpPr>
          <p:nvPr/>
        </p:nvCxnSpPr>
        <p:spPr>
          <a:xfrm>
            <a:off x="1464263" y="3133562"/>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sp>
        <p:nvSpPr>
          <p:cNvPr id="55" name="object 3">
            <a:extLst>
              <a:ext uri="{FF2B5EF4-FFF2-40B4-BE49-F238E27FC236}">
                <a16:creationId xmlns:a16="http://schemas.microsoft.com/office/drawing/2014/main" id="{D127B233-6B37-8842-9027-8701145C8E8B}"/>
              </a:ext>
            </a:extLst>
          </p:cNvPr>
          <p:cNvSpPr txBox="1">
            <a:spLocks/>
          </p:cNvSpPr>
          <p:nvPr/>
        </p:nvSpPr>
        <p:spPr>
          <a:xfrm>
            <a:off x="252522" y="2722646"/>
            <a:ext cx="3975107"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Nueva data </a:t>
            </a:r>
          </a:p>
        </p:txBody>
      </p:sp>
      <p:sp>
        <p:nvSpPr>
          <p:cNvPr id="56" name="object 3">
            <a:extLst>
              <a:ext uri="{FF2B5EF4-FFF2-40B4-BE49-F238E27FC236}">
                <a16:creationId xmlns:a16="http://schemas.microsoft.com/office/drawing/2014/main" id="{F333BDB7-B373-6E47-853E-63F329EE2515}"/>
              </a:ext>
            </a:extLst>
          </p:cNvPr>
          <p:cNvSpPr txBox="1">
            <a:spLocks/>
          </p:cNvSpPr>
          <p:nvPr/>
        </p:nvSpPr>
        <p:spPr>
          <a:xfrm>
            <a:off x="309635" y="4545138"/>
            <a:ext cx="3975107"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Nueva data </a:t>
            </a:r>
          </a:p>
        </p:txBody>
      </p:sp>
      <p:sp>
        <p:nvSpPr>
          <p:cNvPr id="57" name="object 3">
            <a:extLst>
              <a:ext uri="{FF2B5EF4-FFF2-40B4-BE49-F238E27FC236}">
                <a16:creationId xmlns:a16="http://schemas.microsoft.com/office/drawing/2014/main" id="{D9C1CBDA-8A75-1141-B655-9B2F669DFB33}"/>
              </a:ext>
            </a:extLst>
          </p:cNvPr>
          <p:cNvSpPr txBox="1">
            <a:spLocks/>
          </p:cNvSpPr>
          <p:nvPr/>
        </p:nvSpPr>
        <p:spPr>
          <a:xfrm>
            <a:off x="412364" y="5966318"/>
            <a:ext cx="3975107" cy="49693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000" b="1" spc="188" dirty="0">
                <a:solidFill>
                  <a:schemeClr val="tx1"/>
                </a:solidFill>
                <a:latin typeface="Montserrat Light" pitchFamily="2" charset="77"/>
              </a:rPr>
              <a:t>FUENTE</a:t>
            </a:r>
            <a:r>
              <a:rPr lang="es-MX" sz="1000" spc="188" dirty="0">
                <a:solidFill>
                  <a:schemeClr val="tx1"/>
                </a:solidFill>
                <a:latin typeface="Montserrat Light" pitchFamily="2" charset="77"/>
              </a:rPr>
              <a:t>: Data obtenida del </a:t>
            </a:r>
          </a:p>
          <a:p>
            <a:pPr marL="9525">
              <a:spcBef>
                <a:spcPts val="75"/>
              </a:spcBef>
            </a:pPr>
            <a:r>
              <a:rPr lang="es-MX" sz="1000" spc="188" dirty="0">
                <a:solidFill>
                  <a:schemeClr val="tx1"/>
                </a:solidFill>
                <a:latin typeface="Montserrat Light" pitchFamily="2" charset="77"/>
              </a:rPr>
              <a:t>reporte de avance </a:t>
            </a:r>
          </a:p>
          <a:p>
            <a:pPr marL="9525">
              <a:spcBef>
                <a:spcPts val="75"/>
              </a:spcBef>
            </a:pPr>
            <a:r>
              <a:rPr lang="es-MX" sz="1000" spc="188" dirty="0">
                <a:solidFill>
                  <a:schemeClr val="tx1"/>
                </a:solidFill>
                <a:latin typeface="Montserrat Light" pitchFamily="2" charset="77"/>
              </a:rPr>
              <a:t>T6-T7-2022-10-06 </a:t>
            </a:r>
          </a:p>
        </p:txBody>
      </p:sp>
      <p:cxnSp>
        <p:nvCxnSpPr>
          <p:cNvPr id="58" name="Conector recto 57">
            <a:extLst>
              <a:ext uri="{FF2B5EF4-FFF2-40B4-BE49-F238E27FC236}">
                <a16:creationId xmlns:a16="http://schemas.microsoft.com/office/drawing/2014/main" id="{706AA527-4EE7-3040-932F-9C15FD8FF207}"/>
              </a:ext>
            </a:extLst>
          </p:cNvPr>
          <p:cNvCxnSpPr>
            <a:cxnSpLocks/>
          </p:cNvCxnSpPr>
          <p:nvPr/>
        </p:nvCxnSpPr>
        <p:spPr>
          <a:xfrm>
            <a:off x="8180964" y="3350856"/>
            <a:ext cx="1426603"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sp>
        <p:nvSpPr>
          <p:cNvPr id="59" name="object 3">
            <a:extLst>
              <a:ext uri="{FF2B5EF4-FFF2-40B4-BE49-F238E27FC236}">
                <a16:creationId xmlns:a16="http://schemas.microsoft.com/office/drawing/2014/main" id="{5C84FFA9-5958-E24F-8342-3619CAAEAE09}"/>
              </a:ext>
            </a:extLst>
          </p:cNvPr>
          <p:cNvSpPr txBox="1">
            <a:spLocks/>
          </p:cNvSpPr>
          <p:nvPr/>
        </p:nvSpPr>
        <p:spPr>
          <a:xfrm>
            <a:off x="7614939" y="3146392"/>
            <a:ext cx="614356"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Total</a:t>
            </a:r>
          </a:p>
        </p:txBody>
      </p:sp>
      <p:pic>
        <p:nvPicPr>
          <p:cNvPr id="60" name="Imagen 59">
            <a:extLst>
              <a:ext uri="{FF2B5EF4-FFF2-40B4-BE49-F238E27FC236}">
                <a16:creationId xmlns:a16="http://schemas.microsoft.com/office/drawing/2014/main" id="{5F474751-CB8A-3049-A485-2FDF534372DF}"/>
              </a:ext>
            </a:extLst>
          </p:cNvPr>
          <p:cNvPicPr>
            <a:picLocks noChangeAspect="1"/>
          </p:cNvPicPr>
          <p:nvPr/>
        </p:nvPicPr>
        <p:blipFill>
          <a:blip r:embed="rId9">
            <a:lum bright="-40000" contrast="-40000"/>
            <a:extLst>
              <a:ext uri="{28A0092B-C50C-407E-A947-70E740481C1C}">
                <a14:useLocalDpi xmlns:a14="http://schemas.microsoft.com/office/drawing/2010/main"/>
              </a:ext>
            </a:extLst>
          </a:blip>
          <a:stretch>
            <a:fillRect/>
          </a:stretch>
        </p:blipFill>
        <p:spPr>
          <a:xfrm>
            <a:off x="8521192" y="469314"/>
            <a:ext cx="2229105" cy="610940"/>
          </a:xfrm>
          <a:prstGeom prst="rect">
            <a:avLst/>
          </a:prstGeom>
        </p:spPr>
      </p:pic>
      <p:pic>
        <p:nvPicPr>
          <p:cNvPr id="61" name="Imagen 60">
            <a:extLst>
              <a:ext uri="{FF2B5EF4-FFF2-40B4-BE49-F238E27FC236}">
                <a16:creationId xmlns:a16="http://schemas.microsoft.com/office/drawing/2014/main" id="{C58B513E-533D-D346-9DD2-D13429BACE30}"/>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120" b="47526" l="8667" r="75200"/>
                    </a14:imgEffect>
                  </a14:imgLayer>
                </a14:imgProps>
              </a:ext>
            </a:extLst>
          </a:blip>
          <a:srcRect l="10141" t="10141" r="24725" b="52488"/>
          <a:stretch/>
        </p:blipFill>
        <p:spPr>
          <a:xfrm>
            <a:off x="11035922" y="285291"/>
            <a:ext cx="959307" cy="978986"/>
          </a:xfrm>
          <a:prstGeom prst="rect">
            <a:avLst/>
          </a:prstGeom>
        </p:spPr>
      </p:pic>
      <p:cxnSp>
        <p:nvCxnSpPr>
          <p:cNvPr id="62" name="Conector recto 61">
            <a:extLst>
              <a:ext uri="{FF2B5EF4-FFF2-40B4-BE49-F238E27FC236}">
                <a16:creationId xmlns:a16="http://schemas.microsoft.com/office/drawing/2014/main" id="{547AA7DD-3054-A144-B26D-79C7D4EFC8A4}"/>
              </a:ext>
            </a:extLst>
          </p:cNvPr>
          <p:cNvCxnSpPr>
            <a:cxnSpLocks/>
          </p:cNvCxnSpPr>
          <p:nvPr/>
        </p:nvCxnSpPr>
        <p:spPr>
          <a:xfrm>
            <a:off x="1483386" y="5017289"/>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sp>
        <p:nvSpPr>
          <p:cNvPr id="63" name="object 3">
            <a:extLst>
              <a:ext uri="{FF2B5EF4-FFF2-40B4-BE49-F238E27FC236}">
                <a16:creationId xmlns:a16="http://schemas.microsoft.com/office/drawing/2014/main" id="{53984986-0DEC-7F40-B85F-99FB72E16EE1}"/>
              </a:ext>
            </a:extLst>
          </p:cNvPr>
          <p:cNvSpPr txBox="1">
            <a:spLocks/>
          </p:cNvSpPr>
          <p:nvPr/>
        </p:nvSpPr>
        <p:spPr>
          <a:xfrm>
            <a:off x="960290" y="5001016"/>
            <a:ext cx="614356"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Total</a:t>
            </a:r>
          </a:p>
        </p:txBody>
      </p:sp>
      <p:cxnSp>
        <p:nvCxnSpPr>
          <p:cNvPr id="64" name="Conector recto 63">
            <a:extLst>
              <a:ext uri="{FF2B5EF4-FFF2-40B4-BE49-F238E27FC236}">
                <a16:creationId xmlns:a16="http://schemas.microsoft.com/office/drawing/2014/main" id="{8DC907B8-B188-CE4E-8464-EC7A01747781}"/>
              </a:ext>
            </a:extLst>
          </p:cNvPr>
          <p:cNvCxnSpPr>
            <a:cxnSpLocks/>
          </p:cNvCxnSpPr>
          <p:nvPr/>
        </p:nvCxnSpPr>
        <p:spPr>
          <a:xfrm>
            <a:off x="1478877" y="5226078"/>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3355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2"/>
          <a:stretch>
            <a:fillRect/>
          </a:stretch>
        </p:blipFill>
        <p:spPr>
          <a:xfrm>
            <a:off x="11839260" y="0"/>
            <a:ext cx="352740"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8589647" y="501812"/>
            <a:ext cx="2229105" cy="610940"/>
          </a:xfrm>
          <a:prstGeom prst="rect">
            <a:avLst/>
          </a:prstGeom>
        </p:spPr>
      </p:pic>
      <p:sp>
        <p:nvSpPr>
          <p:cNvPr id="42" name="object 32">
            <a:extLst>
              <a:ext uri="{FF2B5EF4-FFF2-40B4-BE49-F238E27FC236}">
                <a16:creationId xmlns:a16="http://schemas.microsoft.com/office/drawing/2014/main" id="{301404D1-DF50-EF43-8890-ABFF3B01E3D0}"/>
              </a:ext>
            </a:extLst>
          </p:cNvPr>
          <p:cNvSpPr txBox="1"/>
          <p:nvPr/>
        </p:nvSpPr>
        <p:spPr>
          <a:xfrm>
            <a:off x="3136568" y="3599697"/>
            <a:ext cx="887881" cy="318837"/>
          </a:xfrm>
          <a:prstGeom prst="rect">
            <a:avLst/>
          </a:prstGeom>
        </p:spPr>
        <p:txBody>
          <a:bodyPr vert="horz" wrap="square" lIns="0" tIns="10953" rIns="0" bIns="0" rtlCol="0">
            <a:spAutoFit/>
          </a:bodyPr>
          <a:lstStyle/>
          <a:p>
            <a:pPr marL="9525">
              <a:spcBef>
                <a:spcPts val="86"/>
              </a:spcBef>
            </a:pPr>
            <a:r>
              <a:rPr lang="es-419" sz="2000" b="1" spc="-30" dirty="0">
                <a:solidFill>
                  <a:schemeClr val="bg1"/>
                </a:solidFill>
                <a:latin typeface="Helvetica" pitchFamily="2" charset="0"/>
                <a:cs typeface="Montserrat-Medium"/>
              </a:rPr>
              <a:t>18.25</a:t>
            </a:r>
            <a:r>
              <a:rPr sz="2000" b="1" spc="-30" dirty="0">
                <a:solidFill>
                  <a:schemeClr val="bg1"/>
                </a:solidFill>
                <a:latin typeface="Helvetica" pitchFamily="2" charset="0"/>
                <a:cs typeface="Montserrat-ExtraBold"/>
              </a:rPr>
              <a:t>%</a:t>
            </a:r>
            <a:endParaRPr sz="2000" dirty="0">
              <a:solidFill>
                <a:schemeClr val="bg1"/>
              </a:solidFill>
              <a:latin typeface="Helvetica" pitchFamily="2" charset="0"/>
              <a:cs typeface="Montserrat-ExtraBold"/>
            </a:endParaRPr>
          </a:p>
        </p:txBody>
      </p:sp>
      <p:sp>
        <p:nvSpPr>
          <p:cNvPr id="43" name="object 32">
            <a:extLst>
              <a:ext uri="{FF2B5EF4-FFF2-40B4-BE49-F238E27FC236}">
                <a16:creationId xmlns:a16="http://schemas.microsoft.com/office/drawing/2014/main" id="{4EA251E3-82C2-C341-81BA-814F9635730C}"/>
              </a:ext>
            </a:extLst>
          </p:cNvPr>
          <p:cNvSpPr txBox="1"/>
          <p:nvPr/>
        </p:nvSpPr>
        <p:spPr>
          <a:xfrm>
            <a:off x="3145692" y="4029119"/>
            <a:ext cx="887881" cy="318837"/>
          </a:xfrm>
          <a:prstGeom prst="rect">
            <a:avLst/>
          </a:prstGeom>
        </p:spPr>
        <p:txBody>
          <a:bodyPr vert="horz" wrap="square" lIns="0" tIns="10953" rIns="0" bIns="0" rtlCol="0">
            <a:spAutoFit/>
          </a:bodyPr>
          <a:lstStyle/>
          <a:p>
            <a:pPr marL="9525">
              <a:spcBef>
                <a:spcPts val="86"/>
              </a:spcBef>
            </a:pPr>
            <a:r>
              <a:rPr lang="es-419" sz="2000" b="1" spc="-30" dirty="0">
                <a:solidFill>
                  <a:schemeClr val="bg1"/>
                </a:solidFill>
                <a:latin typeface="Helvetica" pitchFamily="2" charset="0"/>
                <a:cs typeface="Montserrat-Medium"/>
              </a:rPr>
              <a:t>46.64</a:t>
            </a:r>
            <a:r>
              <a:rPr sz="2000" b="1" spc="-30" dirty="0">
                <a:solidFill>
                  <a:schemeClr val="bg1"/>
                </a:solidFill>
                <a:latin typeface="Helvetica" pitchFamily="2" charset="0"/>
                <a:cs typeface="Montserrat-ExtraBold"/>
              </a:rPr>
              <a:t>%</a:t>
            </a:r>
            <a:endParaRPr sz="2000" dirty="0">
              <a:solidFill>
                <a:schemeClr val="bg1"/>
              </a:solidFill>
              <a:latin typeface="Helvetica" pitchFamily="2" charset="0"/>
              <a:cs typeface="Montserrat-ExtraBold"/>
            </a:endParaRPr>
          </a:p>
        </p:txBody>
      </p:sp>
      <p:sp>
        <p:nvSpPr>
          <p:cNvPr id="20" name="object 3">
            <a:extLst>
              <a:ext uri="{FF2B5EF4-FFF2-40B4-BE49-F238E27FC236}">
                <a16:creationId xmlns:a16="http://schemas.microsoft.com/office/drawing/2014/main" id="{2EE844AB-1EC9-CA4B-BC1F-E9F0B6E40D16}"/>
              </a:ext>
            </a:extLst>
          </p:cNvPr>
          <p:cNvSpPr txBox="1">
            <a:spLocks/>
          </p:cNvSpPr>
          <p:nvPr/>
        </p:nvSpPr>
        <p:spPr>
          <a:xfrm>
            <a:off x="760778" y="1241102"/>
            <a:ext cx="3975107"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b="1" spc="153" dirty="0">
                <a:solidFill>
                  <a:srgbClr val="396559"/>
                </a:solidFill>
                <a:latin typeface="Montserrat" pitchFamily="2" charset="77"/>
              </a:rPr>
              <a:t>TRAMO 6 </a:t>
            </a:r>
            <a:r>
              <a:rPr lang="es-MX" sz="2000" b="1" spc="153" dirty="0">
                <a:solidFill>
                  <a:srgbClr val="396559"/>
                </a:solidFill>
                <a:latin typeface="Montserrat SemiBold" pitchFamily="2" charset="77"/>
              </a:rPr>
              <a:t>FRENTE 6</a:t>
            </a:r>
            <a:endParaRPr lang="es-MX" sz="2000" b="1" spc="188" dirty="0">
              <a:solidFill>
                <a:srgbClr val="396559"/>
              </a:solidFill>
              <a:latin typeface="Montserrat SemiBold" pitchFamily="2" charset="77"/>
            </a:endParaRPr>
          </a:p>
        </p:txBody>
      </p:sp>
      <p:sp>
        <p:nvSpPr>
          <p:cNvPr id="23" name="object 3">
            <a:extLst>
              <a:ext uri="{FF2B5EF4-FFF2-40B4-BE49-F238E27FC236}">
                <a16:creationId xmlns:a16="http://schemas.microsoft.com/office/drawing/2014/main" id="{50CE982E-188F-3545-BE0C-62DD26B30E4F}"/>
              </a:ext>
            </a:extLst>
          </p:cNvPr>
          <p:cNvSpPr txBox="1">
            <a:spLocks/>
          </p:cNvSpPr>
          <p:nvPr/>
        </p:nvSpPr>
        <p:spPr>
          <a:xfrm>
            <a:off x="1515854" y="1779986"/>
            <a:ext cx="2942701" cy="1366400"/>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KM INICIAL  –   KM FINAL</a:t>
            </a:r>
          </a:p>
          <a:p>
            <a:pPr marL="9525">
              <a:spcBef>
                <a:spcPts val="75"/>
              </a:spcBef>
            </a:pPr>
            <a:r>
              <a:rPr lang="es-MX" sz="1400" b="1" spc="153" dirty="0">
                <a:latin typeface="Montserrat Light" pitchFamily="2" charset="77"/>
              </a:rPr>
              <a:t>  6432+900.       6433+500</a:t>
            </a:r>
          </a:p>
          <a:p>
            <a:pPr marL="9525">
              <a:spcBef>
                <a:spcPts val="75"/>
              </a:spcBef>
            </a:pPr>
            <a:r>
              <a:rPr lang="es-MX" sz="1400" b="1" spc="153" dirty="0">
                <a:latin typeface="Montserrat Light" pitchFamily="2" charset="77"/>
              </a:rPr>
              <a:t>  6434+700.       6435+350</a:t>
            </a:r>
          </a:p>
          <a:p>
            <a:pPr marL="9525">
              <a:spcBef>
                <a:spcPts val="75"/>
              </a:spcBef>
            </a:pPr>
            <a:r>
              <a:rPr lang="es-MX" sz="1400" b="1" spc="153" dirty="0">
                <a:latin typeface="Montserrat Light" pitchFamily="2" charset="77"/>
              </a:rPr>
              <a:t>  6435+350.       6435+550</a:t>
            </a:r>
          </a:p>
          <a:p>
            <a:pPr marL="9525">
              <a:spcBef>
                <a:spcPts val="75"/>
              </a:spcBef>
            </a:pPr>
            <a:r>
              <a:rPr lang="es-MX" sz="1400" b="1" spc="153" dirty="0">
                <a:latin typeface="Montserrat Light" pitchFamily="2" charset="77"/>
              </a:rPr>
              <a:t>  </a:t>
            </a:r>
            <a:r>
              <a:rPr lang="es-MX" sz="1400" b="1" spc="153" dirty="0">
                <a:solidFill>
                  <a:schemeClr val="accent5">
                    <a:lumMod val="75000"/>
                  </a:schemeClr>
                </a:solidFill>
                <a:latin typeface="Montserrat Light" pitchFamily="2" charset="77"/>
              </a:rPr>
              <a:t>6461+500.       6462+ 640</a:t>
            </a:r>
          </a:p>
          <a:p>
            <a:pPr marL="9525">
              <a:spcBef>
                <a:spcPts val="75"/>
              </a:spcBef>
            </a:pPr>
            <a:r>
              <a:rPr lang="es-MX" sz="1400" b="1" spc="153" dirty="0">
                <a:latin typeface="Montserrat Light" pitchFamily="2" charset="77"/>
              </a:rPr>
              <a:t>  6462+640.       6463+800</a:t>
            </a:r>
          </a:p>
        </p:txBody>
      </p:sp>
      <p:pic>
        <p:nvPicPr>
          <p:cNvPr id="3" name="Imagen 2">
            <a:extLst>
              <a:ext uri="{FF2B5EF4-FFF2-40B4-BE49-F238E27FC236}">
                <a16:creationId xmlns:a16="http://schemas.microsoft.com/office/drawing/2014/main" id="{C085D2E7-AD86-1F4A-8918-E7C9E46F0E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5717" y="1772284"/>
            <a:ext cx="447680" cy="550343"/>
          </a:xfrm>
          <a:prstGeom prst="rect">
            <a:avLst/>
          </a:prstGeom>
        </p:spPr>
      </p:pic>
      <p:sp>
        <p:nvSpPr>
          <p:cNvPr id="24" name="object 3">
            <a:extLst>
              <a:ext uri="{FF2B5EF4-FFF2-40B4-BE49-F238E27FC236}">
                <a16:creationId xmlns:a16="http://schemas.microsoft.com/office/drawing/2014/main" id="{F79DA5AB-45C0-5642-B443-439ECBEC8773}"/>
              </a:ext>
            </a:extLst>
          </p:cNvPr>
          <p:cNvSpPr txBox="1">
            <a:spLocks/>
          </p:cNvSpPr>
          <p:nvPr/>
        </p:nvSpPr>
        <p:spPr>
          <a:xfrm>
            <a:off x="5140574" y="1779986"/>
            <a:ext cx="2157075" cy="2051203"/>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PUNTO AMBIENTAL </a:t>
            </a:r>
          </a:p>
          <a:p>
            <a:pPr marL="9525">
              <a:spcBef>
                <a:spcPts val="75"/>
              </a:spcBef>
            </a:pPr>
            <a:r>
              <a:rPr lang="es-MX" sz="1400" b="1" spc="153" dirty="0">
                <a:latin typeface="Montserrat Light" pitchFamily="2" charset="77"/>
              </a:rPr>
              <a:t>244 AL 246</a:t>
            </a:r>
          </a:p>
          <a:p>
            <a:pPr marL="9525">
              <a:spcBef>
                <a:spcPts val="75"/>
              </a:spcBef>
            </a:pPr>
            <a:r>
              <a:rPr lang="es-MX" sz="1400" b="1" spc="153" dirty="0">
                <a:latin typeface="Montserrat Light" pitchFamily="2" charset="77"/>
              </a:rPr>
              <a:t>247</a:t>
            </a:r>
          </a:p>
          <a:p>
            <a:pPr marL="9525">
              <a:spcBef>
                <a:spcPts val="75"/>
              </a:spcBef>
            </a:pPr>
            <a:r>
              <a:rPr lang="es-MX" sz="1400" b="1" spc="153" dirty="0">
                <a:latin typeface="Montserrat Light" pitchFamily="2" charset="77"/>
              </a:rPr>
              <a:t>284</a:t>
            </a:r>
          </a:p>
          <a:p>
            <a:pPr marL="9525">
              <a:spcBef>
                <a:spcPts val="75"/>
              </a:spcBef>
            </a:pPr>
            <a:r>
              <a:rPr lang="es-MX" sz="1400" b="1" spc="153" dirty="0">
                <a:solidFill>
                  <a:schemeClr val="accent5">
                    <a:lumMod val="75000"/>
                  </a:schemeClr>
                </a:solidFill>
                <a:latin typeface="Montserrat Light" pitchFamily="2" charset="77"/>
              </a:rPr>
              <a:t>284 al 287</a:t>
            </a:r>
          </a:p>
          <a:p>
            <a:pPr marL="9525">
              <a:spcBef>
                <a:spcPts val="75"/>
              </a:spcBef>
            </a:pPr>
            <a:r>
              <a:rPr lang="es-MX" sz="1400" b="1" spc="153" dirty="0">
                <a:latin typeface="Montserrat Light" pitchFamily="2" charset="77"/>
              </a:rPr>
              <a:t>288</a:t>
            </a:r>
          </a:p>
          <a:p>
            <a:pPr marL="9525">
              <a:spcBef>
                <a:spcPts val="75"/>
              </a:spcBef>
            </a:pPr>
            <a:endParaRPr lang="es-MX" sz="1400" b="1" spc="153" dirty="0">
              <a:latin typeface="Montserrat Light" pitchFamily="2" charset="77"/>
            </a:endParaRPr>
          </a:p>
          <a:p>
            <a:pPr marL="9525">
              <a:spcBef>
                <a:spcPts val="75"/>
              </a:spcBef>
            </a:pPr>
            <a:r>
              <a:rPr lang="es-MX" sz="1400" b="1" spc="153" dirty="0">
                <a:latin typeface="Montserrat Light" pitchFamily="2" charset="77"/>
              </a:rPr>
              <a:t>  </a:t>
            </a:r>
          </a:p>
          <a:p>
            <a:pPr marL="9525">
              <a:spcBef>
                <a:spcPts val="75"/>
              </a:spcBef>
            </a:pPr>
            <a:endParaRPr lang="es-MX" sz="1400" spc="188" dirty="0">
              <a:latin typeface="Montserrat Light" pitchFamily="2" charset="77"/>
            </a:endParaRPr>
          </a:p>
        </p:txBody>
      </p:sp>
      <p:pic>
        <p:nvPicPr>
          <p:cNvPr id="12" name="Imagen 11">
            <a:extLst>
              <a:ext uri="{FF2B5EF4-FFF2-40B4-BE49-F238E27FC236}">
                <a16:creationId xmlns:a16="http://schemas.microsoft.com/office/drawing/2014/main" id="{828B60F7-B528-AD4E-B7F7-6189360D2D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27111" y="1650430"/>
            <a:ext cx="518988" cy="518988"/>
          </a:xfrm>
          <a:prstGeom prst="rect">
            <a:avLst/>
          </a:prstGeom>
        </p:spPr>
      </p:pic>
      <p:pic>
        <p:nvPicPr>
          <p:cNvPr id="15" name="Imagen 14">
            <a:extLst>
              <a:ext uri="{FF2B5EF4-FFF2-40B4-BE49-F238E27FC236}">
                <a16:creationId xmlns:a16="http://schemas.microsoft.com/office/drawing/2014/main" id="{9C6C10BB-3F5C-1946-8701-81A8CB59B74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393192" y="1721432"/>
            <a:ext cx="787772" cy="369773"/>
          </a:xfrm>
          <a:prstGeom prst="rect">
            <a:avLst/>
          </a:prstGeom>
        </p:spPr>
      </p:pic>
      <p:sp>
        <p:nvSpPr>
          <p:cNvPr id="33" name="object 3">
            <a:extLst>
              <a:ext uri="{FF2B5EF4-FFF2-40B4-BE49-F238E27FC236}">
                <a16:creationId xmlns:a16="http://schemas.microsoft.com/office/drawing/2014/main" id="{7CC78786-A7F3-2F48-8DEA-A517433BBB5E}"/>
              </a:ext>
            </a:extLst>
          </p:cNvPr>
          <p:cNvSpPr txBox="1">
            <a:spLocks/>
          </p:cNvSpPr>
          <p:nvPr/>
        </p:nvSpPr>
        <p:spPr>
          <a:xfrm>
            <a:off x="8319813" y="1787560"/>
            <a:ext cx="1212754" cy="159466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LONGITUD </a:t>
            </a:r>
          </a:p>
          <a:p>
            <a:pPr marL="9525">
              <a:spcBef>
                <a:spcPts val="75"/>
              </a:spcBef>
            </a:pPr>
            <a:r>
              <a:rPr lang="es-MX" sz="1400" b="1" spc="153" dirty="0">
                <a:latin typeface="Montserrat Light" pitchFamily="2" charset="77"/>
              </a:rPr>
              <a:t>1.6 KM</a:t>
            </a:r>
          </a:p>
          <a:p>
            <a:pPr marL="9525">
              <a:spcBef>
                <a:spcPts val="75"/>
              </a:spcBef>
            </a:pPr>
            <a:r>
              <a:rPr lang="es-MX" sz="1400" b="1" spc="153" dirty="0">
                <a:latin typeface="Montserrat Light" pitchFamily="2" charset="77"/>
              </a:rPr>
              <a:t>0.65KM</a:t>
            </a:r>
          </a:p>
          <a:p>
            <a:pPr marL="9525">
              <a:spcBef>
                <a:spcPts val="75"/>
              </a:spcBef>
            </a:pPr>
            <a:r>
              <a:rPr lang="es-MX" sz="1400" b="1" spc="153" dirty="0">
                <a:latin typeface="Montserrat Light" pitchFamily="2" charset="77"/>
              </a:rPr>
              <a:t>0.2 KM</a:t>
            </a:r>
          </a:p>
          <a:p>
            <a:pPr marL="9525">
              <a:spcBef>
                <a:spcPts val="75"/>
              </a:spcBef>
            </a:pPr>
            <a:r>
              <a:rPr lang="es-MX" sz="1400" b="1" spc="153" dirty="0">
                <a:solidFill>
                  <a:schemeClr val="accent5">
                    <a:lumMod val="75000"/>
                  </a:schemeClr>
                </a:solidFill>
                <a:latin typeface="Montserrat Light" pitchFamily="2" charset="77"/>
              </a:rPr>
              <a:t>1.14 KM</a:t>
            </a:r>
          </a:p>
          <a:p>
            <a:pPr marL="9525">
              <a:spcBef>
                <a:spcPts val="75"/>
              </a:spcBef>
            </a:pPr>
            <a:r>
              <a:rPr lang="es-MX" sz="1400" b="1" spc="153" dirty="0">
                <a:latin typeface="Montserrat Light" pitchFamily="2" charset="77"/>
              </a:rPr>
              <a:t>1.16 KM</a:t>
            </a:r>
          </a:p>
          <a:p>
            <a:pPr marL="9525">
              <a:spcBef>
                <a:spcPts val="75"/>
              </a:spcBef>
            </a:pPr>
            <a:r>
              <a:rPr lang="es-MX" sz="1400" b="1" spc="153" dirty="0">
                <a:latin typeface="Montserrat Light" pitchFamily="2" charset="77"/>
              </a:rPr>
              <a:t>4.75KM  </a:t>
            </a:r>
            <a:endParaRPr lang="es-MX" sz="1400" spc="188" dirty="0">
              <a:latin typeface="Montserrat Light" pitchFamily="2" charset="77"/>
            </a:endParaRPr>
          </a:p>
        </p:txBody>
      </p:sp>
      <p:sp>
        <p:nvSpPr>
          <p:cNvPr id="34" name="object 3">
            <a:extLst>
              <a:ext uri="{FF2B5EF4-FFF2-40B4-BE49-F238E27FC236}">
                <a16:creationId xmlns:a16="http://schemas.microsoft.com/office/drawing/2014/main" id="{12EFBFF6-ADC0-3A42-9BE4-4E7BD497B40D}"/>
              </a:ext>
            </a:extLst>
          </p:cNvPr>
          <p:cNvSpPr txBox="1">
            <a:spLocks/>
          </p:cNvSpPr>
          <p:nvPr/>
        </p:nvSpPr>
        <p:spPr>
          <a:xfrm>
            <a:off x="1647756" y="3779938"/>
            <a:ext cx="1749283" cy="2051203"/>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MONUMENTOS</a:t>
            </a:r>
          </a:p>
          <a:p>
            <a:pPr marL="9525">
              <a:spcBef>
                <a:spcPts val="75"/>
              </a:spcBef>
            </a:pPr>
            <a:r>
              <a:rPr lang="es-MX" sz="1400" spc="153" dirty="0">
                <a:solidFill>
                  <a:srgbClr val="396559"/>
                </a:solidFill>
                <a:latin typeface="Montserrat Medium" pitchFamily="2" charset="77"/>
              </a:rPr>
              <a:t>REGISTRADOS  </a:t>
            </a:r>
          </a:p>
          <a:p>
            <a:pPr marL="9525">
              <a:spcBef>
                <a:spcPts val="75"/>
              </a:spcBef>
            </a:pPr>
            <a:r>
              <a:rPr lang="es-MX" sz="1400" b="1" spc="153" dirty="0">
                <a:latin typeface="Montserrat Light" pitchFamily="2" charset="77"/>
              </a:rPr>
              <a:t>1</a:t>
            </a:r>
          </a:p>
          <a:p>
            <a:pPr marL="9525">
              <a:spcBef>
                <a:spcPts val="75"/>
              </a:spcBef>
            </a:pPr>
            <a:r>
              <a:rPr lang="es-MX" sz="1400" b="1" spc="153" dirty="0">
                <a:latin typeface="Montserrat Light" pitchFamily="2" charset="77"/>
              </a:rPr>
              <a:t>13</a:t>
            </a:r>
          </a:p>
          <a:p>
            <a:pPr marL="9525">
              <a:spcBef>
                <a:spcPts val="75"/>
              </a:spcBef>
            </a:pPr>
            <a:r>
              <a:rPr lang="es-MX" sz="1400" b="1" spc="153" dirty="0">
                <a:latin typeface="Montserrat Light" pitchFamily="2" charset="77"/>
              </a:rPr>
              <a:t>0</a:t>
            </a:r>
          </a:p>
          <a:p>
            <a:pPr marL="9525">
              <a:spcBef>
                <a:spcPts val="75"/>
              </a:spcBef>
            </a:pPr>
            <a:r>
              <a:rPr lang="es-MX" sz="1400" b="1" spc="153" dirty="0">
                <a:solidFill>
                  <a:schemeClr val="accent5">
                    <a:lumMod val="75000"/>
                  </a:schemeClr>
                </a:solidFill>
                <a:latin typeface="Montserrat Light" pitchFamily="2" charset="77"/>
              </a:rPr>
              <a:t>8</a:t>
            </a:r>
          </a:p>
          <a:p>
            <a:pPr marL="9525">
              <a:spcBef>
                <a:spcPts val="75"/>
              </a:spcBef>
            </a:pPr>
            <a:r>
              <a:rPr lang="es-MX" sz="1400" b="1" spc="153" dirty="0">
                <a:latin typeface="Montserrat Light" pitchFamily="2" charset="77"/>
              </a:rPr>
              <a:t>117</a:t>
            </a:r>
          </a:p>
          <a:p>
            <a:pPr marL="9525">
              <a:spcBef>
                <a:spcPts val="75"/>
              </a:spcBef>
            </a:pPr>
            <a:r>
              <a:rPr lang="es-MX" sz="1400" b="1" spc="153" dirty="0">
                <a:latin typeface="Montserrat Light" pitchFamily="2" charset="77"/>
              </a:rPr>
              <a:t>139</a:t>
            </a:r>
          </a:p>
          <a:p>
            <a:pPr marL="9525">
              <a:spcBef>
                <a:spcPts val="75"/>
              </a:spcBef>
            </a:pPr>
            <a:endParaRPr lang="es-MX" sz="1400" b="1" spc="153" dirty="0">
              <a:latin typeface="Montserrat Light" pitchFamily="2" charset="77"/>
            </a:endParaRPr>
          </a:p>
        </p:txBody>
      </p:sp>
      <p:sp>
        <p:nvSpPr>
          <p:cNvPr id="37" name="object 3">
            <a:extLst>
              <a:ext uri="{FF2B5EF4-FFF2-40B4-BE49-F238E27FC236}">
                <a16:creationId xmlns:a16="http://schemas.microsoft.com/office/drawing/2014/main" id="{41EFDBF2-B919-7D4C-ADE7-2EA3C8A06A64}"/>
              </a:ext>
            </a:extLst>
          </p:cNvPr>
          <p:cNvSpPr txBox="1">
            <a:spLocks/>
          </p:cNvSpPr>
          <p:nvPr/>
        </p:nvSpPr>
        <p:spPr>
          <a:xfrm>
            <a:off x="4527111" y="3776646"/>
            <a:ext cx="1791502" cy="182293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MONUMENTOS </a:t>
            </a:r>
          </a:p>
          <a:p>
            <a:pPr marL="9525">
              <a:spcBef>
                <a:spcPts val="75"/>
              </a:spcBef>
            </a:pPr>
            <a:r>
              <a:rPr lang="es-MX" sz="1400" spc="153" dirty="0">
                <a:solidFill>
                  <a:srgbClr val="396559"/>
                </a:solidFill>
                <a:latin typeface="Montserrat Medium" pitchFamily="2" charset="77"/>
              </a:rPr>
              <a:t>ENCINTADOS </a:t>
            </a:r>
          </a:p>
          <a:p>
            <a:pPr marL="9525">
              <a:spcBef>
                <a:spcPts val="75"/>
              </a:spcBef>
            </a:pPr>
            <a:r>
              <a:rPr lang="es-MX" sz="1400" b="1" spc="153" dirty="0">
                <a:latin typeface="Montserrat Light" pitchFamily="2" charset="77"/>
              </a:rPr>
              <a:t>1</a:t>
            </a:r>
          </a:p>
          <a:p>
            <a:pPr marL="9525">
              <a:spcBef>
                <a:spcPts val="75"/>
              </a:spcBef>
            </a:pPr>
            <a:r>
              <a:rPr lang="es-MX" sz="1400" b="1" spc="153" dirty="0">
                <a:latin typeface="Montserrat Light" pitchFamily="2" charset="77"/>
              </a:rPr>
              <a:t>13</a:t>
            </a:r>
          </a:p>
          <a:p>
            <a:pPr marL="9525">
              <a:spcBef>
                <a:spcPts val="75"/>
              </a:spcBef>
            </a:pPr>
            <a:r>
              <a:rPr lang="es-MX" sz="1400" b="1" spc="153" dirty="0">
                <a:latin typeface="Montserrat Light" pitchFamily="2" charset="77"/>
              </a:rPr>
              <a:t>0</a:t>
            </a:r>
          </a:p>
          <a:p>
            <a:pPr marL="9525">
              <a:spcBef>
                <a:spcPts val="75"/>
              </a:spcBef>
            </a:pPr>
            <a:r>
              <a:rPr lang="es-MX" sz="1400" b="1" spc="153" dirty="0">
                <a:solidFill>
                  <a:schemeClr val="accent5">
                    <a:lumMod val="75000"/>
                  </a:schemeClr>
                </a:solidFill>
                <a:latin typeface="Montserrat Light" pitchFamily="2" charset="77"/>
              </a:rPr>
              <a:t>8</a:t>
            </a:r>
          </a:p>
          <a:p>
            <a:pPr marL="9525">
              <a:spcBef>
                <a:spcPts val="75"/>
              </a:spcBef>
            </a:pPr>
            <a:r>
              <a:rPr lang="es-MX" sz="1400" b="1" spc="153" dirty="0">
                <a:latin typeface="Montserrat Light" pitchFamily="2" charset="77"/>
              </a:rPr>
              <a:t>117</a:t>
            </a:r>
          </a:p>
          <a:p>
            <a:pPr marL="9525">
              <a:spcBef>
                <a:spcPts val="75"/>
              </a:spcBef>
            </a:pPr>
            <a:r>
              <a:rPr lang="es-MX" sz="1400" b="1" spc="153" dirty="0">
                <a:latin typeface="Montserrat Light" pitchFamily="2" charset="77"/>
              </a:rPr>
              <a:t>139</a:t>
            </a:r>
          </a:p>
        </p:txBody>
      </p:sp>
      <p:sp>
        <p:nvSpPr>
          <p:cNvPr id="38" name="object 3">
            <a:extLst>
              <a:ext uri="{FF2B5EF4-FFF2-40B4-BE49-F238E27FC236}">
                <a16:creationId xmlns:a16="http://schemas.microsoft.com/office/drawing/2014/main" id="{A7BF9EE4-6C1A-6640-B309-FD60B1ED2771}"/>
              </a:ext>
            </a:extLst>
          </p:cNvPr>
          <p:cNvSpPr txBox="1">
            <a:spLocks/>
          </p:cNvSpPr>
          <p:nvPr/>
        </p:nvSpPr>
        <p:spPr>
          <a:xfrm>
            <a:off x="7478254" y="3776376"/>
            <a:ext cx="2217146" cy="182293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MONUMENTOS </a:t>
            </a:r>
          </a:p>
          <a:p>
            <a:pPr marL="9525">
              <a:spcBef>
                <a:spcPts val="75"/>
              </a:spcBef>
            </a:pPr>
            <a:r>
              <a:rPr lang="es-MX" sz="1400" spc="153" dirty="0">
                <a:solidFill>
                  <a:srgbClr val="396559"/>
                </a:solidFill>
                <a:latin typeface="Montserrat Medium" pitchFamily="2" charset="77"/>
              </a:rPr>
              <a:t>A INTERVENIR 30M   </a:t>
            </a:r>
          </a:p>
          <a:p>
            <a:pPr marL="9525">
              <a:spcBef>
                <a:spcPts val="75"/>
              </a:spcBef>
            </a:pPr>
            <a:r>
              <a:rPr lang="es-MX" sz="1400" b="1" spc="153" dirty="0">
                <a:latin typeface="Montserrat Light" pitchFamily="2" charset="77"/>
              </a:rPr>
              <a:t>1</a:t>
            </a:r>
          </a:p>
          <a:p>
            <a:pPr marL="9525">
              <a:spcBef>
                <a:spcPts val="75"/>
              </a:spcBef>
            </a:pPr>
            <a:r>
              <a:rPr lang="es-MX" sz="1400" b="1" spc="153" dirty="0">
                <a:latin typeface="Montserrat Light" pitchFamily="2" charset="77"/>
              </a:rPr>
              <a:t>13</a:t>
            </a:r>
          </a:p>
          <a:p>
            <a:pPr marL="9525">
              <a:spcBef>
                <a:spcPts val="75"/>
              </a:spcBef>
            </a:pPr>
            <a:r>
              <a:rPr lang="es-MX" sz="1400" b="1" spc="153" dirty="0">
                <a:latin typeface="Montserrat Light" pitchFamily="2" charset="77"/>
              </a:rPr>
              <a:t>0</a:t>
            </a:r>
          </a:p>
          <a:p>
            <a:pPr marL="9525">
              <a:spcBef>
                <a:spcPts val="75"/>
              </a:spcBef>
            </a:pPr>
            <a:r>
              <a:rPr lang="es-MX" sz="1400" b="1" spc="153" dirty="0">
                <a:solidFill>
                  <a:schemeClr val="accent5">
                    <a:lumMod val="75000"/>
                  </a:schemeClr>
                </a:solidFill>
                <a:latin typeface="Montserrat Light" pitchFamily="2" charset="77"/>
              </a:rPr>
              <a:t>7</a:t>
            </a:r>
          </a:p>
          <a:p>
            <a:pPr marL="9525">
              <a:spcBef>
                <a:spcPts val="75"/>
              </a:spcBef>
            </a:pPr>
            <a:r>
              <a:rPr lang="es-MX" sz="1400" b="1" spc="153" dirty="0">
                <a:latin typeface="Montserrat Light" pitchFamily="2" charset="77"/>
              </a:rPr>
              <a:t>158</a:t>
            </a:r>
          </a:p>
          <a:p>
            <a:pPr marL="9525">
              <a:spcBef>
                <a:spcPts val="75"/>
              </a:spcBef>
            </a:pPr>
            <a:r>
              <a:rPr lang="es-MX" sz="1400" b="1" spc="153" dirty="0">
                <a:latin typeface="Montserrat Light" pitchFamily="2" charset="77"/>
              </a:rPr>
              <a:t>179</a:t>
            </a:r>
          </a:p>
        </p:txBody>
      </p:sp>
      <p:pic>
        <p:nvPicPr>
          <p:cNvPr id="16" name="Imagen 15">
            <a:extLst>
              <a:ext uri="{FF2B5EF4-FFF2-40B4-BE49-F238E27FC236}">
                <a16:creationId xmlns:a16="http://schemas.microsoft.com/office/drawing/2014/main" id="{F3751616-4172-5344-9550-665E8185E81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6917" y="3755707"/>
            <a:ext cx="608837" cy="608837"/>
          </a:xfrm>
          <a:prstGeom prst="rect">
            <a:avLst/>
          </a:prstGeom>
        </p:spPr>
      </p:pic>
      <p:pic>
        <p:nvPicPr>
          <p:cNvPr id="45" name="Imagen 44">
            <a:extLst>
              <a:ext uri="{FF2B5EF4-FFF2-40B4-BE49-F238E27FC236}">
                <a16:creationId xmlns:a16="http://schemas.microsoft.com/office/drawing/2014/main" id="{26FD45A3-0E7B-8246-85E4-40C0F6347C0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69834" y="3725514"/>
            <a:ext cx="608837" cy="608837"/>
          </a:xfrm>
          <a:prstGeom prst="rect">
            <a:avLst/>
          </a:prstGeom>
        </p:spPr>
      </p:pic>
      <p:pic>
        <p:nvPicPr>
          <p:cNvPr id="47" name="Imagen 46">
            <a:extLst>
              <a:ext uri="{FF2B5EF4-FFF2-40B4-BE49-F238E27FC236}">
                <a16:creationId xmlns:a16="http://schemas.microsoft.com/office/drawing/2014/main" id="{F5B523DE-C47C-CA49-8B2F-1816FE7B9E8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01564" y="3763162"/>
            <a:ext cx="608837" cy="608837"/>
          </a:xfrm>
          <a:prstGeom prst="rect">
            <a:avLst/>
          </a:prstGeom>
        </p:spPr>
      </p:pic>
      <p:pic>
        <p:nvPicPr>
          <p:cNvPr id="17" name="Imagen 16">
            <a:extLst>
              <a:ext uri="{FF2B5EF4-FFF2-40B4-BE49-F238E27FC236}">
                <a16:creationId xmlns:a16="http://schemas.microsoft.com/office/drawing/2014/main" id="{AF13200B-3032-BF4B-B110-25103E17606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620368" y="5485314"/>
            <a:ext cx="1313680" cy="1266966"/>
          </a:xfrm>
          <a:prstGeom prst="rect">
            <a:avLst/>
          </a:prstGeom>
        </p:spPr>
      </p:pic>
      <p:sp>
        <p:nvSpPr>
          <p:cNvPr id="48" name="object 3">
            <a:extLst>
              <a:ext uri="{FF2B5EF4-FFF2-40B4-BE49-F238E27FC236}">
                <a16:creationId xmlns:a16="http://schemas.microsoft.com/office/drawing/2014/main" id="{048E556F-28CF-DE42-8A02-BCB5CB5A4393}"/>
              </a:ext>
            </a:extLst>
          </p:cNvPr>
          <p:cNvSpPr txBox="1">
            <a:spLocks/>
          </p:cNvSpPr>
          <p:nvPr/>
        </p:nvSpPr>
        <p:spPr>
          <a:xfrm>
            <a:off x="9713083" y="5949001"/>
            <a:ext cx="2157075" cy="45332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spc="153" dirty="0">
                <a:solidFill>
                  <a:srgbClr val="396559"/>
                </a:solidFill>
                <a:latin typeface="Montserrat Medium" pitchFamily="2" charset="77"/>
              </a:rPr>
              <a:t>ARQUEOLOGOS </a:t>
            </a:r>
          </a:p>
          <a:p>
            <a:pPr marL="9525" algn="ctr">
              <a:spcBef>
                <a:spcPts val="75"/>
              </a:spcBef>
            </a:pPr>
            <a:r>
              <a:rPr lang="es-MX" sz="1400" b="1" spc="153" dirty="0">
                <a:latin typeface="Montserrat Light" pitchFamily="2" charset="77"/>
              </a:rPr>
              <a:t>5</a:t>
            </a:r>
            <a:endParaRPr lang="es-MX" sz="1400" spc="188" dirty="0">
              <a:latin typeface="Montserrat Light" pitchFamily="2" charset="77"/>
            </a:endParaRPr>
          </a:p>
        </p:txBody>
      </p:sp>
      <p:sp>
        <p:nvSpPr>
          <p:cNvPr id="49" name="object 3">
            <a:extLst>
              <a:ext uri="{FF2B5EF4-FFF2-40B4-BE49-F238E27FC236}">
                <a16:creationId xmlns:a16="http://schemas.microsoft.com/office/drawing/2014/main" id="{8E7194FC-903C-6648-820C-E30998C336D5}"/>
              </a:ext>
            </a:extLst>
          </p:cNvPr>
          <p:cNvSpPr txBox="1">
            <a:spLocks/>
          </p:cNvSpPr>
          <p:nvPr/>
        </p:nvSpPr>
        <p:spPr>
          <a:xfrm>
            <a:off x="529926" y="134568"/>
            <a:ext cx="2910098" cy="932948"/>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53" dirty="0">
                <a:latin typeface="Montserrat Light" pitchFamily="2" charset="77"/>
              </a:rPr>
              <a:t>PROSPECCIÓN Y SALVAMENTO ARQUEOLÓGICO </a:t>
            </a:r>
            <a:endParaRPr lang="es-MX" sz="2000" spc="188" dirty="0">
              <a:latin typeface="Montserrat Light" pitchFamily="2" charset="77"/>
            </a:endParaRPr>
          </a:p>
        </p:txBody>
      </p:sp>
      <p:sp>
        <p:nvSpPr>
          <p:cNvPr id="50" name="Rectángulo 49">
            <a:extLst>
              <a:ext uri="{FF2B5EF4-FFF2-40B4-BE49-F238E27FC236}">
                <a16:creationId xmlns:a16="http://schemas.microsoft.com/office/drawing/2014/main" id="{4E9A07CF-EF34-A743-8266-12D08F58A736}"/>
              </a:ext>
            </a:extLst>
          </p:cNvPr>
          <p:cNvSpPr/>
          <p:nvPr/>
        </p:nvSpPr>
        <p:spPr>
          <a:xfrm>
            <a:off x="3030583" y="920320"/>
            <a:ext cx="5465235" cy="71508"/>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 name="Rectángulo 24">
            <a:extLst>
              <a:ext uri="{FF2B5EF4-FFF2-40B4-BE49-F238E27FC236}">
                <a16:creationId xmlns:a16="http://schemas.microsoft.com/office/drawing/2014/main" id="{215FFEC6-ABEC-6E4E-9E73-EC81FB9DDA7C}"/>
              </a:ext>
            </a:extLst>
          </p:cNvPr>
          <p:cNvSpPr/>
          <p:nvPr/>
        </p:nvSpPr>
        <p:spPr>
          <a:xfrm>
            <a:off x="8319813" y="5360614"/>
            <a:ext cx="3519447" cy="1530453"/>
          </a:xfrm>
          <a:prstGeom prst="rect">
            <a:avLst/>
          </a:prstGeom>
          <a:solidFill>
            <a:srgbClr val="C4C4A3">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26" name="Imagen 25">
            <a:extLst>
              <a:ext uri="{FF2B5EF4-FFF2-40B4-BE49-F238E27FC236}">
                <a16:creationId xmlns:a16="http://schemas.microsoft.com/office/drawing/2014/main" id="{D1D7A1A9-E4F8-A442-9786-6D78CD11CE6A}"/>
              </a:ext>
            </a:extLst>
          </p:cNvPr>
          <p:cNvPicPr>
            <a:picLocks noChangeAspect="1"/>
          </p:cNvPicPr>
          <p:nvPr/>
        </p:nvPicPr>
        <p:blipFill>
          <a:blip r:embed="rId9">
            <a:lum bright="70000" contrast="-70000"/>
          </a:blip>
          <a:stretch>
            <a:fillRect/>
          </a:stretch>
        </p:blipFill>
        <p:spPr>
          <a:xfrm>
            <a:off x="10557946" y="870256"/>
            <a:ext cx="1407348" cy="5277556"/>
          </a:xfrm>
          <a:prstGeom prst="rect">
            <a:avLst/>
          </a:prstGeom>
        </p:spPr>
      </p:pic>
      <p:pic>
        <p:nvPicPr>
          <p:cNvPr id="35" name="Imagen 34">
            <a:extLst>
              <a:ext uri="{FF2B5EF4-FFF2-40B4-BE49-F238E27FC236}">
                <a16:creationId xmlns:a16="http://schemas.microsoft.com/office/drawing/2014/main" id="{028440C8-C7D1-144A-8359-2B02D0169953}"/>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120" b="47526" l="8667" r="75200"/>
                    </a14:imgEffect>
                  </a14:imgLayer>
                </a14:imgProps>
              </a:ext>
            </a:extLst>
          </a:blip>
          <a:srcRect l="10141" t="10141" r="24725" b="52488"/>
          <a:stretch/>
        </p:blipFill>
        <p:spPr>
          <a:xfrm>
            <a:off x="11104377" y="317789"/>
            <a:ext cx="959307" cy="978986"/>
          </a:xfrm>
          <a:prstGeom prst="rect">
            <a:avLst/>
          </a:prstGeom>
        </p:spPr>
      </p:pic>
      <p:cxnSp>
        <p:nvCxnSpPr>
          <p:cNvPr id="46" name="Conector recto 45">
            <a:extLst>
              <a:ext uri="{FF2B5EF4-FFF2-40B4-BE49-F238E27FC236}">
                <a16:creationId xmlns:a16="http://schemas.microsoft.com/office/drawing/2014/main" id="{68E349F2-A99D-674C-966E-DF57EEBA0297}"/>
              </a:ext>
            </a:extLst>
          </p:cNvPr>
          <p:cNvCxnSpPr>
            <a:cxnSpLocks/>
          </p:cNvCxnSpPr>
          <p:nvPr/>
        </p:nvCxnSpPr>
        <p:spPr>
          <a:xfrm>
            <a:off x="1434222" y="2202485"/>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51" name="Conector recto 50">
            <a:extLst>
              <a:ext uri="{FF2B5EF4-FFF2-40B4-BE49-F238E27FC236}">
                <a16:creationId xmlns:a16="http://schemas.microsoft.com/office/drawing/2014/main" id="{0D757577-6064-8A4E-A3FA-433709AD38A6}"/>
              </a:ext>
            </a:extLst>
          </p:cNvPr>
          <p:cNvCxnSpPr>
            <a:cxnSpLocks/>
          </p:cNvCxnSpPr>
          <p:nvPr/>
        </p:nvCxnSpPr>
        <p:spPr>
          <a:xfrm>
            <a:off x="1434222" y="2434133"/>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52" name="Conector recto 51">
            <a:extLst>
              <a:ext uri="{FF2B5EF4-FFF2-40B4-BE49-F238E27FC236}">
                <a16:creationId xmlns:a16="http://schemas.microsoft.com/office/drawing/2014/main" id="{406EE57D-4221-A042-A595-A9141FCE0E57}"/>
              </a:ext>
            </a:extLst>
          </p:cNvPr>
          <p:cNvCxnSpPr>
            <a:cxnSpLocks/>
          </p:cNvCxnSpPr>
          <p:nvPr/>
        </p:nvCxnSpPr>
        <p:spPr>
          <a:xfrm>
            <a:off x="1414554" y="2677973"/>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53" name="Conector recto 52">
            <a:extLst>
              <a:ext uri="{FF2B5EF4-FFF2-40B4-BE49-F238E27FC236}">
                <a16:creationId xmlns:a16="http://schemas.microsoft.com/office/drawing/2014/main" id="{890EFE9B-72EC-934C-BEAF-8DC663E41D78}"/>
              </a:ext>
            </a:extLst>
          </p:cNvPr>
          <p:cNvCxnSpPr>
            <a:cxnSpLocks/>
          </p:cNvCxnSpPr>
          <p:nvPr/>
        </p:nvCxnSpPr>
        <p:spPr>
          <a:xfrm>
            <a:off x="1414554" y="2909621"/>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54" name="Conector recto 53">
            <a:extLst>
              <a:ext uri="{FF2B5EF4-FFF2-40B4-BE49-F238E27FC236}">
                <a16:creationId xmlns:a16="http://schemas.microsoft.com/office/drawing/2014/main" id="{F8872415-2CD8-1244-8E16-A2BA82AF4579}"/>
              </a:ext>
            </a:extLst>
          </p:cNvPr>
          <p:cNvCxnSpPr>
            <a:cxnSpLocks/>
          </p:cNvCxnSpPr>
          <p:nvPr/>
        </p:nvCxnSpPr>
        <p:spPr>
          <a:xfrm>
            <a:off x="1404655" y="3153960"/>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55" name="Conector recto 54">
            <a:extLst>
              <a:ext uri="{FF2B5EF4-FFF2-40B4-BE49-F238E27FC236}">
                <a16:creationId xmlns:a16="http://schemas.microsoft.com/office/drawing/2014/main" id="{530B8463-1EB2-734D-B020-8BB31694CF79}"/>
              </a:ext>
            </a:extLst>
          </p:cNvPr>
          <p:cNvCxnSpPr>
            <a:cxnSpLocks/>
          </p:cNvCxnSpPr>
          <p:nvPr/>
        </p:nvCxnSpPr>
        <p:spPr>
          <a:xfrm>
            <a:off x="1472634" y="4439105"/>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56" name="Conector recto 55">
            <a:extLst>
              <a:ext uri="{FF2B5EF4-FFF2-40B4-BE49-F238E27FC236}">
                <a16:creationId xmlns:a16="http://schemas.microsoft.com/office/drawing/2014/main" id="{6F99A1BB-5B47-BC41-8574-170C30635484}"/>
              </a:ext>
            </a:extLst>
          </p:cNvPr>
          <p:cNvCxnSpPr>
            <a:cxnSpLocks/>
          </p:cNvCxnSpPr>
          <p:nvPr/>
        </p:nvCxnSpPr>
        <p:spPr>
          <a:xfrm>
            <a:off x="1470853" y="4648535"/>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57" name="Conector recto 56">
            <a:extLst>
              <a:ext uri="{FF2B5EF4-FFF2-40B4-BE49-F238E27FC236}">
                <a16:creationId xmlns:a16="http://schemas.microsoft.com/office/drawing/2014/main" id="{BC6D974E-5B58-3E45-88CC-F1D0B6E4D720}"/>
              </a:ext>
            </a:extLst>
          </p:cNvPr>
          <p:cNvCxnSpPr>
            <a:cxnSpLocks/>
          </p:cNvCxnSpPr>
          <p:nvPr/>
        </p:nvCxnSpPr>
        <p:spPr>
          <a:xfrm>
            <a:off x="1470853" y="4867991"/>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58" name="Conector recto 57">
            <a:extLst>
              <a:ext uri="{FF2B5EF4-FFF2-40B4-BE49-F238E27FC236}">
                <a16:creationId xmlns:a16="http://schemas.microsoft.com/office/drawing/2014/main" id="{59D0E3F2-2A8E-0941-A974-B5872C51864A}"/>
              </a:ext>
            </a:extLst>
          </p:cNvPr>
          <p:cNvCxnSpPr>
            <a:cxnSpLocks/>
          </p:cNvCxnSpPr>
          <p:nvPr/>
        </p:nvCxnSpPr>
        <p:spPr>
          <a:xfrm>
            <a:off x="1470853" y="5099639"/>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59" name="Conector recto 58">
            <a:extLst>
              <a:ext uri="{FF2B5EF4-FFF2-40B4-BE49-F238E27FC236}">
                <a16:creationId xmlns:a16="http://schemas.microsoft.com/office/drawing/2014/main" id="{202D000C-C40B-6C4B-A1EC-4CCD0737B075}"/>
              </a:ext>
            </a:extLst>
          </p:cNvPr>
          <p:cNvCxnSpPr>
            <a:cxnSpLocks/>
          </p:cNvCxnSpPr>
          <p:nvPr/>
        </p:nvCxnSpPr>
        <p:spPr>
          <a:xfrm>
            <a:off x="1470853" y="5354584"/>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sp>
        <p:nvSpPr>
          <p:cNvPr id="60" name="object 3">
            <a:extLst>
              <a:ext uri="{FF2B5EF4-FFF2-40B4-BE49-F238E27FC236}">
                <a16:creationId xmlns:a16="http://schemas.microsoft.com/office/drawing/2014/main" id="{9B8FFD08-3496-9D49-81E3-5A35BFD34708}"/>
              </a:ext>
            </a:extLst>
          </p:cNvPr>
          <p:cNvSpPr txBox="1">
            <a:spLocks/>
          </p:cNvSpPr>
          <p:nvPr/>
        </p:nvSpPr>
        <p:spPr>
          <a:xfrm>
            <a:off x="252522" y="2690747"/>
            <a:ext cx="3975107"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Nueva data </a:t>
            </a:r>
          </a:p>
        </p:txBody>
      </p:sp>
      <p:sp>
        <p:nvSpPr>
          <p:cNvPr id="61" name="object 3">
            <a:extLst>
              <a:ext uri="{FF2B5EF4-FFF2-40B4-BE49-F238E27FC236}">
                <a16:creationId xmlns:a16="http://schemas.microsoft.com/office/drawing/2014/main" id="{3AAD97EE-D520-4540-B21D-1FA35F33FA39}"/>
              </a:ext>
            </a:extLst>
          </p:cNvPr>
          <p:cNvSpPr txBox="1">
            <a:spLocks/>
          </p:cNvSpPr>
          <p:nvPr/>
        </p:nvSpPr>
        <p:spPr>
          <a:xfrm>
            <a:off x="276457" y="4881981"/>
            <a:ext cx="3975107"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Nueva data </a:t>
            </a:r>
          </a:p>
        </p:txBody>
      </p:sp>
      <p:sp>
        <p:nvSpPr>
          <p:cNvPr id="62" name="object 3">
            <a:extLst>
              <a:ext uri="{FF2B5EF4-FFF2-40B4-BE49-F238E27FC236}">
                <a16:creationId xmlns:a16="http://schemas.microsoft.com/office/drawing/2014/main" id="{4DBE1700-8AE4-A44E-89DF-AD265C1F3A7F}"/>
              </a:ext>
            </a:extLst>
          </p:cNvPr>
          <p:cNvSpPr txBox="1">
            <a:spLocks/>
          </p:cNvSpPr>
          <p:nvPr/>
        </p:nvSpPr>
        <p:spPr>
          <a:xfrm>
            <a:off x="5448793" y="6215064"/>
            <a:ext cx="3975107" cy="49693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000" b="1" spc="188" dirty="0">
                <a:solidFill>
                  <a:schemeClr val="tx1"/>
                </a:solidFill>
                <a:latin typeface="Montserrat Light" pitchFamily="2" charset="77"/>
              </a:rPr>
              <a:t>FUENTE</a:t>
            </a:r>
            <a:r>
              <a:rPr lang="es-MX" sz="1000" spc="188" dirty="0">
                <a:solidFill>
                  <a:schemeClr val="tx1"/>
                </a:solidFill>
                <a:latin typeface="Montserrat Light" pitchFamily="2" charset="77"/>
              </a:rPr>
              <a:t>: Data obtenida del </a:t>
            </a:r>
          </a:p>
          <a:p>
            <a:pPr marL="9525">
              <a:spcBef>
                <a:spcPts val="75"/>
              </a:spcBef>
            </a:pPr>
            <a:r>
              <a:rPr lang="es-MX" sz="1000" spc="188" dirty="0">
                <a:solidFill>
                  <a:schemeClr val="tx1"/>
                </a:solidFill>
                <a:latin typeface="Montserrat Light" pitchFamily="2" charset="77"/>
              </a:rPr>
              <a:t>reporte de avance </a:t>
            </a:r>
          </a:p>
          <a:p>
            <a:pPr marL="9525">
              <a:spcBef>
                <a:spcPts val="75"/>
              </a:spcBef>
            </a:pPr>
            <a:r>
              <a:rPr lang="es-MX" sz="1000" spc="188" dirty="0">
                <a:solidFill>
                  <a:schemeClr val="tx1"/>
                </a:solidFill>
                <a:latin typeface="Montserrat Light" pitchFamily="2" charset="77"/>
              </a:rPr>
              <a:t>T6-T7-2022-10-06 </a:t>
            </a:r>
          </a:p>
        </p:txBody>
      </p:sp>
      <p:cxnSp>
        <p:nvCxnSpPr>
          <p:cNvPr id="63" name="Conector recto 62">
            <a:extLst>
              <a:ext uri="{FF2B5EF4-FFF2-40B4-BE49-F238E27FC236}">
                <a16:creationId xmlns:a16="http://schemas.microsoft.com/office/drawing/2014/main" id="{9FC90C1A-1894-CD49-9268-12B34DE9F4BF}"/>
              </a:ext>
            </a:extLst>
          </p:cNvPr>
          <p:cNvCxnSpPr>
            <a:cxnSpLocks/>
          </p:cNvCxnSpPr>
          <p:nvPr/>
        </p:nvCxnSpPr>
        <p:spPr>
          <a:xfrm>
            <a:off x="7847635" y="3378228"/>
            <a:ext cx="1694831"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sp>
        <p:nvSpPr>
          <p:cNvPr id="64" name="object 3">
            <a:extLst>
              <a:ext uri="{FF2B5EF4-FFF2-40B4-BE49-F238E27FC236}">
                <a16:creationId xmlns:a16="http://schemas.microsoft.com/office/drawing/2014/main" id="{96E5C98C-96CB-F743-BC9F-8F6FF4088FE8}"/>
              </a:ext>
            </a:extLst>
          </p:cNvPr>
          <p:cNvSpPr txBox="1">
            <a:spLocks/>
          </p:cNvSpPr>
          <p:nvPr/>
        </p:nvSpPr>
        <p:spPr>
          <a:xfrm>
            <a:off x="7607067" y="3148269"/>
            <a:ext cx="614356"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Total</a:t>
            </a:r>
          </a:p>
        </p:txBody>
      </p:sp>
      <p:cxnSp>
        <p:nvCxnSpPr>
          <p:cNvPr id="65" name="Conector recto 64">
            <a:extLst>
              <a:ext uri="{FF2B5EF4-FFF2-40B4-BE49-F238E27FC236}">
                <a16:creationId xmlns:a16="http://schemas.microsoft.com/office/drawing/2014/main" id="{423B97EB-CD4D-FA46-91D5-47EC44136940}"/>
              </a:ext>
            </a:extLst>
          </p:cNvPr>
          <p:cNvCxnSpPr>
            <a:cxnSpLocks/>
          </p:cNvCxnSpPr>
          <p:nvPr/>
        </p:nvCxnSpPr>
        <p:spPr>
          <a:xfrm>
            <a:off x="1470853" y="5599311"/>
            <a:ext cx="6750570"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sp>
        <p:nvSpPr>
          <p:cNvPr id="66" name="object 3">
            <a:extLst>
              <a:ext uri="{FF2B5EF4-FFF2-40B4-BE49-F238E27FC236}">
                <a16:creationId xmlns:a16="http://schemas.microsoft.com/office/drawing/2014/main" id="{FACBCA96-25D7-904D-A76E-E36C2E70C159}"/>
              </a:ext>
            </a:extLst>
          </p:cNvPr>
          <p:cNvSpPr txBox="1">
            <a:spLocks/>
          </p:cNvSpPr>
          <p:nvPr/>
        </p:nvSpPr>
        <p:spPr>
          <a:xfrm>
            <a:off x="984205" y="5351769"/>
            <a:ext cx="614356"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Total</a:t>
            </a:r>
          </a:p>
        </p:txBody>
      </p:sp>
    </p:spTree>
    <p:extLst>
      <p:ext uri="{BB962C8B-B14F-4D97-AF65-F5344CB8AC3E}">
        <p14:creationId xmlns:p14="http://schemas.microsoft.com/office/powerpoint/2010/main" val="3337685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2"/>
          <a:stretch>
            <a:fillRect/>
          </a:stretch>
        </p:blipFill>
        <p:spPr>
          <a:xfrm>
            <a:off x="11761580" y="0"/>
            <a:ext cx="430420"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416985" y="5734269"/>
            <a:ext cx="2229105" cy="610940"/>
          </a:xfrm>
          <a:prstGeom prst="rect">
            <a:avLst/>
          </a:prstGeom>
        </p:spPr>
      </p:pic>
      <p:sp>
        <p:nvSpPr>
          <p:cNvPr id="42" name="object 32">
            <a:extLst>
              <a:ext uri="{FF2B5EF4-FFF2-40B4-BE49-F238E27FC236}">
                <a16:creationId xmlns:a16="http://schemas.microsoft.com/office/drawing/2014/main" id="{301404D1-DF50-EF43-8890-ABFF3B01E3D0}"/>
              </a:ext>
            </a:extLst>
          </p:cNvPr>
          <p:cNvSpPr txBox="1"/>
          <p:nvPr/>
        </p:nvSpPr>
        <p:spPr>
          <a:xfrm>
            <a:off x="3136568" y="3599697"/>
            <a:ext cx="887881" cy="318837"/>
          </a:xfrm>
          <a:prstGeom prst="rect">
            <a:avLst/>
          </a:prstGeom>
        </p:spPr>
        <p:txBody>
          <a:bodyPr vert="horz" wrap="square" lIns="0" tIns="10953" rIns="0" bIns="0" rtlCol="0">
            <a:spAutoFit/>
          </a:bodyPr>
          <a:lstStyle/>
          <a:p>
            <a:pPr marL="9525">
              <a:spcBef>
                <a:spcPts val="86"/>
              </a:spcBef>
            </a:pPr>
            <a:r>
              <a:rPr lang="es-419" sz="2000" b="1" spc="-30" dirty="0">
                <a:solidFill>
                  <a:schemeClr val="bg1"/>
                </a:solidFill>
                <a:latin typeface="Helvetica" pitchFamily="2" charset="0"/>
                <a:cs typeface="Montserrat-Medium"/>
              </a:rPr>
              <a:t>18.25</a:t>
            </a:r>
            <a:r>
              <a:rPr sz="2000" b="1" spc="-30" dirty="0">
                <a:solidFill>
                  <a:schemeClr val="bg1"/>
                </a:solidFill>
                <a:latin typeface="Helvetica" pitchFamily="2" charset="0"/>
                <a:cs typeface="Montserrat-ExtraBold"/>
              </a:rPr>
              <a:t>%</a:t>
            </a:r>
            <a:endParaRPr sz="2000" dirty="0">
              <a:solidFill>
                <a:schemeClr val="bg1"/>
              </a:solidFill>
              <a:latin typeface="Helvetica" pitchFamily="2" charset="0"/>
              <a:cs typeface="Montserrat-ExtraBold"/>
            </a:endParaRPr>
          </a:p>
        </p:txBody>
      </p:sp>
      <p:sp>
        <p:nvSpPr>
          <p:cNvPr id="43" name="object 32">
            <a:extLst>
              <a:ext uri="{FF2B5EF4-FFF2-40B4-BE49-F238E27FC236}">
                <a16:creationId xmlns:a16="http://schemas.microsoft.com/office/drawing/2014/main" id="{4EA251E3-82C2-C341-81BA-814F9635730C}"/>
              </a:ext>
            </a:extLst>
          </p:cNvPr>
          <p:cNvSpPr txBox="1"/>
          <p:nvPr/>
        </p:nvSpPr>
        <p:spPr>
          <a:xfrm>
            <a:off x="3145692" y="4029119"/>
            <a:ext cx="887881" cy="318837"/>
          </a:xfrm>
          <a:prstGeom prst="rect">
            <a:avLst/>
          </a:prstGeom>
        </p:spPr>
        <p:txBody>
          <a:bodyPr vert="horz" wrap="square" lIns="0" tIns="10953" rIns="0" bIns="0" rtlCol="0">
            <a:spAutoFit/>
          </a:bodyPr>
          <a:lstStyle/>
          <a:p>
            <a:pPr marL="9525">
              <a:spcBef>
                <a:spcPts val="86"/>
              </a:spcBef>
            </a:pPr>
            <a:r>
              <a:rPr lang="es-419" sz="2000" b="1" spc="-30" dirty="0">
                <a:solidFill>
                  <a:schemeClr val="bg1"/>
                </a:solidFill>
                <a:latin typeface="Helvetica" pitchFamily="2" charset="0"/>
                <a:cs typeface="Montserrat-Medium"/>
              </a:rPr>
              <a:t>46.64</a:t>
            </a:r>
            <a:r>
              <a:rPr sz="2000" b="1" spc="-30" dirty="0">
                <a:solidFill>
                  <a:schemeClr val="bg1"/>
                </a:solidFill>
                <a:latin typeface="Helvetica" pitchFamily="2" charset="0"/>
                <a:cs typeface="Montserrat-ExtraBold"/>
              </a:rPr>
              <a:t>%</a:t>
            </a:r>
            <a:endParaRPr sz="2000" dirty="0">
              <a:solidFill>
                <a:schemeClr val="bg1"/>
              </a:solidFill>
              <a:latin typeface="Helvetica" pitchFamily="2" charset="0"/>
              <a:cs typeface="Montserrat-ExtraBold"/>
            </a:endParaRPr>
          </a:p>
        </p:txBody>
      </p:sp>
      <p:sp>
        <p:nvSpPr>
          <p:cNvPr id="20" name="object 3">
            <a:extLst>
              <a:ext uri="{FF2B5EF4-FFF2-40B4-BE49-F238E27FC236}">
                <a16:creationId xmlns:a16="http://schemas.microsoft.com/office/drawing/2014/main" id="{2EE844AB-1EC9-CA4B-BC1F-E9F0B6E40D16}"/>
              </a:ext>
            </a:extLst>
          </p:cNvPr>
          <p:cNvSpPr txBox="1">
            <a:spLocks/>
          </p:cNvSpPr>
          <p:nvPr/>
        </p:nvSpPr>
        <p:spPr>
          <a:xfrm>
            <a:off x="760778" y="1241102"/>
            <a:ext cx="3975107"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b="1" spc="153" dirty="0">
                <a:solidFill>
                  <a:srgbClr val="396559"/>
                </a:solidFill>
                <a:latin typeface="Montserrat" pitchFamily="2" charset="77"/>
              </a:rPr>
              <a:t>TRAMO 6 </a:t>
            </a:r>
            <a:r>
              <a:rPr lang="es-MX" sz="2000" b="1" spc="153" dirty="0">
                <a:solidFill>
                  <a:srgbClr val="396559"/>
                </a:solidFill>
                <a:latin typeface="Montserrat SemiBold" pitchFamily="2" charset="77"/>
              </a:rPr>
              <a:t>FRENTE 7</a:t>
            </a:r>
            <a:endParaRPr lang="es-MX" sz="2000" b="1" spc="188" dirty="0">
              <a:solidFill>
                <a:srgbClr val="396559"/>
              </a:solidFill>
              <a:latin typeface="Montserrat SemiBold" pitchFamily="2" charset="77"/>
            </a:endParaRPr>
          </a:p>
        </p:txBody>
      </p:sp>
      <p:sp>
        <p:nvSpPr>
          <p:cNvPr id="23" name="object 3">
            <a:extLst>
              <a:ext uri="{FF2B5EF4-FFF2-40B4-BE49-F238E27FC236}">
                <a16:creationId xmlns:a16="http://schemas.microsoft.com/office/drawing/2014/main" id="{50CE982E-188F-3545-BE0C-62DD26B30E4F}"/>
              </a:ext>
            </a:extLst>
          </p:cNvPr>
          <p:cNvSpPr txBox="1">
            <a:spLocks/>
          </p:cNvSpPr>
          <p:nvPr/>
        </p:nvSpPr>
        <p:spPr>
          <a:xfrm>
            <a:off x="1515854" y="1779986"/>
            <a:ext cx="2942701" cy="1366400"/>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KM INICIAL  –   KM FINAL</a:t>
            </a:r>
          </a:p>
          <a:p>
            <a:pPr marL="9525">
              <a:spcBef>
                <a:spcPts val="75"/>
              </a:spcBef>
            </a:pPr>
            <a:r>
              <a:rPr lang="es-MX" sz="1400" b="1" spc="153" dirty="0">
                <a:latin typeface="Montserrat Light" pitchFamily="2" charset="77"/>
              </a:rPr>
              <a:t>  6463+800.       6465+400</a:t>
            </a:r>
          </a:p>
          <a:p>
            <a:pPr marL="9525">
              <a:spcBef>
                <a:spcPts val="75"/>
              </a:spcBef>
            </a:pPr>
            <a:r>
              <a:rPr lang="es-MX" sz="1400" b="1" spc="153" dirty="0">
                <a:latin typeface="Montserrat Light" pitchFamily="2" charset="77"/>
              </a:rPr>
              <a:t>  6465+400.       6466+700</a:t>
            </a:r>
          </a:p>
          <a:p>
            <a:pPr marL="9525">
              <a:spcBef>
                <a:spcPts val="75"/>
              </a:spcBef>
            </a:pPr>
            <a:r>
              <a:rPr lang="es-MX" sz="1400" b="1" spc="153" dirty="0">
                <a:latin typeface="Montserrat Light" pitchFamily="2" charset="77"/>
              </a:rPr>
              <a:t>  6466+700.       6472+000</a:t>
            </a:r>
          </a:p>
          <a:p>
            <a:pPr marL="9525">
              <a:spcBef>
                <a:spcPts val="75"/>
              </a:spcBef>
            </a:pPr>
            <a:r>
              <a:rPr lang="es-MX" sz="1400" b="1" spc="153" dirty="0">
                <a:latin typeface="Montserrat Light" pitchFamily="2" charset="77"/>
              </a:rPr>
              <a:t>  </a:t>
            </a:r>
            <a:r>
              <a:rPr lang="es-MX" sz="1400" b="1" spc="153" dirty="0">
                <a:solidFill>
                  <a:schemeClr val="accent5">
                    <a:lumMod val="75000"/>
                  </a:schemeClr>
                </a:solidFill>
                <a:latin typeface="Montserrat Light" pitchFamily="2" charset="77"/>
              </a:rPr>
              <a:t>6472+000.       6473+200</a:t>
            </a:r>
          </a:p>
          <a:p>
            <a:pPr marL="9525">
              <a:spcBef>
                <a:spcPts val="75"/>
              </a:spcBef>
            </a:pPr>
            <a:r>
              <a:rPr lang="es-MX" sz="1400" b="1" spc="153" dirty="0">
                <a:latin typeface="Montserrat Light" pitchFamily="2" charset="77"/>
              </a:rPr>
              <a:t> </a:t>
            </a:r>
          </a:p>
        </p:txBody>
      </p:sp>
      <p:pic>
        <p:nvPicPr>
          <p:cNvPr id="3" name="Imagen 2">
            <a:extLst>
              <a:ext uri="{FF2B5EF4-FFF2-40B4-BE49-F238E27FC236}">
                <a16:creationId xmlns:a16="http://schemas.microsoft.com/office/drawing/2014/main" id="{C085D2E7-AD86-1F4A-8918-E7C9E46F0E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5717" y="1772284"/>
            <a:ext cx="447680" cy="550343"/>
          </a:xfrm>
          <a:prstGeom prst="rect">
            <a:avLst/>
          </a:prstGeom>
        </p:spPr>
      </p:pic>
      <p:sp>
        <p:nvSpPr>
          <p:cNvPr id="24" name="object 3">
            <a:extLst>
              <a:ext uri="{FF2B5EF4-FFF2-40B4-BE49-F238E27FC236}">
                <a16:creationId xmlns:a16="http://schemas.microsoft.com/office/drawing/2014/main" id="{F79DA5AB-45C0-5642-B443-439ECBEC8773}"/>
              </a:ext>
            </a:extLst>
          </p:cNvPr>
          <p:cNvSpPr txBox="1">
            <a:spLocks/>
          </p:cNvSpPr>
          <p:nvPr/>
        </p:nvSpPr>
        <p:spPr>
          <a:xfrm>
            <a:off x="5140574" y="1779986"/>
            <a:ext cx="2157075" cy="2051203"/>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PUNTO AMBIENTAL </a:t>
            </a:r>
          </a:p>
          <a:p>
            <a:pPr marL="9525">
              <a:spcBef>
                <a:spcPts val="75"/>
              </a:spcBef>
            </a:pPr>
            <a:r>
              <a:rPr lang="es-MX" sz="1400" b="1" spc="153" dirty="0">
                <a:latin typeface="Montserrat Light" pitchFamily="2" charset="77"/>
              </a:rPr>
              <a:t>290 AL 293</a:t>
            </a:r>
          </a:p>
          <a:p>
            <a:pPr marL="9525">
              <a:spcBef>
                <a:spcPts val="75"/>
              </a:spcBef>
            </a:pPr>
            <a:r>
              <a:rPr lang="es-MX" sz="1400" b="1" spc="153" dirty="0">
                <a:latin typeface="Montserrat Light" pitchFamily="2" charset="77"/>
              </a:rPr>
              <a:t>294 AL 297</a:t>
            </a:r>
          </a:p>
          <a:p>
            <a:pPr marL="9525">
              <a:spcBef>
                <a:spcPts val="75"/>
              </a:spcBef>
            </a:pPr>
            <a:r>
              <a:rPr lang="es-MX" sz="1400" b="1" spc="153" dirty="0">
                <a:latin typeface="Montserrat Light" pitchFamily="2" charset="77"/>
              </a:rPr>
              <a:t>298 AL 308</a:t>
            </a:r>
          </a:p>
          <a:p>
            <a:pPr marL="9525">
              <a:spcBef>
                <a:spcPts val="75"/>
              </a:spcBef>
            </a:pPr>
            <a:r>
              <a:rPr lang="es-MX" sz="1400" b="1" spc="153" dirty="0">
                <a:solidFill>
                  <a:schemeClr val="accent5">
                    <a:lumMod val="75000"/>
                  </a:schemeClr>
                </a:solidFill>
                <a:latin typeface="Montserrat Light" pitchFamily="2" charset="77"/>
              </a:rPr>
              <a:t>309 AL 310</a:t>
            </a:r>
          </a:p>
          <a:p>
            <a:pPr marL="9525">
              <a:spcBef>
                <a:spcPts val="75"/>
              </a:spcBef>
            </a:pPr>
            <a:endParaRPr lang="es-MX" sz="1400" b="1" spc="153" dirty="0">
              <a:latin typeface="Montserrat Light" pitchFamily="2" charset="77"/>
            </a:endParaRPr>
          </a:p>
          <a:p>
            <a:pPr marL="9525">
              <a:spcBef>
                <a:spcPts val="75"/>
              </a:spcBef>
            </a:pPr>
            <a:endParaRPr lang="es-MX" sz="1400" b="1" spc="153" dirty="0">
              <a:latin typeface="Montserrat Light" pitchFamily="2" charset="77"/>
            </a:endParaRPr>
          </a:p>
          <a:p>
            <a:pPr marL="9525">
              <a:spcBef>
                <a:spcPts val="75"/>
              </a:spcBef>
            </a:pPr>
            <a:r>
              <a:rPr lang="es-MX" sz="1400" b="1" spc="153" dirty="0">
                <a:latin typeface="Montserrat Light" pitchFamily="2" charset="77"/>
              </a:rPr>
              <a:t>  </a:t>
            </a:r>
          </a:p>
          <a:p>
            <a:pPr marL="9525">
              <a:spcBef>
                <a:spcPts val="75"/>
              </a:spcBef>
            </a:pPr>
            <a:endParaRPr lang="es-MX" sz="1400" spc="188" dirty="0">
              <a:latin typeface="Montserrat Light" pitchFamily="2" charset="77"/>
            </a:endParaRPr>
          </a:p>
        </p:txBody>
      </p:sp>
      <p:pic>
        <p:nvPicPr>
          <p:cNvPr id="12" name="Imagen 11">
            <a:extLst>
              <a:ext uri="{FF2B5EF4-FFF2-40B4-BE49-F238E27FC236}">
                <a16:creationId xmlns:a16="http://schemas.microsoft.com/office/drawing/2014/main" id="{828B60F7-B528-AD4E-B7F7-6189360D2D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27111" y="1650430"/>
            <a:ext cx="518988" cy="518988"/>
          </a:xfrm>
          <a:prstGeom prst="rect">
            <a:avLst/>
          </a:prstGeom>
        </p:spPr>
      </p:pic>
      <p:pic>
        <p:nvPicPr>
          <p:cNvPr id="15" name="Imagen 14">
            <a:extLst>
              <a:ext uri="{FF2B5EF4-FFF2-40B4-BE49-F238E27FC236}">
                <a16:creationId xmlns:a16="http://schemas.microsoft.com/office/drawing/2014/main" id="{9C6C10BB-3F5C-1946-8701-81A8CB59B74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393192" y="1721432"/>
            <a:ext cx="787772" cy="369773"/>
          </a:xfrm>
          <a:prstGeom prst="rect">
            <a:avLst/>
          </a:prstGeom>
        </p:spPr>
      </p:pic>
      <p:sp>
        <p:nvSpPr>
          <p:cNvPr id="33" name="object 3">
            <a:extLst>
              <a:ext uri="{FF2B5EF4-FFF2-40B4-BE49-F238E27FC236}">
                <a16:creationId xmlns:a16="http://schemas.microsoft.com/office/drawing/2014/main" id="{7CC78786-A7F3-2F48-8DEA-A517433BBB5E}"/>
              </a:ext>
            </a:extLst>
          </p:cNvPr>
          <p:cNvSpPr txBox="1">
            <a:spLocks/>
          </p:cNvSpPr>
          <p:nvPr/>
        </p:nvSpPr>
        <p:spPr>
          <a:xfrm>
            <a:off x="8319813" y="1787560"/>
            <a:ext cx="1212754" cy="159466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LONGITUD </a:t>
            </a:r>
          </a:p>
          <a:p>
            <a:pPr marL="9525">
              <a:spcBef>
                <a:spcPts val="75"/>
              </a:spcBef>
            </a:pPr>
            <a:r>
              <a:rPr lang="es-MX" sz="1400" b="1" spc="153" dirty="0">
                <a:latin typeface="Montserrat Light" pitchFamily="2" charset="77"/>
              </a:rPr>
              <a:t>1.6 KM</a:t>
            </a:r>
          </a:p>
          <a:p>
            <a:pPr marL="9525">
              <a:spcBef>
                <a:spcPts val="75"/>
              </a:spcBef>
            </a:pPr>
            <a:r>
              <a:rPr lang="es-MX" sz="1400" b="1" spc="153" dirty="0">
                <a:latin typeface="Montserrat Light" pitchFamily="2" charset="77"/>
              </a:rPr>
              <a:t>1.3 KM</a:t>
            </a:r>
          </a:p>
          <a:p>
            <a:pPr marL="9525">
              <a:spcBef>
                <a:spcPts val="75"/>
              </a:spcBef>
            </a:pPr>
            <a:r>
              <a:rPr lang="es-MX" sz="1400" b="1" spc="153" dirty="0">
                <a:latin typeface="Montserrat Light" pitchFamily="2" charset="77"/>
              </a:rPr>
              <a:t>5.3 KM</a:t>
            </a:r>
          </a:p>
          <a:p>
            <a:pPr marL="9525">
              <a:spcBef>
                <a:spcPts val="75"/>
              </a:spcBef>
            </a:pPr>
            <a:r>
              <a:rPr lang="es-MX" sz="1400" b="1" spc="153" dirty="0">
                <a:solidFill>
                  <a:schemeClr val="accent5">
                    <a:lumMod val="75000"/>
                  </a:schemeClr>
                </a:solidFill>
                <a:latin typeface="Montserrat Light" pitchFamily="2" charset="77"/>
              </a:rPr>
              <a:t>1.2 KM</a:t>
            </a:r>
          </a:p>
          <a:p>
            <a:pPr marL="9525">
              <a:spcBef>
                <a:spcPts val="75"/>
              </a:spcBef>
            </a:pPr>
            <a:r>
              <a:rPr lang="es-MX" sz="1400" b="1" spc="153" dirty="0">
                <a:solidFill>
                  <a:schemeClr val="accent5">
                    <a:lumMod val="75000"/>
                  </a:schemeClr>
                </a:solidFill>
                <a:latin typeface="Montserrat Light" pitchFamily="2" charset="77"/>
              </a:rPr>
              <a:t>9.40KM </a:t>
            </a:r>
          </a:p>
          <a:p>
            <a:pPr marL="9525">
              <a:spcBef>
                <a:spcPts val="75"/>
              </a:spcBef>
            </a:pPr>
            <a:r>
              <a:rPr lang="es-MX" sz="1400" b="1" spc="153" dirty="0">
                <a:latin typeface="Montserrat Light" pitchFamily="2" charset="77"/>
              </a:rPr>
              <a:t> </a:t>
            </a:r>
            <a:endParaRPr lang="es-MX" sz="1400" spc="188" dirty="0">
              <a:latin typeface="Montserrat Light" pitchFamily="2" charset="77"/>
            </a:endParaRPr>
          </a:p>
        </p:txBody>
      </p:sp>
      <p:sp>
        <p:nvSpPr>
          <p:cNvPr id="34" name="object 3">
            <a:extLst>
              <a:ext uri="{FF2B5EF4-FFF2-40B4-BE49-F238E27FC236}">
                <a16:creationId xmlns:a16="http://schemas.microsoft.com/office/drawing/2014/main" id="{12EFBFF6-ADC0-3A42-9BE4-4E7BD497B40D}"/>
              </a:ext>
            </a:extLst>
          </p:cNvPr>
          <p:cNvSpPr txBox="1">
            <a:spLocks/>
          </p:cNvSpPr>
          <p:nvPr/>
        </p:nvSpPr>
        <p:spPr>
          <a:xfrm>
            <a:off x="1656556" y="3406528"/>
            <a:ext cx="1749283" cy="2051203"/>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MONUMENTOS</a:t>
            </a:r>
          </a:p>
          <a:p>
            <a:pPr marL="9525">
              <a:spcBef>
                <a:spcPts val="75"/>
              </a:spcBef>
            </a:pPr>
            <a:r>
              <a:rPr lang="es-MX" sz="1400" spc="153" dirty="0">
                <a:solidFill>
                  <a:srgbClr val="396559"/>
                </a:solidFill>
                <a:latin typeface="Montserrat Medium" pitchFamily="2" charset="77"/>
              </a:rPr>
              <a:t>REGISTRADOS  </a:t>
            </a:r>
          </a:p>
          <a:p>
            <a:pPr marL="9525">
              <a:spcBef>
                <a:spcPts val="75"/>
              </a:spcBef>
            </a:pPr>
            <a:r>
              <a:rPr lang="es-MX" sz="1400" b="1" spc="153" dirty="0">
                <a:latin typeface="Montserrat Light" pitchFamily="2" charset="77"/>
              </a:rPr>
              <a:t>50</a:t>
            </a:r>
          </a:p>
          <a:p>
            <a:pPr marL="9525">
              <a:spcBef>
                <a:spcPts val="75"/>
              </a:spcBef>
            </a:pPr>
            <a:r>
              <a:rPr lang="es-MX" sz="1400" b="1" spc="153" dirty="0">
                <a:latin typeface="Montserrat Light" pitchFamily="2" charset="77"/>
              </a:rPr>
              <a:t>20</a:t>
            </a:r>
          </a:p>
          <a:p>
            <a:pPr marL="9525">
              <a:spcBef>
                <a:spcPts val="75"/>
              </a:spcBef>
            </a:pPr>
            <a:r>
              <a:rPr lang="es-MX" sz="1400" b="1" spc="153" dirty="0">
                <a:latin typeface="Montserrat Light" pitchFamily="2" charset="77"/>
              </a:rPr>
              <a:t>2</a:t>
            </a:r>
          </a:p>
          <a:p>
            <a:pPr marL="9525">
              <a:spcBef>
                <a:spcPts val="75"/>
              </a:spcBef>
            </a:pPr>
            <a:r>
              <a:rPr lang="es-MX" sz="1400" b="1" spc="153" dirty="0">
                <a:solidFill>
                  <a:schemeClr val="accent5">
                    <a:lumMod val="75000"/>
                  </a:schemeClr>
                </a:solidFill>
                <a:latin typeface="Montserrat Light" pitchFamily="2" charset="77"/>
              </a:rPr>
              <a:t>60</a:t>
            </a:r>
          </a:p>
          <a:p>
            <a:pPr marL="9525">
              <a:spcBef>
                <a:spcPts val="75"/>
              </a:spcBef>
            </a:pPr>
            <a:r>
              <a:rPr lang="es-MX" sz="1400" b="1" spc="153" dirty="0">
                <a:solidFill>
                  <a:schemeClr val="accent5">
                    <a:lumMod val="75000"/>
                  </a:schemeClr>
                </a:solidFill>
                <a:latin typeface="Montserrat Light" pitchFamily="2" charset="77"/>
              </a:rPr>
              <a:t>132</a:t>
            </a:r>
          </a:p>
          <a:p>
            <a:pPr marL="9525">
              <a:spcBef>
                <a:spcPts val="75"/>
              </a:spcBef>
            </a:pPr>
            <a:endParaRPr lang="es-MX" sz="1400" b="1" spc="153" dirty="0">
              <a:latin typeface="Montserrat Light" pitchFamily="2" charset="77"/>
            </a:endParaRPr>
          </a:p>
          <a:p>
            <a:pPr marL="9525">
              <a:spcBef>
                <a:spcPts val="75"/>
              </a:spcBef>
            </a:pPr>
            <a:endParaRPr lang="es-MX" sz="1400" b="1" spc="153" dirty="0">
              <a:latin typeface="Montserrat Light" pitchFamily="2" charset="77"/>
            </a:endParaRPr>
          </a:p>
        </p:txBody>
      </p:sp>
      <p:sp>
        <p:nvSpPr>
          <p:cNvPr id="37" name="object 3">
            <a:extLst>
              <a:ext uri="{FF2B5EF4-FFF2-40B4-BE49-F238E27FC236}">
                <a16:creationId xmlns:a16="http://schemas.microsoft.com/office/drawing/2014/main" id="{41EFDBF2-B919-7D4C-ADE7-2EA3C8A06A64}"/>
              </a:ext>
            </a:extLst>
          </p:cNvPr>
          <p:cNvSpPr txBox="1">
            <a:spLocks/>
          </p:cNvSpPr>
          <p:nvPr/>
        </p:nvSpPr>
        <p:spPr>
          <a:xfrm>
            <a:off x="4535911" y="3447480"/>
            <a:ext cx="1791502" cy="182293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MONUMENTOS </a:t>
            </a:r>
          </a:p>
          <a:p>
            <a:pPr marL="9525">
              <a:spcBef>
                <a:spcPts val="75"/>
              </a:spcBef>
            </a:pPr>
            <a:r>
              <a:rPr lang="es-MX" sz="1400" spc="153" dirty="0">
                <a:solidFill>
                  <a:srgbClr val="396559"/>
                </a:solidFill>
                <a:latin typeface="Montserrat Medium" pitchFamily="2" charset="77"/>
              </a:rPr>
              <a:t>ENCINTADOS </a:t>
            </a:r>
          </a:p>
          <a:p>
            <a:pPr marL="9525">
              <a:spcBef>
                <a:spcPts val="75"/>
              </a:spcBef>
            </a:pPr>
            <a:r>
              <a:rPr lang="es-MX" sz="1400" b="1" spc="153" dirty="0">
                <a:latin typeface="Montserrat Light" pitchFamily="2" charset="77"/>
              </a:rPr>
              <a:t>50</a:t>
            </a:r>
          </a:p>
          <a:p>
            <a:pPr marL="9525">
              <a:spcBef>
                <a:spcPts val="75"/>
              </a:spcBef>
            </a:pPr>
            <a:r>
              <a:rPr lang="es-MX" sz="1400" b="1" spc="153" dirty="0">
                <a:latin typeface="Montserrat Light" pitchFamily="2" charset="77"/>
              </a:rPr>
              <a:t>20</a:t>
            </a:r>
          </a:p>
          <a:p>
            <a:pPr marL="9525">
              <a:spcBef>
                <a:spcPts val="75"/>
              </a:spcBef>
            </a:pPr>
            <a:r>
              <a:rPr lang="es-MX" sz="1400" b="1" spc="153" dirty="0">
                <a:latin typeface="Montserrat Light" pitchFamily="2" charset="77"/>
              </a:rPr>
              <a:t>2</a:t>
            </a:r>
          </a:p>
          <a:p>
            <a:pPr marL="9525">
              <a:spcBef>
                <a:spcPts val="75"/>
              </a:spcBef>
            </a:pPr>
            <a:r>
              <a:rPr lang="es-MX" sz="1400" b="1" spc="153" dirty="0">
                <a:solidFill>
                  <a:schemeClr val="accent5">
                    <a:lumMod val="75000"/>
                  </a:schemeClr>
                </a:solidFill>
                <a:latin typeface="Montserrat Light" pitchFamily="2" charset="77"/>
              </a:rPr>
              <a:t>60</a:t>
            </a:r>
          </a:p>
          <a:p>
            <a:pPr marL="9525">
              <a:spcBef>
                <a:spcPts val="75"/>
              </a:spcBef>
            </a:pPr>
            <a:r>
              <a:rPr lang="es-MX" sz="1400" b="1" spc="153" dirty="0">
                <a:solidFill>
                  <a:schemeClr val="accent5">
                    <a:lumMod val="75000"/>
                  </a:schemeClr>
                </a:solidFill>
                <a:latin typeface="Montserrat Light" pitchFamily="2" charset="77"/>
              </a:rPr>
              <a:t>132</a:t>
            </a:r>
          </a:p>
          <a:p>
            <a:pPr marL="9525">
              <a:spcBef>
                <a:spcPts val="75"/>
              </a:spcBef>
            </a:pPr>
            <a:endParaRPr lang="es-MX" sz="1400" b="1" spc="153" dirty="0">
              <a:latin typeface="Montserrat Light" pitchFamily="2" charset="77"/>
            </a:endParaRPr>
          </a:p>
        </p:txBody>
      </p:sp>
      <p:sp>
        <p:nvSpPr>
          <p:cNvPr id="38" name="object 3">
            <a:extLst>
              <a:ext uri="{FF2B5EF4-FFF2-40B4-BE49-F238E27FC236}">
                <a16:creationId xmlns:a16="http://schemas.microsoft.com/office/drawing/2014/main" id="{A7BF9EE4-6C1A-6640-B309-FD60B1ED2771}"/>
              </a:ext>
            </a:extLst>
          </p:cNvPr>
          <p:cNvSpPr txBox="1">
            <a:spLocks/>
          </p:cNvSpPr>
          <p:nvPr/>
        </p:nvSpPr>
        <p:spPr>
          <a:xfrm>
            <a:off x="7390421" y="3438092"/>
            <a:ext cx="2217146" cy="182293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solidFill>
                  <a:srgbClr val="396559"/>
                </a:solidFill>
                <a:latin typeface="Montserrat Medium" pitchFamily="2" charset="77"/>
              </a:rPr>
              <a:t>MONUMENTOS </a:t>
            </a:r>
          </a:p>
          <a:p>
            <a:pPr marL="9525">
              <a:spcBef>
                <a:spcPts val="75"/>
              </a:spcBef>
            </a:pPr>
            <a:r>
              <a:rPr lang="es-MX" sz="1400" spc="153" dirty="0">
                <a:solidFill>
                  <a:srgbClr val="396559"/>
                </a:solidFill>
                <a:latin typeface="Montserrat Medium" pitchFamily="2" charset="77"/>
              </a:rPr>
              <a:t>A INTERVENIR 30M   </a:t>
            </a:r>
          </a:p>
          <a:p>
            <a:pPr marL="9525">
              <a:spcBef>
                <a:spcPts val="75"/>
              </a:spcBef>
            </a:pPr>
            <a:r>
              <a:rPr lang="es-MX" sz="1400" b="1" spc="153" dirty="0">
                <a:latin typeface="Montserrat Light" pitchFamily="2" charset="77"/>
              </a:rPr>
              <a:t>36</a:t>
            </a:r>
          </a:p>
          <a:p>
            <a:pPr marL="9525">
              <a:spcBef>
                <a:spcPts val="75"/>
              </a:spcBef>
            </a:pPr>
            <a:r>
              <a:rPr lang="es-MX" sz="1400" b="1" spc="153" dirty="0">
                <a:latin typeface="Montserrat Light" pitchFamily="2" charset="77"/>
              </a:rPr>
              <a:t>20</a:t>
            </a:r>
          </a:p>
          <a:p>
            <a:pPr marL="9525">
              <a:spcBef>
                <a:spcPts val="75"/>
              </a:spcBef>
            </a:pPr>
            <a:r>
              <a:rPr lang="es-MX" sz="1400" b="1" spc="153" dirty="0">
                <a:latin typeface="Montserrat Light" pitchFamily="2" charset="77"/>
              </a:rPr>
              <a:t>2</a:t>
            </a:r>
          </a:p>
          <a:p>
            <a:pPr marL="9525">
              <a:spcBef>
                <a:spcPts val="75"/>
              </a:spcBef>
            </a:pPr>
            <a:r>
              <a:rPr lang="es-MX" sz="1400" b="1" spc="153" dirty="0">
                <a:solidFill>
                  <a:schemeClr val="accent5">
                    <a:lumMod val="75000"/>
                  </a:schemeClr>
                </a:solidFill>
                <a:latin typeface="Montserrat Light" pitchFamily="2" charset="77"/>
              </a:rPr>
              <a:t>46</a:t>
            </a:r>
          </a:p>
          <a:p>
            <a:pPr marL="9525">
              <a:spcBef>
                <a:spcPts val="75"/>
              </a:spcBef>
            </a:pPr>
            <a:r>
              <a:rPr lang="es-MX" sz="1400" b="1" spc="153" dirty="0">
                <a:solidFill>
                  <a:schemeClr val="accent5">
                    <a:lumMod val="75000"/>
                  </a:schemeClr>
                </a:solidFill>
                <a:latin typeface="Montserrat Light" pitchFamily="2" charset="77"/>
              </a:rPr>
              <a:t>104</a:t>
            </a:r>
          </a:p>
          <a:p>
            <a:pPr marL="9525">
              <a:spcBef>
                <a:spcPts val="75"/>
              </a:spcBef>
            </a:pPr>
            <a:endParaRPr lang="es-MX" sz="1400" b="1" spc="153" dirty="0">
              <a:latin typeface="Montserrat Light" pitchFamily="2" charset="77"/>
            </a:endParaRPr>
          </a:p>
        </p:txBody>
      </p:sp>
      <p:pic>
        <p:nvPicPr>
          <p:cNvPr id="16" name="Imagen 15">
            <a:extLst>
              <a:ext uri="{FF2B5EF4-FFF2-40B4-BE49-F238E27FC236}">
                <a16:creationId xmlns:a16="http://schemas.microsoft.com/office/drawing/2014/main" id="{F3751616-4172-5344-9550-665E8185E81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5717" y="3382297"/>
            <a:ext cx="608837" cy="608837"/>
          </a:xfrm>
          <a:prstGeom prst="rect">
            <a:avLst/>
          </a:prstGeom>
        </p:spPr>
      </p:pic>
      <p:pic>
        <p:nvPicPr>
          <p:cNvPr id="45" name="Imagen 44">
            <a:extLst>
              <a:ext uri="{FF2B5EF4-FFF2-40B4-BE49-F238E27FC236}">
                <a16:creationId xmlns:a16="http://schemas.microsoft.com/office/drawing/2014/main" id="{26FD45A3-0E7B-8246-85E4-40C0F6347C0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78634" y="3352104"/>
            <a:ext cx="608837" cy="608837"/>
          </a:xfrm>
          <a:prstGeom prst="rect">
            <a:avLst/>
          </a:prstGeom>
        </p:spPr>
      </p:pic>
      <p:pic>
        <p:nvPicPr>
          <p:cNvPr id="47" name="Imagen 46">
            <a:extLst>
              <a:ext uri="{FF2B5EF4-FFF2-40B4-BE49-F238E27FC236}">
                <a16:creationId xmlns:a16="http://schemas.microsoft.com/office/drawing/2014/main" id="{F5B523DE-C47C-CA49-8B2F-1816FE7B9E8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10364" y="3389752"/>
            <a:ext cx="608837" cy="608837"/>
          </a:xfrm>
          <a:prstGeom prst="rect">
            <a:avLst/>
          </a:prstGeom>
        </p:spPr>
      </p:pic>
      <p:pic>
        <p:nvPicPr>
          <p:cNvPr id="17" name="Imagen 16">
            <a:extLst>
              <a:ext uri="{FF2B5EF4-FFF2-40B4-BE49-F238E27FC236}">
                <a16:creationId xmlns:a16="http://schemas.microsoft.com/office/drawing/2014/main" id="{AF13200B-3032-BF4B-B110-25103E17606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030699" y="5286577"/>
            <a:ext cx="1313680" cy="1266966"/>
          </a:xfrm>
          <a:prstGeom prst="rect">
            <a:avLst/>
          </a:prstGeom>
        </p:spPr>
      </p:pic>
      <p:sp>
        <p:nvSpPr>
          <p:cNvPr id="48" name="object 3">
            <a:extLst>
              <a:ext uri="{FF2B5EF4-FFF2-40B4-BE49-F238E27FC236}">
                <a16:creationId xmlns:a16="http://schemas.microsoft.com/office/drawing/2014/main" id="{048E556F-28CF-DE42-8A02-BCB5CB5A4393}"/>
              </a:ext>
            </a:extLst>
          </p:cNvPr>
          <p:cNvSpPr txBox="1">
            <a:spLocks/>
          </p:cNvSpPr>
          <p:nvPr/>
        </p:nvSpPr>
        <p:spPr>
          <a:xfrm>
            <a:off x="9482135" y="5770489"/>
            <a:ext cx="2157075" cy="45332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spc="153" dirty="0">
                <a:solidFill>
                  <a:srgbClr val="396559"/>
                </a:solidFill>
                <a:latin typeface="Montserrat Medium" pitchFamily="2" charset="77"/>
              </a:rPr>
              <a:t>ARQUEOLOGOS </a:t>
            </a:r>
          </a:p>
          <a:p>
            <a:pPr marL="9525" algn="ctr">
              <a:spcBef>
                <a:spcPts val="75"/>
              </a:spcBef>
            </a:pPr>
            <a:r>
              <a:rPr lang="es-MX" sz="1400" b="1" spc="153" dirty="0">
                <a:latin typeface="Montserrat Light" pitchFamily="2" charset="77"/>
              </a:rPr>
              <a:t>2</a:t>
            </a:r>
            <a:endParaRPr lang="es-MX" sz="1400" spc="188" dirty="0">
              <a:latin typeface="Montserrat Light" pitchFamily="2" charset="77"/>
            </a:endParaRPr>
          </a:p>
        </p:txBody>
      </p:sp>
      <p:sp>
        <p:nvSpPr>
          <p:cNvPr id="49" name="object 3">
            <a:extLst>
              <a:ext uri="{FF2B5EF4-FFF2-40B4-BE49-F238E27FC236}">
                <a16:creationId xmlns:a16="http://schemas.microsoft.com/office/drawing/2014/main" id="{8E7194FC-903C-6648-820C-E30998C336D5}"/>
              </a:ext>
            </a:extLst>
          </p:cNvPr>
          <p:cNvSpPr txBox="1">
            <a:spLocks/>
          </p:cNvSpPr>
          <p:nvPr/>
        </p:nvSpPr>
        <p:spPr>
          <a:xfrm>
            <a:off x="529926" y="134568"/>
            <a:ext cx="2910098" cy="932948"/>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53" dirty="0">
                <a:latin typeface="Montserrat Light" pitchFamily="2" charset="77"/>
              </a:rPr>
              <a:t>PROSPECCIÓN Y SALVAMENTO ARQUEOLÓGICO </a:t>
            </a:r>
            <a:endParaRPr lang="es-MX" sz="2000" spc="188" dirty="0">
              <a:latin typeface="Montserrat Light" pitchFamily="2" charset="77"/>
            </a:endParaRPr>
          </a:p>
        </p:txBody>
      </p:sp>
      <p:sp>
        <p:nvSpPr>
          <p:cNvPr id="50" name="Rectángulo 49">
            <a:extLst>
              <a:ext uri="{FF2B5EF4-FFF2-40B4-BE49-F238E27FC236}">
                <a16:creationId xmlns:a16="http://schemas.microsoft.com/office/drawing/2014/main" id="{4E9A07CF-EF34-A743-8266-12D08F58A736}"/>
              </a:ext>
            </a:extLst>
          </p:cNvPr>
          <p:cNvSpPr/>
          <p:nvPr/>
        </p:nvSpPr>
        <p:spPr>
          <a:xfrm>
            <a:off x="3030583" y="879945"/>
            <a:ext cx="6713813" cy="131865"/>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 name="Rectángulo 24">
            <a:extLst>
              <a:ext uri="{FF2B5EF4-FFF2-40B4-BE49-F238E27FC236}">
                <a16:creationId xmlns:a16="http://schemas.microsoft.com/office/drawing/2014/main" id="{3FCA80A9-D685-D942-B1F2-794508C8468A}"/>
              </a:ext>
            </a:extLst>
          </p:cNvPr>
          <p:cNvSpPr/>
          <p:nvPr/>
        </p:nvSpPr>
        <p:spPr>
          <a:xfrm>
            <a:off x="7047272" y="5199908"/>
            <a:ext cx="4711193" cy="1655823"/>
          </a:xfrm>
          <a:prstGeom prst="rect">
            <a:avLst/>
          </a:prstGeom>
          <a:solidFill>
            <a:srgbClr val="C4C4A3">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26" name="Imagen 25">
            <a:extLst>
              <a:ext uri="{FF2B5EF4-FFF2-40B4-BE49-F238E27FC236}">
                <a16:creationId xmlns:a16="http://schemas.microsoft.com/office/drawing/2014/main" id="{E0E43D08-D860-644E-8639-BAE761514B4D}"/>
              </a:ext>
            </a:extLst>
          </p:cNvPr>
          <p:cNvPicPr>
            <a:picLocks noChangeAspect="1"/>
          </p:cNvPicPr>
          <p:nvPr/>
        </p:nvPicPr>
        <p:blipFill>
          <a:blip r:embed="rId9">
            <a:lum bright="70000" contrast="-70000"/>
          </a:blip>
          <a:stretch>
            <a:fillRect/>
          </a:stretch>
        </p:blipFill>
        <p:spPr>
          <a:xfrm>
            <a:off x="10557946" y="870256"/>
            <a:ext cx="1407348" cy="5277556"/>
          </a:xfrm>
          <a:prstGeom prst="rect">
            <a:avLst/>
          </a:prstGeom>
        </p:spPr>
      </p:pic>
      <p:cxnSp>
        <p:nvCxnSpPr>
          <p:cNvPr id="32" name="Conector recto 31">
            <a:extLst>
              <a:ext uri="{FF2B5EF4-FFF2-40B4-BE49-F238E27FC236}">
                <a16:creationId xmlns:a16="http://schemas.microsoft.com/office/drawing/2014/main" id="{014A3716-A6EE-2F46-9512-4596B0C9B440}"/>
              </a:ext>
            </a:extLst>
          </p:cNvPr>
          <p:cNvCxnSpPr>
            <a:cxnSpLocks/>
          </p:cNvCxnSpPr>
          <p:nvPr/>
        </p:nvCxnSpPr>
        <p:spPr>
          <a:xfrm>
            <a:off x="1434222" y="2209561"/>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AF49E673-1CCB-3540-8AC0-81AEAA139A09}"/>
              </a:ext>
            </a:extLst>
          </p:cNvPr>
          <p:cNvCxnSpPr>
            <a:cxnSpLocks/>
          </p:cNvCxnSpPr>
          <p:nvPr/>
        </p:nvCxnSpPr>
        <p:spPr>
          <a:xfrm>
            <a:off x="1434222" y="2430789"/>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AE0AC728-3684-3C4C-8176-D743B8A0EBD8}"/>
              </a:ext>
            </a:extLst>
          </p:cNvPr>
          <p:cNvCxnSpPr>
            <a:cxnSpLocks/>
          </p:cNvCxnSpPr>
          <p:nvPr/>
        </p:nvCxnSpPr>
        <p:spPr>
          <a:xfrm>
            <a:off x="1434222" y="2652013"/>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170C0A50-81B8-3E47-BAE1-461FE0E2EC7C}"/>
              </a:ext>
            </a:extLst>
          </p:cNvPr>
          <p:cNvCxnSpPr>
            <a:cxnSpLocks/>
          </p:cNvCxnSpPr>
          <p:nvPr/>
        </p:nvCxnSpPr>
        <p:spPr>
          <a:xfrm>
            <a:off x="1434222" y="4067853"/>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2FF4026C-ACE5-BE43-97AA-6126BF1DFA3A}"/>
              </a:ext>
            </a:extLst>
          </p:cNvPr>
          <p:cNvCxnSpPr>
            <a:cxnSpLocks/>
          </p:cNvCxnSpPr>
          <p:nvPr/>
        </p:nvCxnSpPr>
        <p:spPr>
          <a:xfrm>
            <a:off x="1434222" y="4303828"/>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F9CFC351-B82D-E045-A8CD-B1CA8A091EFE}"/>
              </a:ext>
            </a:extLst>
          </p:cNvPr>
          <p:cNvCxnSpPr>
            <a:cxnSpLocks/>
          </p:cNvCxnSpPr>
          <p:nvPr/>
        </p:nvCxnSpPr>
        <p:spPr>
          <a:xfrm>
            <a:off x="1434222" y="4539805"/>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pic>
        <p:nvPicPr>
          <p:cNvPr id="46" name="Imagen 45">
            <a:extLst>
              <a:ext uri="{FF2B5EF4-FFF2-40B4-BE49-F238E27FC236}">
                <a16:creationId xmlns:a16="http://schemas.microsoft.com/office/drawing/2014/main" id="{AD8B4C23-8E16-F848-BBCB-374637460EB6}"/>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120" b="47526" l="8667" r="75200"/>
                    </a14:imgEffect>
                  </a14:imgLayer>
                </a14:imgProps>
              </a:ext>
            </a:extLst>
          </a:blip>
          <a:srcRect l="10141" t="10141" r="24725" b="52488"/>
          <a:stretch/>
        </p:blipFill>
        <p:spPr>
          <a:xfrm>
            <a:off x="2931715" y="5550246"/>
            <a:ext cx="959307" cy="978986"/>
          </a:xfrm>
          <a:prstGeom prst="rect">
            <a:avLst/>
          </a:prstGeom>
        </p:spPr>
      </p:pic>
      <p:sp>
        <p:nvSpPr>
          <p:cNvPr id="51" name="object 3">
            <a:extLst>
              <a:ext uri="{FF2B5EF4-FFF2-40B4-BE49-F238E27FC236}">
                <a16:creationId xmlns:a16="http://schemas.microsoft.com/office/drawing/2014/main" id="{E01A89F8-3A0F-124A-B5F0-0C2C8025FA16}"/>
              </a:ext>
            </a:extLst>
          </p:cNvPr>
          <p:cNvSpPr txBox="1">
            <a:spLocks/>
          </p:cNvSpPr>
          <p:nvPr/>
        </p:nvSpPr>
        <p:spPr>
          <a:xfrm>
            <a:off x="252522" y="2659039"/>
            <a:ext cx="3975107"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Nueva data </a:t>
            </a:r>
          </a:p>
        </p:txBody>
      </p:sp>
      <p:sp>
        <p:nvSpPr>
          <p:cNvPr id="52" name="object 3">
            <a:extLst>
              <a:ext uri="{FF2B5EF4-FFF2-40B4-BE49-F238E27FC236}">
                <a16:creationId xmlns:a16="http://schemas.microsoft.com/office/drawing/2014/main" id="{35A5B142-97ED-9B4A-BF87-4435312B462A}"/>
              </a:ext>
            </a:extLst>
          </p:cNvPr>
          <p:cNvSpPr txBox="1">
            <a:spLocks/>
          </p:cNvSpPr>
          <p:nvPr/>
        </p:nvSpPr>
        <p:spPr>
          <a:xfrm>
            <a:off x="285257" y="4548543"/>
            <a:ext cx="3975107"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Nueva data </a:t>
            </a:r>
          </a:p>
        </p:txBody>
      </p:sp>
      <p:sp>
        <p:nvSpPr>
          <p:cNvPr id="53" name="object 3">
            <a:extLst>
              <a:ext uri="{FF2B5EF4-FFF2-40B4-BE49-F238E27FC236}">
                <a16:creationId xmlns:a16="http://schemas.microsoft.com/office/drawing/2014/main" id="{7F4BEB72-677E-084F-91B5-BE43C51E553E}"/>
              </a:ext>
            </a:extLst>
          </p:cNvPr>
          <p:cNvSpPr txBox="1">
            <a:spLocks/>
          </p:cNvSpPr>
          <p:nvPr/>
        </p:nvSpPr>
        <p:spPr>
          <a:xfrm>
            <a:off x="475194" y="5153864"/>
            <a:ext cx="3975107" cy="49693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000" b="1" spc="188" dirty="0">
                <a:solidFill>
                  <a:schemeClr val="tx1"/>
                </a:solidFill>
                <a:latin typeface="Montserrat Light" pitchFamily="2" charset="77"/>
              </a:rPr>
              <a:t>FUENTE</a:t>
            </a:r>
            <a:r>
              <a:rPr lang="es-MX" sz="1000" spc="188" dirty="0">
                <a:solidFill>
                  <a:schemeClr val="tx1"/>
                </a:solidFill>
                <a:latin typeface="Montserrat Light" pitchFamily="2" charset="77"/>
              </a:rPr>
              <a:t>: Data obtenida del </a:t>
            </a:r>
          </a:p>
          <a:p>
            <a:pPr marL="9525">
              <a:spcBef>
                <a:spcPts val="75"/>
              </a:spcBef>
            </a:pPr>
            <a:r>
              <a:rPr lang="es-MX" sz="1000" spc="188" dirty="0">
                <a:solidFill>
                  <a:schemeClr val="tx1"/>
                </a:solidFill>
                <a:latin typeface="Montserrat Light" pitchFamily="2" charset="77"/>
              </a:rPr>
              <a:t>reporte de avance </a:t>
            </a:r>
          </a:p>
          <a:p>
            <a:pPr marL="9525">
              <a:spcBef>
                <a:spcPts val="75"/>
              </a:spcBef>
            </a:pPr>
            <a:r>
              <a:rPr lang="es-MX" sz="1000" spc="188" dirty="0">
                <a:solidFill>
                  <a:schemeClr val="tx1"/>
                </a:solidFill>
                <a:latin typeface="Montserrat Light" pitchFamily="2" charset="77"/>
              </a:rPr>
              <a:t>T6-T7-2022-10-06 </a:t>
            </a:r>
          </a:p>
        </p:txBody>
      </p:sp>
      <p:cxnSp>
        <p:nvCxnSpPr>
          <p:cNvPr id="54" name="Conector recto 53">
            <a:extLst>
              <a:ext uri="{FF2B5EF4-FFF2-40B4-BE49-F238E27FC236}">
                <a16:creationId xmlns:a16="http://schemas.microsoft.com/office/drawing/2014/main" id="{BE5A29F2-EC15-C14F-985A-F270256ECDB9}"/>
              </a:ext>
            </a:extLst>
          </p:cNvPr>
          <p:cNvCxnSpPr>
            <a:cxnSpLocks/>
          </p:cNvCxnSpPr>
          <p:nvPr/>
        </p:nvCxnSpPr>
        <p:spPr>
          <a:xfrm>
            <a:off x="1434222" y="4773605"/>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55" name="Conector recto 54">
            <a:extLst>
              <a:ext uri="{FF2B5EF4-FFF2-40B4-BE49-F238E27FC236}">
                <a16:creationId xmlns:a16="http://schemas.microsoft.com/office/drawing/2014/main" id="{274264D0-1D2A-944C-9BFA-1AC804781BAB}"/>
              </a:ext>
            </a:extLst>
          </p:cNvPr>
          <p:cNvCxnSpPr>
            <a:cxnSpLocks/>
          </p:cNvCxnSpPr>
          <p:nvPr/>
        </p:nvCxnSpPr>
        <p:spPr>
          <a:xfrm>
            <a:off x="1434222" y="4997172"/>
            <a:ext cx="8127912"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56" name="Conector recto 55">
            <a:extLst>
              <a:ext uri="{FF2B5EF4-FFF2-40B4-BE49-F238E27FC236}">
                <a16:creationId xmlns:a16="http://schemas.microsoft.com/office/drawing/2014/main" id="{1150D64F-F2AC-AF43-AE20-4E8426C5AE10}"/>
              </a:ext>
            </a:extLst>
          </p:cNvPr>
          <p:cNvCxnSpPr>
            <a:cxnSpLocks/>
          </p:cNvCxnSpPr>
          <p:nvPr/>
        </p:nvCxnSpPr>
        <p:spPr>
          <a:xfrm>
            <a:off x="1414554" y="2884101"/>
            <a:ext cx="8193013"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cxnSp>
        <p:nvCxnSpPr>
          <p:cNvPr id="57" name="Conector recto 56">
            <a:extLst>
              <a:ext uri="{FF2B5EF4-FFF2-40B4-BE49-F238E27FC236}">
                <a16:creationId xmlns:a16="http://schemas.microsoft.com/office/drawing/2014/main" id="{58178F5C-0E6F-024D-B82A-30C15EA0D8FA}"/>
              </a:ext>
            </a:extLst>
          </p:cNvPr>
          <p:cNvCxnSpPr>
            <a:cxnSpLocks/>
          </p:cNvCxnSpPr>
          <p:nvPr/>
        </p:nvCxnSpPr>
        <p:spPr>
          <a:xfrm>
            <a:off x="7787078" y="3146386"/>
            <a:ext cx="1840157" cy="0"/>
          </a:xfrm>
          <a:prstGeom prst="line">
            <a:avLst/>
          </a:prstGeom>
          <a:ln>
            <a:solidFill>
              <a:srgbClr val="1C3014"/>
            </a:solidFill>
          </a:ln>
        </p:spPr>
        <p:style>
          <a:lnRef idx="1">
            <a:schemeClr val="accent1"/>
          </a:lnRef>
          <a:fillRef idx="0">
            <a:schemeClr val="accent1"/>
          </a:fillRef>
          <a:effectRef idx="0">
            <a:schemeClr val="accent1"/>
          </a:effectRef>
          <a:fontRef idx="minor">
            <a:schemeClr val="tx1"/>
          </a:fontRef>
        </p:style>
      </p:cxnSp>
      <p:sp>
        <p:nvSpPr>
          <p:cNvPr id="58" name="object 3">
            <a:extLst>
              <a:ext uri="{FF2B5EF4-FFF2-40B4-BE49-F238E27FC236}">
                <a16:creationId xmlns:a16="http://schemas.microsoft.com/office/drawing/2014/main" id="{75F0825F-E27E-AA48-990E-1DC33D0196E1}"/>
              </a:ext>
            </a:extLst>
          </p:cNvPr>
          <p:cNvSpPr txBox="1">
            <a:spLocks/>
          </p:cNvSpPr>
          <p:nvPr/>
        </p:nvSpPr>
        <p:spPr>
          <a:xfrm>
            <a:off x="7675890" y="2882368"/>
            <a:ext cx="614356"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Total</a:t>
            </a:r>
          </a:p>
        </p:txBody>
      </p:sp>
      <p:sp>
        <p:nvSpPr>
          <p:cNvPr id="59" name="object 3">
            <a:extLst>
              <a:ext uri="{FF2B5EF4-FFF2-40B4-BE49-F238E27FC236}">
                <a16:creationId xmlns:a16="http://schemas.microsoft.com/office/drawing/2014/main" id="{022C14E8-1DFB-C64D-9051-B21B4111C021}"/>
              </a:ext>
            </a:extLst>
          </p:cNvPr>
          <p:cNvSpPr txBox="1">
            <a:spLocks/>
          </p:cNvSpPr>
          <p:nvPr/>
        </p:nvSpPr>
        <p:spPr>
          <a:xfrm>
            <a:off x="995814" y="4771274"/>
            <a:ext cx="614356"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Total</a:t>
            </a:r>
          </a:p>
        </p:txBody>
      </p:sp>
    </p:spTree>
    <p:extLst>
      <p:ext uri="{BB962C8B-B14F-4D97-AF65-F5344CB8AC3E}">
        <p14:creationId xmlns:p14="http://schemas.microsoft.com/office/powerpoint/2010/main" val="5592001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2"/>
          <a:stretch>
            <a:fillRect/>
          </a:stretch>
        </p:blipFill>
        <p:spPr>
          <a:xfrm>
            <a:off x="10006853" y="0"/>
            <a:ext cx="2185147"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416985" y="5734269"/>
            <a:ext cx="2229105" cy="610940"/>
          </a:xfrm>
          <a:prstGeom prst="rect">
            <a:avLst/>
          </a:prstGeom>
        </p:spPr>
      </p:pic>
      <p:sp>
        <p:nvSpPr>
          <p:cNvPr id="42" name="object 32">
            <a:extLst>
              <a:ext uri="{FF2B5EF4-FFF2-40B4-BE49-F238E27FC236}">
                <a16:creationId xmlns:a16="http://schemas.microsoft.com/office/drawing/2014/main" id="{301404D1-DF50-EF43-8890-ABFF3B01E3D0}"/>
              </a:ext>
            </a:extLst>
          </p:cNvPr>
          <p:cNvSpPr txBox="1"/>
          <p:nvPr/>
        </p:nvSpPr>
        <p:spPr>
          <a:xfrm>
            <a:off x="3136568" y="3599697"/>
            <a:ext cx="887881" cy="318837"/>
          </a:xfrm>
          <a:prstGeom prst="rect">
            <a:avLst/>
          </a:prstGeom>
        </p:spPr>
        <p:txBody>
          <a:bodyPr vert="horz" wrap="square" lIns="0" tIns="10953" rIns="0" bIns="0" rtlCol="0">
            <a:spAutoFit/>
          </a:bodyPr>
          <a:lstStyle/>
          <a:p>
            <a:pPr marL="9525">
              <a:spcBef>
                <a:spcPts val="86"/>
              </a:spcBef>
            </a:pPr>
            <a:r>
              <a:rPr lang="es-419" sz="2000" b="1" spc="-30" dirty="0">
                <a:solidFill>
                  <a:schemeClr val="bg1"/>
                </a:solidFill>
                <a:latin typeface="Helvetica" pitchFamily="2" charset="0"/>
                <a:cs typeface="Montserrat-Medium"/>
              </a:rPr>
              <a:t>18.25</a:t>
            </a:r>
            <a:r>
              <a:rPr sz="2000" b="1" spc="-30" dirty="0">
                <a:solidFill>
                  <a:schemeClr val="bg1"/>
                </a:solidFill>
                <a:latin typeface="Helvetica" pitchFamily="2" charset="0"/>
                <a:cs typeface="Montserrat-ExtraBold"/>
              </a:rPr>
              <a:t>%</a:t>
            </a:r>
            <a:endParaRPr sz="2000" dirty="0">
              <a:solidFill>
                <a:schemeClr val="bg1"/>
              </a:solidFill>
              <a:latin typeface="Helvetica" pitchFamily="2" charset="0"/>
              <a:cs typeface="Montserrat-ExtraBold"/>
            </a:endParaRPr>
          </a:p>
        </p:txBody>
      </p:sp>
      <p:sp>
        <p:nvSpPr>
          <p:cNvPr id="43" name="object 32">
            <a:extLst>
              <a:ext uri="{FF2B5EF4-FFF2-40B4-BE49-F238E27FC236}">
                <a16:creationId xmlns:a16="http://schemas.microsoft.com/office/drawing/2014/main" id="{4EA251E3-82C2-C341-81BA-814F9635730C}"/>
              </a:ext>
            </a:extLst>
          </p:cNvPr>
          <p:cNvSpPr txBox="1"/>
          <p:nvPr/>
        </p:nvSpPr>
        <p:spPr>
          <a:xfrm>
            <a:off x="3145692" y="4029119"/>
            <a:ext cx="887881" cy="318837"/>
          </a:xfrm>
          <a:prstGeom prst="rect">
            <a:avLst/>
          </a:prstGeom>
        </p:spPr>
        <p:txBody>
          <a:bodyPr vert="horz" wrap="square" lIns="0" tIns="10953" rIns="0" bIns="0" rtlCol="0">
            <a:spAutoFit/>
          </a:bodyPr>
          <a:lstStyle/>
          <a:p>
            <a:pPr marL="9525">
              <a:spcBef>
                <a:spcPts val="86"/>
              </a:spcBef>
            </a:pPr>
            <a:r>
              <a:rPr lang="es-419" sz="2000" b="1" spc="-30" dirty="0">
                <a:solidFill>
                  <a:schemeClr val="bg1"/>
                </a:solidFill>
                <a:latin typeface="Helvetica" pitchFamily="2" charset="0"/>
                <a:cs typeface="Montserrat-Medium"/>
              </a:rPr>
              <a:t>46.64</a:t>
            </a:r>
            <a:r>
              <a:rPr sz="2000" b="1" spc="-30" dirty="0">
                <a:solidFill>
                  <a:schemeClr val="bg1"/>
                </a:solidFill>
                <a:latin typeface="Helvetica" pitchFamily="2" charset="0"/>
                <a:cs typeface="Montserrat-ExtraBold"/>
              </a:rPr>
              <a:t>%</a:t>
            </a:r>
            <a:endParaRPr sz="2000" dirty="0">
              <a:solidFill>
                <a:schemeClr val="bg1"/>
              </a:solidFill>
              <a:latin typeface="Helvetica" pitchFamily="2" charset="0"/>
              <a:cs typeface="Montserrat-ExtraBold"/>
            </a:endParaRPr>
          </a:p>
        </p:txBody>
      </p:sp>
      <p:sp>
        <p:nvSpPr>
          <p:cNvPr id="20" name="object 3">
            <a:extLst>
              <a:ext uri="{FF2B5EF4-FFF2-40B4-BE49-F238E27FC236}">
                <a16:creationId xmlns:a16="http://schemas.microsoft.com/office/drawing/2014/main" id="{2EE844AB-1EC9-CA4B-BC1F-E9F0B6E40D16}"/>
              </a:ext>
            </a:extLst>
          </p:cNvPr>
          <p:cNvSpPr txBox="1">
            <a:spLocks/>
          </p:cNvSpPr>
          <p:nvPr/>
        </p:nvSpPr>
        <p:spPr>
          <a:xfrm>
            <a:off x="760778" y="1241102"/>
            <a:ext cx="5965486"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b="1" spc="153" dirty="0">
                <a:solidFill>
                  <a:srgbClr val="396559"/>
                </a:solidFill>
                <a:latin typeface="Montserrat" pitchFamily="2" charset="77"/>
              </a:rPr>
              <a:t>TRAMO 6 </a:t>
            </a:r>
            <a:r>
              <a:rPr lang="es-MX" sz="2000" b="1" spc="153" dirty="0">
                <a:solidFill>
                  <a:srgbClr val="396559"/>
                </a:solidFill>
                <a:latin typeface="Montserrat SemiBold" pitchFamily="2" charset="77"/>
              </a:rPr>
              <a:t>FRENTE 1 | 2 | 3 | 4 | 5 | 6 | 7 </a:t>
            </a:r>
            <a:endParaRPr lang="es-MX" sz="2000" b="1" spc="188" dirty="0">
              <a:solidFill>
                <a:srgbClr val="396559"/>
              </a:solidFill>
              <a:latin typeface="Montserrat SemiBold" pitchFamily="2" charset="77"/>
            </a:endParaRPr>
          </a:p>
        </p:txBody>
      </p:sp>
      <p:pic>
        <p:nvPicPr>
          <p:cNvPr id="15" name="Imagen 14">
            <a:extLst>
              <a:ext uri="{FF2B5EF4-FFF2-40B4-BE49-F238E27FC236}">
                <a16:creationId xmlns:a16="http://schemas.microsoft.com/office/drawing/2014/main" id="{9C6C10BB-3F5C-1946-8701-81A8CB59B74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09947" y="2835221"/>
            <a:ext cx="787772" cy="369773"/>
          </a:xfrm>
          <a:prstGeom prst="rect">
            <a:avLst/>
          </a:prstGeom>
        </p:spPr>
      </p:pic>
      <p:sp>
        <p:nvSpPr>
          <p:cNvPr id="33" name="object 3">
            <a:extLst>
              <a:ext uri="{FF2B5EF4-FFF2-40B4-BE49-F238E27FC236}">
                <a16:creationId xmlns:a16="http://schemas.microsoft.com/office/drawing/2014/main" id="{7CC78786-A7F3-2F48-8DEA-A517433BBB5E}"/>
              </a:ext>
            </a:extLst>
          </p:cNvPr>
          <p:cNvSpPr txBox="1">
            <a:spLocks/>
          </p:cNvSpPr>
          <p:nvPr/>
        </p:nvSpPr>
        <p:spPr>
          <a:xfrm>
            <a:off x="3136568" y="2901349"/>
            <a:ext cx="1212754" cy="68159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spc="153" dirty="0">
                <a:solidFill>
                  <a:srgbClr val="396559"/>
                </a:solidFill>
                <a:latin typeface="Montserrat Medium" pitchFamily="2" charset="77"/>
              </a:rPr>
              <a:t>LONGITUD </a:t>
            </a:r>
          </a:p>
          <a:p>
            <a:pPr marL="9525" algn="ctr">
              <a:spcBef>
                <a:spcPts val="75"/>
              </a:spcBef>
            </a:pPr>
            <a:r>
              <a:rPr lang="es-MX" sz="1400" b="1" spc="153" dirty="0">
                <a:solidFill>
                  <a:schemeClr val="accent5">
                    <a:lumMod val="75000"/>
                  </a:schemeClr>
                </a:solidFill>
                <a:latin typeface="Montserrat Light" pitchFamily="2" charset="77"/>
              </a:rPr>
              <a:t>61.77 KM</a:t>
            </a:r>
          </a:p>
          <a:p>
            <a:pPr marL="9525" algn="ctr">
              <a:spcBef>
                <a:spcPts val="75"/>
              </a:spcBef>
            </a:pPr>
            <a:r>
              <a:rPr lang="es-MX" sz="1400" b="1" spc="153" dirty="0">
                <a:latin typeface="Montserrat Light" pitchFamily="2" charset="77"/>
              </a:rPr>
              <a:t> </a:t>
            </a:r>
            <a:endParaRPr lang="es-MX" sz="1400" spc="188" dirty="0">
              <a:latin typeface="Montserrat Light" pitchFamily="2" charset="77"/>
            </a:endParaRPr>
          </a:p>
        </p:txBody>
      </p:sp>
      <p:sp>
        <p:nvSpPr>
          <p:cNvPr id="34" name="object 3">
            <a:extLst>
              <a:ext uri="{FF2B5EF4-FFF2-40B4-BE49-F238E27FC236}">
                <a16:creationId xmlns:a16="http://schemas.microsoft.com/office/drawing/2014/main" id="{12EFBFF6-ADC0-3A42-9BE4-4E7BD497B40D}"/>
              </a:ext>
            </a:extLst>
          </p:cNvPr>
          <p:cNvSpPr txBox="1">
            <a:spLocks/>
          </p:cNvSpPr>
          <p:nvPr/>
        </p:nvSpPr>
        <p:spPr>
          <a:xfrm>
            <a:off x="1771480" y="4239127"/>
            <a:ext cx="1749283" cy="113813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spc="153" dirty="0">
                <a:solidFill>
                  <a:srgbClr val="396559"/>
                </a:solidFill>
                <a:latin typeface="Montserrat Medium" pitchFamily="2" charset="77"/>
              </a:rPr>
              <a:t>MONUMENTOS</a:t>
            </a:r>
          </a:p>
          <a:p>
            <a:pPr marL="9525" algn="ctr">
              <a:spcBef>
                <a:spcPts val="75"/>
              </a:spcBef>
            </a:pPr>
            <a:r>
              <a:rPr lang="es-MX" sz="1400" spc="153" dirty="0">
                <a:solidFill>
                  <a:srgbClr val="396559"/>
                </a:solidFill>
                <a:latin typeface="Montserrat Medium" pitchFamily="2" charset="77"/>
              </a:rPr>
              <a:t>REGISTRADOS  </a:t>
            </a:r>
          </a:p>
          <a:p>
            <a:pPr marL="9525" algn="ctr">
              <a:spcBef>
                <a:spcPts val="75"/>
              </a:spcBef>
            </a:pPr>
            <a:endParaRPr lang="es-MX" sz="1400" b="1" spc="153" dirty="0">
              <a:latin typeface="Montserrat Light" pitchFamily="2" charset="77"/>
            </a:endParaRPr>
          </a:p>
          <a:p>
            <a:pPr marL="9525" algn="ctr">
              <a:spcBef>
                <a:spcPts val="75"/>
              </a:spcBef>
            </a:pPr>
            <a:r>
              <a:rPr lang="es-MX" sz="1400" b="1" spc="153" dirty="0">
                <a:solidFill>
                  <a:schemeClr val="accent5">
                    <a:lumMod val="75000"/>
                  </a:schemeClr>
                </a:solidFill>
                <a:latin typeface="Montserrat Light" pitchFamily="2" charset="77"/>
              </a:rPr>
              <a:t>685</a:t>
            </a:r>
          </a:p>
          <a:p>
            <a:pPr marL="9525" algn="ctr">
              <a:spcBef>
                <a:spcPts val="75"/>
              </a:spcBef>
            </a:pPr>
            <a:endParaRPr lang="es-MX" sz="1400" b="1" spc="153" dirty="0">
              <a:latin typeface="Montserrat Light" pitchFamily="2" charset="77"/>
            </a:endParaRPr>
          </a:p>
        </p:txBody>
      </p:sp>
      <p:sp>
        <p:nvSpPr>
          <p:cNvPr id="37" name="object 3">
            <a:extLst>
              <a:ext uri="{FF2B5EF4-FFF2-40B4-BE49-F238E27FC236}">
                <a16:creationId xmlns:a16="http://schemas.microsoft.com/office/drawing/2014/main" id="{41EFDBF2-B919-7D4C-ADE7-2EA3C8A06A64}"/>
              </a:ext>
            </a:extLst>
          </p:cNvPr>
          <p:cNvSpPr txBox="1">
            <a:spLocks/>
          </p:cNvSpPr>
          <p:nvPr/>
        </p:nvSpPr>
        <p:spPr>
          <a:xfrm>
            <a:off x="4650835" y="4235835"/>
            <a:ext cx="1791502" cy="113813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spc="153" dirty="0">
                <a:solidFill>
                  <a:srgbClr val="396559"/>
                </a:solidFill>
                <a:latin typeface="Montserrat Medium" pitchFamily="2" charset="77"/>
              </a:rPr>
              <a:t>MONUMENTOS </a:t>
            </a:r>
          </a:p>
          <a:p>
            <a:pPr marL="9525" algn="ctr">
              <a:spcBef>
                <a:spcPts val="75"/>
              </a:spcBef>
            </a:pPr>
            <a:r>
              <a:rPr lang="es-MX" sz="1400" spc="153" dirty="0">
                <a:solidFill>
                  <a:srgbClr val="396559"/>
                </a:solidFill>
                <a:latin typeface="Montserrat Medium" pitchFamily="2" charset="77"/>
              </a:rPr>
              <a:t>ENCINTADOS </a:t>
            </a:r>
          </a:p>
          <a:p>
            <a:pPr marL="9525" algn="ctr">
              <a:spcBef>
                <a:spcPts val="75"/>
              </a:spcBef>
            </a:pPr>
            <a:endParaRPr lang="es-MX" sz="1400" b="1" spc="153" dirty="0">
              <a:latin typeface="Montserrat Light" pitchFamily="2" charset="77"/>
            </a:endParaRPr>
          </a:p>
          <a:p>
            <a:pPr marL="9525" algn="ctr">
              <a:spcBef>
                <a:spcPts val="75"/>
              </a:spcBef>
            </a:pPr>
            <a:r>
              <a:rPr lang="es-MX" sz="1400" b="1" spc="153" dirty="0">
                <a:solidFill>
                  <a:schemeClr val="accent5">
                    <a:lumMod val="75000"/>
                  </a:schemeClr>
                </a:solidFill>
                <a:latin typeface="Montserrat Light" pitchFamily="2" charset="77"/>
              </a:rPr>
              <a:t>679</a:t>
            </a:r>
          </a:p>
          <a:p>
            <a:pPr marL="9525" algn="ctr">
              <a:spcBef>
                <a:spcPts val="75"/>
              </a:spcBef>
            </a:pPr>
            <a:endParaRPr lang="es-MX" sz="1400" b="1" spc="153" dirty="0">
              <a:latin typeface="Montserrat Light" pitchFamily="2" charset="77"/>
            </a:endParaRPr>
          </a:p>
        </p:txBody>
      </p:sp>
      <p:sp>
        <p:nvSpPr>
          <p:cNvPr id="38" name="object 3">
            <a:extLst>
              <a:ext uri="{FF2B5EF4-FFF2-40B4-BE49-F238E27FC236}">
                <a16:creationId xmlns:a16="http://schemas.microsoft.com/office/drawing/2014/main" id="{A7BF9EE4-6C1A-6640-B309-FD60B1ED2771}"/>
              </a:ext>
            </a:extLst>
          </p:cNvPr>
          <p:cNvSpPr txBox="1">
            <a:spLocks/>
          </p:cNvSpPr>
          <p:nvPr/>
        </p:nvSpPr>
        <p:spPr>
          <a:xfrm>
            <a:off x="7505345" y="4270691"/>
            <a:ext cx="2217146" cy="113813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spc="153" dirty="0">
                <a:solidFill>
                  <a:srgbClr val="396559"/>
                </a:solidFill>
                <a:latin typeface="Montserrat Medium" pitchFamily="2" charset="77"/>
              </a:rPr>
              <a:t>MONUMENTOS </a:t>
            </a:r>
          </a:p>
          <a:p>
            <a:pPr marL="9525" algn="ctr">
              <a:spcBef>
                <a:spcPts val="75"/>
              </a:spcBef>
            </a:pPr>
            <a:r>
              <a:rPr lang="es-MX" sz="1400" spc="153" dirty="0">
                <a:solidFill>
                  <a:srgbClr val="396559"/>
                </a:solidFill>
                <a:latin typeface="Montserrat Medium" pitchFamily="2" charset="77"/>
              </a:rPr>
              <a:t>A INTERVENIR 30M   </a:t>
            </a:r>
          </a:p>
          <a:p>
            <a:pPr marL="9525" algn="ctr">
              <a:spcBef>
                <a:spcPts val="75"/>
              </a:spcBef>
            </a:pPr>
            <a:endParaRPr lang="es-MX" sz="1400" b="1" spc="153" dirty="0">
              <a:latin typeface="Montserrat Light" pitchFamily="2" charset="77"/>
            </a:endParaRPr>
          </a:p>
          <a:p>
            <a:pPr marL="9525" algn="ctr">
              <a:spcBef>
                <a:spcPts val="75"/>
              </a:spcBef>
            </a:pPr>
            <a:r>
              <a:rPr lang="es-MX" sz="1400" b="1" spc="153" dirty="0">
                <a:solidFill>
                  <a:schemeClr val="accent5">
                    <a:lumMod val="75000"/>
                  </a:schemeClr>
                </a:solidFill>
                <a:latin typeface="Montserrat Light" pitchFamily="2" charset="77"/>
              </a:rPr>
              <a:t>608</a:t>
            </a:r>
          </a:p>
          <a:p>
            <a:pPr marL="9525" algn="ctr">
              <a:spcBef>
                <a:spcPts val="75"/>
              </a:spcBef>
            </a:pPr>
            <a:endParaRPr lang="es-MX" sz="1400" b="1" spc="153" dirty="0">
              <a:latin typeface="Montserrat Light" pitchFamily="2" charset="77"/>
            </a:endParaRPr>
          </a:p>
        </p:txBody>
      </p:sp>
      <p:pic>
        <p:nvPicPr>
          <p:cNvPr id="16" name="Imagen 15">
            <a:extLst>
              <a:ext uri="{FF2B5EF4-FFF2-40B4-BE49-F238E27FC236}">
                <a16:creationId xmlns:a16="http://schemas.microsoft.com/office/drawing/2014/main" id="{F3751616-4172-5344-9550-665E8185E81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0641" y="4214896"/>
            <a:ext cx="608837" cy="608837"/>
          </a:xfrm>
          <a:prstGeom prst="rect">
            <a:avLst/>
          </a:prstGeom>
        </p:spPr>
      </p:pic>
      <p:pic>
        <p:nvPicPr>
          <p:cNvPr id="45" name="Imagen 44">
            <a:extLst>
              <a:ext uri="{FF2B5EF4-FFF2-40B4-BE49-F238E27FC236}">
                <a16:creationId xmlns:a16="http://schemas.microsoft.com/office/drawing/2014/main" id="{26FD45A3-0E7B-8246-85E4-40C0F6347C0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93558" y="4184703"/>
            <a:ext cx="608837" cy="608837"/>
          </a:xfrm>
          <a:prstGeom prst="rect">
            <a:avLst/>
          </a:prstGeom>
        </p:spPr>
      </p:pic>
      <p:pic>
        <p:nvPicPr>
          <p:cNvPr id="47" name="Imagen 46">
            <a:extLst>
              <a:ext uri="{FF2B5EF4-FFF2-40B4-BE49-F238E27FC236}">
                <a16:creationId xmlns:a16="http://schemas.microsoft.com/office/drawing/2014/main" id="{F5B523DE-C47C-CA49-8B2F-1816FE7B9E8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73798" y="4181791"/>
            <a:ext cx="608837" cy="608837"/>
          </a:xfrm>
          <a:prstGeom prst="rect">
            <a:avLst/>
          </a:prstGeom>
        </p:spPr>
      </p:pic>
      <p:pic>
        <p:nvPicPr>
          <p:cNvPr id="17" name="Imagen 16">
            <a:extLst>
              <a:ext uri="{FF2B5EF4-FFF2-40B4-BE49-F238E27FC236}">
                <a16:creationId xmlns:a16="http://schemas.microsoft.com/office/drawing/2014/main" id="{AF13200B-3032-BF4B-B110-25103E17606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026638" y="2418741"/>
            <a:ext cx="1313680" cy="1266966"/>
          </a:xfrm>
          <a:prstGeom prst="rect">
            <a:avLst/>
          </a:prstGeom>
        </p:spPr>
      </p:pic>
      <p:sp>
        <p:nvSpPr>
          <p:cNvPr id="48" name="object 3">
            <a:extLst>
              <a:ext uri="{FF2B5EF4-FFF2-40B4-BE49-F238E27FC236}">
                <a16:creationId xmlns:a16="http://schemas.microsoft.com/office/drawing/2014/main" id="{048E556F-28CF-DE42-8A02-BCB5CB5A4393}"/>
              </a:ext>
            </a:extLst>
          </p:cNvPr>
          <p:cNvSpPr txBox="1">
            <a:spLocks/>
          </p:cNvSpPr>
          <p:nvPr/>
        </p:nvSpPr>
        <p:spPr>
          <a:xfrm>
            <a:off x="6478074" y="2902653"/>
            <a:ext cx="2157075" cy="45332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400" spc="153" dirty="0">
                <a:solidFill>
                  <a:srgbClr val="396559"/>
                </a:solidFill>
                <a:latin typeface="Montserrat Medium" pitchFamily="2" charset="77"/>
              </a:rPr>
              <a:t>ARQUEOLOGOS </a:t>
            </a:r>
          </a:p>
          <a:p>
            <a:pPr marL="9525" algn="ctr">
              <a:spcBef>
                <a:spcPts val="75"/>
              </a:spcBef>
            </a:pPr>
            <a:r>
              <a:rPr lang="es-MX" sz="1400" b="1" spc="153" dirty="0">
                <a:solidFill>
                  <a:schemeClr val="accent5">
                    <a:lumMod val="75000"/>
                  </a:schemeClr>
                </a:solidFill>
                <a:latin typeface="Montserrat Light" pitchFamily="2" charset="77"/>
              </a:rPr>
              <a:t>16</a:t>
            </a:r>
            <a:endParaRPr lang="es-MX" sz="1400" spc="188" dirty="0">
              <a:solidFill>
                <a:schemeClr val="accent5">
                  <a:lumMod val="75000"/>
                </a:schemeClr>
              </a:solidFill>
              <a:latin typeface="Montserrat Light" pitchFamily="2" charset="77"/>
            </a:endParaRPr>
          </a:p>
        </p:txBody>
      </p:sp>
      <p:sp>
        <p:nvSpPr>
          <p:cNvPr id="49" name="object 3">
            <a:extLst>
              <a:ext uri="{FF2B5EF4-FFF2-40B4-BE49-F238E27FC236}">
                <a16:creationId xmlns:a16="http://schemas.microsoft.com/office/drawing/2014/main" id="{8E7194FC-903C-6648-820C-E30998C336D5}"/>
              </a:ext>
            </a:extLst>
          </p:cNvPr>
          <p:cNvSpPr txBox="1">
            <a:spLocks/>
          </p:cNvSpPr>
          <p:nvPr/>
        </p:nvSpPr>
        <p:spPr>
          <a:xfrm>
            <a:off x="529926" y="134568"/>
            <a:ext cx="2910098" cy="932948"/>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53" dirty="0">
                <a:latin typeface="Montserrat Light" pitchFamily="2" charset="77"/>
              </a:rPr>
              <a:t>PROSPECCIÓN Y SALVAMENTO ARQUEOLÓGICO </a:t>
            </a:r>
            <a:endParaRPr lang="es-MX" sz="2000" spc="188" dirty="0">
              <a:latin typeface="Montserrat Light" pitchFamily="2" charset="77"/>
            </a:endParaRPr>
          </a:p>
        </p:txBody>
      </p:sp>
      <p:sp>
        <p:nvSpPr>
          <p:cNvPr id="50" name="Rectángulo 49">
            <a:extLst>
              <a:ext uri="{FF2B5EF4-FFF2-40B4-BE49-F238E27FC236}">
                <a16:creationId xmlns:a16="http://schemas.microsoft.com/office/drawing/2014/main" id="{4E9A07CF-EF34-A743-8266-12D08F58A736}"/>
              </a:ext>
            </a:extLst>
          </p:cNvPr>
          <p:cNvSpPr/>
          <p:nvPr/>
        </p:nvSpPr>
        <p:spPr>
          <a:xfrm>
            <a:off x="3030583" y="879945"/>
            <a:ext cx="6713813" cy="131865"/>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 name="Rectángulo 24">
            <a:extLst>
              <a:ext uri="{FF2B5EF4-FFF2-40B4-BE49-F238E27FC236}">
                <a16:creationId xmlns:a16="http://schemas.microsoft.com/office/drawing/2014/main" id="{3FCA80A9-D685-D942-B1F2-794508C8468A}"/>
              </a:ext>
            </a:extLst>
          </p:cNvPr>
          <p:cNvSpPr/>
          <p:nvPr/>
        </p:nvSpPr>
        <p:spPr>
          <a:xfrm>
            <a:off x="601445" y="3923263"/>
            <a:ext cx="9260519" cy="1591823"/>
          </a:xfrm>
          <a:prstGeom prst="rect">
            <a:avLst/>
          </a:prstGeom>
          <a:solidFill>
            <a:srgbClr val="C4C4A3">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6" name="object 3">
            <a:extLst>
              <a:ext uri="{FF2B5EF4-FFF2-40B4-BE49-F238E27FC236}">
                <a16:creationId xmlns:a16="http://schemas.microsoft.com/office/drawing/2014/main" id="{5FFB40F5-8613-8348-8131-B184BD51ACC7}"/>
              </a:ext>
            </a:extLst>
          </p:cNvPr>
          <p:cNvSpPr txBox="1">
            <a:spLocks/>
          </p:cNvSpPr>
          <p:nvPr/>
        </p:nvSpPr>
        <p:spPr>
          <a:xfrm>
            <a:off x="757953" y="1827307"/>
            <a:ext cx="5965486" cy="3173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b="1" spc="153" dirty="0">
                <a:solidFill>
                  <a:srgbClr val="396559"/>
                </a:solidFill>
                <a:latin typeface="Montserrat" pitchFamily="2" charset="77"/>
              </a:rPr>
              <a:t>TOTALES DE LOS SIGUIENTES RUBROS </a:t>
            </a:r>
            <a:endParaRPr lang="es-MX" sz="2000" b="1" spc="188" dirty="0">
              <a:solidFill>
                <a:srgbClr val="396559"/>
              </a:solidFill>
              <a:latin typeface="Montserrat SemiBold" pitchFamily="2" charset="77"/>
            </a:endParaRPr>
          </a:p>
        </p:txBody>
      </p:sp>
      <p:sp>
        <p:nvSpPr>
          <p:cNvPr id="28" name="Rectángulo 27">
            <a:extLst>
              <a:ext uri="{FF2B5EF4-FFF2-40B4-BE49-F238E27FC236}">
                <a16:creationId xmlns:a16="http://schemas.microsoft.com/office/drawing/2014/main" id="{B9F0AB21-CD88-FE4F-AAA3-B22F32379A83}"/>
              </a:ext>
            </a:extLst>
          </p:cNvPr>
          <p:cNvSpPr/>
          <p:nvPr/>
        </p:nvSpPr>
        <p:spPr>
          <a:xfrm>
            <a:off x="601445" y="2200720"/>
            <a:ext cx="9260519" cy="1591823"/>
          </a:xfrm>
          <a:prstGeom prst="rect">
            <a:avLst/>
          </a:prstGeom>
          <a:solidFill>
            <a:srgbClr val="C4C4A3">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24" name="Imagen 23">
            <a:extLst>
              <a:ext uri="{FF2B5EF4-FFF2-40B4-BE49-F238E27FC236}">
                <a16:creationId xmlns:a16="http://schemas.microsoft.com/office/drawing/2014/main" id="{AA0AE1E9-04B5-4F4A-990B-E99D5D447CF9}"/>
              </a:ext>
            </a:extLst>
          </p:cNvPr>
          <p:cNvPicPr>
            <a:picLocks noChangeAspect="1"/>
          </p:cNvPicPr>
          <p:nvPr/>
        </p:nvPicPr>
        <p:blipFill>
          <a:blip r:embed="rId7">
            <a:lum bright="70000" contrast="-70000"/>
          </a:blip>
          <a:stretch>
            <a:fillRect/>
          </a:stretch>
        </p:blipFill>
        <p:spPr>
          <a:xfrm>
            <a:off x="10557946" y="870256"/>
            <a:ext cx="1407348" cy="5277556"/>
          </a:xfrm>
          <a:prstGeom prst="rect">
            <a:avLst/>
          </a:prstGeom>
        </p:spPr>
      </p:pic>
      <p:pic>
        <p:nvPicPr>
          <p:cNvPr id="27" name="Imagen 26">
            <a:extLst>
              <a:ext uri="{FF2B5EF4-FFF2-40B4-BE49-F238E27FC236}">
                <a16:creationId xmlns:a16="http://schemas.microsoft.com/office/drawing/2014/main" id="{6B5ED7A8-4154-1F4B-8AAF-B4DF105670B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120" b="47526" l="8667" r="75200"/>
                    </a14:imgEffect>
                  </a14:imgLayer>
                </a14:imgProps>
              </a:ext>
            </a:extLst>
          </a:blip>
          <a:srcRect l="10141" t="10141" r="24725" b="52488"/>
          <a:stretch/>
        </p:blipFill>
        <p:spPr>
          <a:xfrm>
            <a:off x="2931715" y="5601762"/>
            <a:ext cx="959307" cy="978986"/>
          </a:xfrm>
          <a:prstGeom prst="rect">
            <a:avLst/>
          </a:prstGeom>
        </p:spPr>
      </p:pic>
      <p:sp>
        <p:nvSpPr>
          <p:cNvPr id="29" name="object 3">
            <a:extLst>
              <a:ext uri="{FF2B5EF4-FFF2-40B4-BE49-F238E27FC236}">
                <a16:creationId xmlns:a16="http://schemas.microsoft.com/office/drawing/2014/main" id="{883899FA-1E5B-8840-973B-77DCC513FA65}"/>
              </a:ext>
            </a:extLst>
          </p:cNvPr>
          <p:cNvSpPr txBox="1">
            <a:spLocks/>
          </p:cNvSpPr>
          <p:nvPr/>
        </p:nvSpPr>
        <p:spPr>
          <a:xfrm>
            <a:off x="7556611" y="5869161"/>
            <a:ext cx="3975107" cy="49693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000" b="1" spc="188" dirty="0">
                <a:solidFill>
                  <a:schemeClr val="tx1"/>
                </a:solidFill>
                <a:latin typeface="Montserrat Light" pitchFamily="2" charset="77"/>
              </a:rPr>
              <a:t>FUENTE</a:t>
            </a:r>
            <a:r>
              <a:rPr lang="es-MX" sz="1000" spc="188" dirty="0">
                <a:solidFill>
                  <a:schemeClr val="tx1"/>
                </a:solidFill>
                <a:latin typeface="Montserrat Light" pitchFamily="2" charset="77"/>
              </a:rPr>
              <a:t>: Data obtenida del </a:t>
            </a:r>
          </a:p>
          <a:p>
            <a:pPr marL="9525">
              <a:spcBef>
                <a:spcPts val="75"/>
              </a:spcBef>
            </a:pPr>
            <a:r>
              <a:rPr lang="es-MX" sz="1000" spc="188" dirty="0">
                <a:solidFill>
                  <a:schemeClr val="tx1"/>
                </a:solidFill>
                <a:latin typeface="Montserrat Light" pitchFamily="2" charset="77"/>
              </a:rPr>
              <a:t>reporte de avance </a:t>
            </a:r>
          </a:p>
          <a:p>
            <a:pPr marL="9525">
              <a:spcBef>
                <a:spcPts val="75"/>
              </a:spcBef>
            </a:pPr>
            <a:r>
              <a:rPr lang="es-MX" sz="1000" spc="188" dirty="0">
                <a:solidFill>
                  <a:schemeClr val="tx1"/>
                </a:solidFill>
                <a:latin typeface="Montserrat Light" pitchFamily="2" charset="77"/>
              </a:rPr>
              <a:t>T6-T7-2022-10-06 </a:t>
            </a:r>
          </a:p>
        </p:txBody>
      </p:sp>
    </p:spTree>
    <p:extLst>
      <p:ext uri="{BB962C8B-B14F-4D97-AF65-F5344CB8AC3E}">
        <p14:creationId xmlns:p14="http://schemas.microsoft.com/office/powerpoint/2010/main" val="13570877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2"/>
          <a:stretch>
            <a:fillRect/>
          </a:stretch>
        </p:blipFill>
        <p:spPr>
          <a:xfrm>
            <a:off x="11792713" y="0"/>
            <a:ext cx="399287"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8247097" y="202529"/>
            <a:ext cx="2229105" cy="610940"/>
          </a:xfrm>
          <a:prstGeom prst="rect">
            <a:avLst/>
          </a:prstGeom>
        </p:spPr>
      </p:pic>
      <p:sp>
        <p:nvSpPr>
          <p:cNvPr id="20" name="object 3">
            <a:extLst>
              <a:ext uri="{FF2B5EF4-FFF2-40B4-BE49-F238E27FC236}">
                <a16:creationId xmlns:a16="http://schemas.microsoft.com/office/drawing/2014/main" id="{2EE844AB-1EC9-CA4B-BC1F-E9F0B6E40D16}"/>
              </a:ext>
            </a:extLst>
          </p:cNvPr>
          <p:cNvSpPr txBox="1">
            <a:spLocks/>
          </p:cNvSpPr>
          <p:nvPr/>
        </p:nvSpPr>
        <p:spPr>
          <a:xfrm>
            <a:off x="2630550" y="196011"/>
            <a:ext cx="5965486" cy="773930"/>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600" spc="188" dirty="0">
                <a:solidFill>
                  <a:srgbClr val="396559"/>
                </a:solidFill>
                <a:latin typeface="Montserrat Light" pitchFamily="2" charset="77"/>
              </a:rPr>
              <a:t>PROSPECCIÓN Y SALVAMENTO</a:t>
            </a:r>
          </a:p>
          <a:p>
            <a:pPr marL="9525" algn="ctr">
              <a:spcBef>
                <a:spcPts val="75"/>
              </a:spcBef>
            </a:pPr>
            <a:r>
              <a:rPr lang="es-MX" sz="1600" spc="188" dirty="0">
                <a:solidFill>
                  <a:srgbClr val="396559"/>
                </a:solidFill>
                <a:latin typeface="Montserrat Light" pitchFamily="2" charset="77"/>
              </a:rPr>
              <a:t> ARQUEOLÓGICO</a:t>
            </a:r>
          </a:p>
          <a:p>
            <a:pPr marL="9525" algn="ctr">
              <a:spcBef>
                <a:spcPts val="75"/>
              </a:spcBef>
            </a:pPr>
            <a:r>
              <a:rPr lang="es-MX" sz="1600" spc="188" dirty="0">
                <a:solidFill>
                  <a:srgbClr val="396559"/>
                </a:solidFill>
                <a:latin typeface="Montserrat Light" pitchFamily="2" charset="77"/>
              </a:rPr>
              <a:t>DATOS CAPTURADOS </a:t>
            </a:r>
          </a:p>
        </p:txBody>
      </p:sp>
      <p:sp>
        <p:nvSpPr>
          <p:cNvPr id="49" name="object 3">
            <a:extLst>
              <a:ext uri="{FF2B5EF4-FFF2-40B4-BE49-F238E27FC236}">
                <a16:creationId xmlns:a16="http://schemas.microsoft.com/office/drawing/2014/main" id="{8E7194FC-903C-6648-820C-E30998C336D5}"/>
              </a:ext>
            </a:extLst>
          </p:cNvPr>
          <p:cNvSpPr txBox="1">
            <a:spLocks/>
          </p:cNvSpPr>
          <p:nvPr/>
        </p:nvSpPr>
        <p:spPr>
          <a:xfrm>
            <a:off x="529926" y="134568"/>
            <a:ext cx="2910098" cy="932948"/>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53" dirty="0">
                <a:latin typeface="Montserrat Light" pitchFamily="2" charset="77"/>
              </a:rPr>
              <a:t>PROSPECCIÓN Y SALVAMENTO ARQUEOLÓGICO </a:t>
            </a:r>
            <a:endParaRPr lang="es-MX" sz="2000" spc="188" dirty="0">
              <a:latin typeface="Montserrat Light" pitchFamily="2" charset="77"/>
            </a:endParaRPr>
          </a:p>
        </p:txBody>
      </p:sp>
      <p:sp>
        <p:nvSpPr>
          <p:cNvPr id="50" name="Rectángulo 49">
            <a:extLst>
              <a:ext uri="{FF2B5EF4-FFF2-40B4-BE49-F238E27FC236}">
                <a16:creationId xmlns:a16="http://schemas.microsoft.com/office/drawing/2014/main" id="{4E9A07CF-EF34-A743-8266-12D08F58A736}"/>
              </a:ext>
            </a:extLst>
          </p:cNvPr>
          <p:cNvSpPr/>
          <p:nvPr/>
        </p:nvSpPr>
        <p:spPr>
          <a:xfrm>
            <a:off x="3050228" y="1038514"/>
            <a:ext cx="6143911" cy="45719"/>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Imagen 9">
            <a:extLst>
              <a:ext uri="{FF2B5EF4-FFF2-40B4-BE49-F238E27FC236}">
                <a16:creationId xmlns:a16="http://schemas.microsoft.com/office/drawing/2014/main" id="{EC67B5E6-E44B-8F4E-ADCA-9D780FD1CBEF}"/>
              </a:ext>
            </a:extLst>
          </p:cNvPr>
          <p:cNvPicPr>
            <a:picLocks noChangeAspect="1"/>
          </p:cNvPicPr>
          <p:nvPr/>
        </p:nvPicPr>
        <p:blipFill>
          <a:blip r:embed="rId4"/>
          <a:stretch>
            <a:fillRect/>
          </a:stretch>
        </p:blipFill>
        <p:spPr>
          <a:xfrm>
            <a:off x="10747560" y="1165952"/>
            <a:ext cx="1407348" cy="5277556"/>
          </a:xfrm>
          <a:prstGeom prst="rect">
            <a:avLst/>
          </a:prstGeom>
        </p:spPr>
      </p:pic>
      <p:pic>
        <p:nvPicPr>
          <p:cNvPr id="11" name="Imagen 10">
            <a:extLst>
              <a:ext uri="{FF2B5EF4-FFF2-40B4-BE49-F238E27FC236}">
                <a16:creationId xmlns:a16="http://schemas.microsoft.com/office/drawing/2014/main" id="{87314BDC-D12F-D94A-8A78-F9E23F03D53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120" b="47526" l="8667" r="75200"/>
                    </a14:imgEffect>
                  </a14:imgLayer>
                </a14:imgProps>
              </a:ext>
            </a:extLst>
          </a:blip>
          <a:srcRect l="10141" t="10141" r="24725" b="52488"/>
          <a:stretch/>
        </p:blipFill>
        <p:spPr>
          <a:xfrm>
            <a:off x="10921307" y="93483"/>
            <a:ext cx="959307" cy="978986"/>
          </a:xfrm>
          <a:prstGeom prst="rect">
            <a:avLst/>
          </a:prstGeom>
        </p:spPr>
      </p:pic>
      <p:graphicFrame>
        <p:nvGraphicFramePr>
          <p:cNvPr id="2" name="Tabla 1">
            <a:extLst>
              <a:ext uri="{FF2B5EF4-FFF2-40B4-BE49-F238E27FC236}">
                <a16:creationId xmlns:a16="http://schemas.microsoft.com/office/drawing/2014/main" id="{177B51CE-17F4-144B-B8EF-462F84E08AD0}"/>
              </a:ext>
            </a:extLst>
          </p:cNvPr>
          <p:cNvGraphicFramePr>
            <a:graphicFrameLocks noGrp="1"/>
          </p:cNvGraphicFramePr>
          <p:nvPr>
            <p:extLst>
              <p:ext uri="{D42A27DB-BD31-4B8C-83A1-F6EECF244321}">
                <p14:modId xmlns:p14="http://schemas.microsoft.com/office/powerpoint/2010/main" val="2718242381"/>
              </p:ext>
            </p:extLst>
          </p:nvPr>
        </p:nvGraphicFramePr>
        <p:xfrm>
          <a:off x="267252" y="1292561"/>
          <a:ext cx="10350629" cy="4764735"/>
        </p:xfrm>
        <a:graphic>
          <a:graphicData uri="http://schemas.openxmlformats.org/drawingml/2006/table">
            <a:tbl>
              <a:tblPr>
                <a:tableStyleId>{5C22544A-7EE6-4342-B048-85BDC9FD1C3A}</a:tableStyleId>
              </a:tblPr>
              <a:tblGrid>
                <a:gridCol w="723197">
                  <a:extLst>
                    <a:ext uri="{9D8B030D-6E8A-4147-A177-3AD203B41FA5}">
                      <a16:colId xmlns:a16="http://schemas.microsoft.com/office/drawing/2014/main" val="2467715400"/>
                    </a:ext>
                  </a:extLst>
                </a:gridCol>
                <a:gridCol w="739129">
                  <a:extLst>
                    <a:ext uri="{9D8B030D-6E8A-4147-A177-3AD203B41FA5}">
                      <a16:colId xmlns:a16="http://schemas.microsoft.com/office/drawing/2014/main" val="2003559699"/>
                    </a:ext>
                  </a:extLst>
                </a:gridCol>
                <a:gridCol w="739129">
                  <a:extLst>
                    <a:ext uri="{9D8B030D-6E8A-4147-A177-3AD203B41FA5}">
                      <a16:colId xmlns:a16="http://schemas.microsoft.com/office/drawing/2014/main" val="1189955629"/>
                    </a:ext>
                  </a:extLst>
                </a:gridCol>
                <a:gridCol w="827504">
                  <a:extLst>
                    <a:ext uri="{9D8B030D-6E8A-4147-A177-3AD203B41FA5}">
                      <a16:colId xmlns:a16="http://schemas.microsoft.com/office/drawing/2014/main" val="27261116"/>
                    </a:ext>
                  </a:extLst>
                </a:gridCol>
                <a:gridCol w="803402">
                  <a:extLst>
                    <a:ext uri="{9D8B030D-6E8A-4147-A177-3AD203B41FA5}">
                      <a16:colId xmlns:a16="http://schemas.microsoft.com/office/drawing/2014/main" val="1040620134"/>
                    </a:ext>
                  </a:extLst>
                </a:gridCol>
                <a:gridCol w="891777">
                  <a:extLst>
                    <a:ext uri="{9D8B030D-6E8A-4147-A177-3AD203B41FA5}">
                      <a16:colId xmlns:a16="http://schemas.microsoft.com/office/drawing/2014/main" val="3829143264"/>
                    </a:ext>
                  </a:extLst>
                </a:gridCol>
                <a:gridCol w="846251">
                  <a:extLst>
                    <a:ext uri="{9D8B030D-6E8A-4147-A177-3AD203B41FA5}">
                      <a16:colId xmlns:a16="http://schemas.microsoft.com/office/drawing/2014/main" val="1734920138"/>
                    </a:ext>
                  </a:extLst>
                </a:gridCol>
                <a:gridCol w="931947">
                  <a:extLst>
                    <a:ext uri="{9D8B030D-6E8A-4147-A177-3AD203B41FA5}">
                      <a16:colId xmlns:a16="http://schemas.microsoft.com/office/drawing/2014/main" val="2158786069"/>
                    </a:ext>
                  </a:extLst>
                </a:gridCol>
                <a:gridCol w="739129">
                  <a:extLst>
                    <a:ext uri="{9D8B030D-6E8A-4147-A177-3AD203B41FA5}">
                      <a16:colId xmlns:a16="http://schemas.microsoft.com/office/drawing/2014/main" val="2962450458"/>
                    </a:ext>
                  </a:extLst>
                </a:gridCol>
                <a:gridCol w="739129">
                  <a:extLst>
                    <a:ext uri="{9D8B030D-6E8A-4147-A177-3AD203B41FA5}">
                      <a16:colId xmlns:a16="http://schemas.microsoft.com/office/drawing/2014/main" val="2041726916"/>
                    </a:ext>
                  </a:extLst>
                </a:gridCol>
                <a:gridCol w="739129">
                  <a:extLst>
                    <a:ext uri="{9D8B030D-6E8A-4147-A177-3AD203B41FA5}">
                      <a16:colId xmlns:a16="http://schemas.microsoft.com/office/drawing/2014/main" val="2357760259"/>
                    </a:ext>
                  </a:extLst>
                </a:gridCol>
                <a:gridCol w="891777">
                  <a:extLst>
                    <a:ext uri="{9D8B030D-6E8A-4147-A177-3AD203B41FA5}">
                      <a16:colId xmlns:a16="http://schemas.microsoft.com/office/drawing/2014/main" val="2550817414"/>
                    </a:ext>
                  </a:extLst>
                </a:gridCol>
                <a:gridCol w="739129">
                  <a:extLst>
                    <a:ext uri="{9D8B030D-6E8A-4147-A177-3AD203B41FA5}">
                      <a16:colId xmlns:a16="http://schemas.microsoft.com/office/drawing/2014/main" val="127847802"/>
                    </a:ext>
                  </a:extLst>
                </a:gridCol>
              </a:tblGrid>
              <a:tr h="455993">
                <a:tc>
                  <a:txBody>
                    <a:bodyPr/>
                    <a:lstStyle/>
                    <a:p>
                      <a:pPr algn="ctr" fontAlgn="ctr"/>
                      <a:r>
                        <a:rPr lang="es-MX" sz="1000" b="1" u="none" strike="noStrike" dirty="0">
                          <a:solidFill>
                            <a:schemeClr val="bg1"/>
                          </a:solidFill>
                          <a:effectLst/>
                        </a:rPr>
                        <a:t>Frente</a:t>
                      </a:r>
                      <a:endParaRPr lang="es-MX" sz="1000" b="1" i="0" u="none" strike="noStrike" dirty="0">
                        <a:solidFill>
                          <a:schemeClr val="bg1"/>
                        </a:solidFill>
                        <a:effectLst/>
                        <a:latin typeface="Times New Roman" panose="02020603050405020304" pitchFamily="18" charset="0"/>
                      </a:endParaRPr>
                    </a:p>
                  </a:txBody>
                  <a:tcPr marL="6165" marR="6165" marT="6165" marB="0" anchor="ctr">
                    <a:solidFill>
                      <a:srgbClr val="205340"/>
                    </a:solidFill>
                  </a:tcPr>
                </a:tc>
                <a:tc>
                  <a:txBody>
                    <a:bodyPr/>
                    <a:lstStyle/>
                    <a:p>
                      <a:pPr algn="ctr" fontAlgn="ctr"/>
                      <a:r>
                        <a:rPr lang="es-MX" sz="1000" b="1" u="none" strike="noStrike" dirty="0">
                          <a:solidFill>
                            <a:schemeClr val="bg1"/>
                          </a:solidFill>
                          <a:effectLst/>
                        </a:rPr>
                        <a:t>km inicial</a:t>
                      </a:r>
                      <a:endParaRPr lang="es-MX" sz="1000" b="1" i="0" u="none" strike="noStrike" dirty="0">
                        <a:solidFill>
                          <a:schemeClr val="bg1"/>
                        </a:solidFill>
                        <a:effectLst/>
                        <a:latin typeface="Times New Roman" panose="02020603050405020304" pitchFamily="18" charset="0"/>
                      </a:endParaRPr>
                    </a:p>
                  </a:txBody>
                  <a:tcPr marL="6165" marR="6165" marT="6165" marB="0" anchor="ctr">
                    <a:solidFill>
                      <a:srgbClr val="205340"/>
                    </a:solidFill>
                  </a:tcPr>
                </a:tc>
                <a:tc>
                  <a:txBody>
                    <a:bodyPr/>
                    <a:lstStyle/>
                    <a:p>
                      <a:pPr algn="ctr" fontAlgn="ctr"/>
                      <a:r>
                        <a:rPr lang="es-MX" sz="1000" b="1" u="none" strike="noStrike" dirty="0">
                          <a:solidFill>
                            <a:schemeClr val="bg1"/>
                          </a:solidFill>
                          <a:effectLst/>
                        </a:rPr>
                        <a:t>km final</a:t>
                      </a:r>
                      <a:endParaRPr lang="es-MX" sz="1000" b="1" i="0" u="none" strike="noStrike" dirty="0">
                        <a:solidFill>
                          <a:schemeClr val="bg1"/>
                        </a:solidFill>
                        <a:effectLst/>
                        <a:latin typeface="Times New Roman" panose="02020603050405020304" pitchFamily="18" charset="0"/>
                      </a:endParaRPr>
                    </a:p>
                  </a:txBody>
                  <a:tcPr marL="6165" marR="6165" marT="6165" marB="0" anchor="ctr">
                    <a:solidFill>
                      <a:srgbClr val="205340"/>
                    </a:solidFill>
                  </a:tcPr>
                </a:tc>
                <a:tc>
                  <a:txBody>
                    <a:bodyPr/>
                    <a:lstStyle/>
                    <a:p>
                      <a:pPr algn="ctr" fontAlgn="ctr"/>
                      <a:r>
                        <a:rPr lang="es-MX" sz="1000" b="1" u="none" strike="noStrike" dirty="0">
                          <a:solidFill>
                            <a:schemeClr val="bg1"/>
                          </a:solidFill>
                          <a:effectLst/>
                        </a:rPr>
                        <a:t>Punto ambiental</a:t>
                      </a:r>
                      <a:endParaRPr lang="es-MX" sz="1000" b="1" i="0" u="none" strike="noStrike" dirty="0">
                        <a:solidFill>
                          <a:schemeClr val="bg1"/>
                        </a:solidFill>
                        <a:effectLst/>
                        <a:latin typeface="Times New Roman" panose="02020603050405020304" pitchFamily="18" charset="0"/>
                      </a:endParaRPr>
                    </a:p>
                  </a:txBody>
                  <a:tcPr marL="6165" marR="6165" marT="6165" marB="0" anchor="ctr">
                    <a:solidFill>
                      <a:srgbClr val="205340"/>
                    </a:solidFill>
                  </a:tcPr>
                </a:tc>
                <a:tc>
                  <a:txBody>
                    <a:bodyPr/>
                    <a:lstStyle/>
                    <a:p>
                      <a:pPr algn="ctr" fontAlgn="ctr"/>
                      <a:r>
                        <a:rPr lang="es-MX" sz="1000" b="1" u="none" strike="noStrike" dirty="0">
                          <a:solidFill>
                            <a:schemeClr val="bg1"/>
                          </a:solidFill>
                          <a:effectLst/>
                        </a:rPr>
                        <a:t>coord_ini_x</a:t>
                      </a:r>
                      <a:endParaRPr lang="es-MX" sz="1000" b="1" i="0" u="none" strike="noStrike" dirty="0">
                        <a:solidFill>
                          <a:schemeClr val="bg1"/>
                        </a:solidFill>
                        <a:effectLst/>
                        <a:latin typeface="Times New Roman" panose="02020603050405020304" pitchFamily="18" charset="0"/>
                      </a:endParaRPr>
                    </a:p>
                  </a:txBody>
                  <a:tcPr marL="6165" marR="6165" marT="6165" marB="0" anchor="ctr">
                    <a:solidFill>
                      <a:srgbClr val="205340"/>
                    </a:solidFill>
                  </a:tcPr>
                </a:tc>
                <a:tc>
                  <a:txBody>
                    <a:bodyPr/>
                    <a:lstStyle/>
                    <a:p>
                      <a:pPr algn="ctr" fontAlgn="ctr"/>
                      <a:r>
                        <a:rPr lang="es-MX" sz="1000" b="1" u="none" strike="noStrike">
                          <a:solidFill>
                            <a:schemeClr val="bg1"/>
                          </a:solidFill>
                          <a:effectLst/>
                        </a:rPr>
                        <a:t>coord_ini_y</a:t>
                      </a:r>
                      <a:endParaRPr lang="es-MX" sz="1000" b="1" i="0" u="none" strike="noStrike">
                        <a:solidFill>
                          <a:schemeClr val="bg1"/>
                        </a:solidFill>
                        <a:effectLst/>
                        <a:latin typeface="Times New Roman" panose="02020603050405020304" pitchFamily="18" charset="0"/>
                      </a:endParaRPr>
                    </a:p>
                  </a:txBody>
                  <a:tcPr marL="6165" marR="6165" marT="6165" marB="0" anchor="ctr">
                    <a:solidFill>
                      <a:srgbClr val="205340"/>
                    </a:solidFill>
                  </a:tcPr>
                </a:tc>
                <a:tc>
                  <a:txBody>
                    <a:bodyPr/>
                    <a:lstStyle/>
                    <a:p>
                      <a:pPr algn="ctr" fontAlgn="ctr"/>
                      <a:r>
                        <a:rPr lang="es-MX" sz="1000" b="1" u="none" strike="noStrike" dirty="0">
                          <a:solidFill>
                            <a:schemeClr val="bg1"/>
                          </a:solidFill>
                          <a:effectLst/>
                        </a:rPr>
                        <a:t>coord_fin_x</a:t>
                      </a:r>
                      <a:endParaRPr lang="es-MX" sz="1000" b="1" i="0" u="none" strike="noStrike" dirty="0">
                        <a:solidFill>
                          <a:schemeClr val="bg1"/>
                        </a:solidFill>
                        <a:effectLst/>
                        <a:latin typeface="Times New Roman" panose="02020603050405020304" pitchFamily="18" charset="0"/>
                      </a:endParaRPr>
                    </a:p>
                  </a:txBody>
                  <a:tcPr marL="6165" marR="6165" marT="6165" marB="0" anchor="ctr">
                    <a:solidFill>
                      <a:srgbClr val="205340"/>
                    </a:solidFill>
                  </a:tcPr>
                </a:tc>
                <a:tc>
                  <a:txBody>
                    <a:bodyPr/>
                    <a:lstStyle/>
                    <a:p>
                      <a:pPr algn="ctr" fontAlgn="ctr"/>
                      <a:r>
                        <a:rPr lang="es-MX" sz="1000" b="1" u="none" strike="noStrike">
                          <a:solidFill>
                            <a:schemeClr val="bg1"/>
                          </a:solidFill>
                          <a:effectLst/>
                        </a:rPr>
                        <a:t>coord_fin_y</a:t>
                      </a:r>
                      <a:endParaRPr lang="es-MX" sz="1000" b="1" i="0" u="none" strike="noStrike">
                        <a:solidFill>
                          <a:schemeClr val="bg1"/>
                        </a:solidFill>
                        <a:effectLst/>
                        <a:latin typeface="Times New Roman" panose="02020603050405020304" pitchFamily="18" charset="0"/>
                      </a:endParaRPr>
                    </a:p>
                  </a:txBody>
                  <a:tcPr marL="6165" marR="6165" marT="6165" marB="0" anchor="ctr">
                    <a:solidFill>
                      <a:srgbClr val="205340"/>
                    </a:solidFill>
                  </a:tcPr>
                </a:tc>
                <a:tc>
                  <a:txBody>
                    <a:bodyPr/>
                    <a:lstStyle/>
                    <a:p>
                      <a:pPr algn="ctr" fontAlgn="ctr"/>
                      <a:r>
                        <a:rPr lang="es-MX" sz="1000" b="1" u="none" strike="noStrike">
                          <a:solidFill>
                            <a:schemeClr val="bg1"/>
                          </a:solidFill>
                          <a:effectLst/>
                        </a:rPr>
                        <a:t>Longitud</a:t>
                      </a:r>
                      <a:endParaRPr lang="es-MX" sz="1000" b="1" i="0" u="none" strike="noStrike">
                        <a:solidFill>
                          <a:schemeClr val="bg1"/>
                        </a:solidFill>
                        <a:effectLst/>
                        <a:latin typeface="Times New Roman" panose="02020603050405020304" pitchFamily="18" charset="0"/>
                      </a:endParaRPr>
                    </a:p>
                  </a:txBody>
                  <a:tcPr marL="6165" marR="6165" marT="6165" marB="0" anchor="ctr">
                    <a:solidFill>
                      <a:srgbClr val="205340"/>
                    </a:solidFill>
                  </a:tcPr>
                </a:tc>
                <a:tc>
                  <a:txBody>
                    <a:bodyPr/>
                    <a:lstStyle/>
                    <a:p>
                      <a:pPr algn="ctr" fontAlgn="ctr"/>
                      <a:r>
                        <a:rPr lang="es-MX" sz="1000" b="1" u="none" strike="noStrike">
                          <a:solidFill>
                            <a:schemeClr val="bg1"/>
                          </a:solidFill>
                          <a:effectLst/>
                        </a:rPr>
                        <a:t>Monumentos registrados</a:t>
                      </a:r>
                      <a:endParaRPr lang="es-MX" sz="1000" b="1" i="0" u="none" strike="noStrike">
                        <a:solidFill>
                          <a:schemeClr val="bg1"/>
                        </a:solidFill>
                        <a:effectLst/>
                        <a:latin typeface="Times New Roman" panose="02020603050405020304" pitchFamily="18" charset="0"/>
                      </a:endParaRPr>
                    </a:p>
                  </a:txBody>
                  <a:tcPr marL="6165" marR="6165" marT="6165" marB="0" anchor="ctr">
                    <a:solidFill>
                      <a:srgbClr val="205340"/>
                    </a:solidFill>
                  </a:tcPr>
                </a:tc>
                <a:tc>
                  <a:txBody>
                    <a:bodyPr/>
                    <a:lstStyle/>
                    <a:p>
                      <a:pPr algn="ctr" fontAlgn="ctr"/>
                      <a:r>
                        <a:rPr lang="es-MX" sz="1000" b="1" u="none" strike="noStrike">
                          <a:solidFill>
                            <a:schemeClr val="bg1"/>
                          </a:solidFill>
                          <a:effectLst/>
                        </a:rPr>
                        <a:t>Monumentos encintados</a:t>
                      </a:r>
                      <a:endParaRPr lang="es-MX" sz="1000" b="1" i="0" u="none" strike="noStrike">
                        <a:solidFill>
                          <a:schemeClr val="bg1"/>
                        </a:solidFill>
                        <a:effectLst/>
                        <a:latin typeface="Times New Roman" panose="02020603050405020304" pitchFamily="18" charset="0"/>
                      </a:endParaRPr>
                    </a:p>
                  </a:txBody>
                  <a:tcPr marL="6165" marR="6165" marT="6165" marB="0" anchor="ctr">
                    <a:solidFill>
                      <a:srgbClr val="205340"/>
                    </a:solidFill>
                  </a:tcPr>
                </a:tc>
                <a:tc>
                  <a:txBody>
                    <a:bodyPr/>
                    <a:lstStyle/>
                    <a:p>
                      <a:pPr algn="ctr" fontAlgn="ctr"/>
                      <a:r>
                        <a:rPr lang="es-MX" sz="1000" b="1" u="none" strike="noStrike">
                          <a:solidFill>
                            <a:schemeClr val="bg1"/>
                          </a:solidFill>
                          <a:effectLst/>
                        </a:rPr>
                        <a:t>Monumentos a intervenir (30 m)</a:t>
                      </a:r>
                      <a:endParaRPr lang="es-MX" sz="1000" b="1" i="0" u="none" strike="noStrike">
                        <a:solidFill>
                          <a:schemeClr val="bg1"/>
                        </a:solidFill>
                        <a:effectLst/>
                        <a:latin typeface="Times New Roman" panose="02020603050405020304" pitchFamily="18" charset="0"/>
                      </a:endParaRPr>
                    </a:p>
                  </a:txBody>
                  <a:tcPr marL="6165" marR="6165" marT="6165" marB="0" anchor="ctr">
                    <a:solidFill>
                      <a:srgbClr val="205340"/>
                    </a:solidFill>
                  </a:tcPr>
                </a:tc>
                <a:tc>
                  <a:txBody>
                    <a:bodyPr/>
                    <a:lstStyle/>
                    <a:p>
                      <a:pPr algn="ctr" fontAlgn="ctr"/>
                      <a:r>
                        <a:rPr lang="es-MX" sz="1000" b="1" u="none" strike="noStrike">
                          <a:solidFill>
                            <a:schemeClr val="bg1"/>
                          </a:solidFill>
                          <a:effectLst/>
                        </a:rPr>
                        <a:t>No. de Arqueólogos</a:t>
                      </a:r>
                      <a:endParaRPr lang="es-MX" sz="1000" b="1" i="0" u="none" strike="noStrike">
                        <a:solidFill>
                          <a:schemeClr val="bg1"/>
                        </a:solidFill>
                        <a:effectLst/>
                        <a:latin typeface="Times New Roman" panose="02020603050405020304" pitchFamily="18" charset="0"/>
                      </a:endParaRPr>
                    </a:p>
                  </a:txBody>
                  <a:tcPr marL="6165" marR="6165" marT="6165" marB="0" anchor="ctr">
                    <a:solidFill>
                      <a:srgbClr val="205340"/>
                    </a:solidFill>
                  </a:tcPr>
                </a:tc>
                <a:extLst>
                  <a:ext uri="{0D108BD9-81ED-4DB2-BD59-A6C34878D82A}">
                    <a16:rowId xmlns:a16="http://schemas.microsoft.com/office/drawing/2014/main" val="77363265"/>
                  </a:ext>
                </a:extLst>
              </a:tr>
              <a:tr h="151997">
                <a:tc>
                  <a:txBody>
                    <a:bodyPr/>
                    <a:lstStyle/>
                    <a:p>
                      <a:pPr algn="ctr" fontAlgn="ctr"/>
                      <a:r>
                        <a:rPr lang="es-MX" sz="800" u="none" strike="noStrike" dirty="0">
                          <a:effectLst/>
                        </a:rPr>
                        <a:t>1</a:t>
                      </a:r>
                      <a:endParaRPr lang="es-MX" sz="800" b="0" i="0" u="none" strike="noStrike" dirty="0">
                        <a:solidFill>
                          <a:srgbClr val="000000"/>
                        </a:solidFill>
                        <a:effectLst/>
                        <a:latin typeface="Times New Roman" panose="02020603050405020304" pitchFamily="18" charset="0"/>
                      </a:endParaRPr>
                    </a:p>
                  </a:txBody>
                  <a:tcPr marL="6165" marR="6165" marT="6165" marB="0" anchor="ctr">
                    <a:solidFill>
                      <a:srgbClr val="C2964D"/>
                    </a:solidFill>
                  </a:tcPr>
                </a:tc>
                <a:tc>
                  <a:txBody>
                    <a:bodyPr/>
                    <a:lstStyle/>
                    <a:p>
                      <a:pPr algn="ctr" fontAlgn="ctr"/>
                      <a:r>
                        <a:rPr lang="es-MX" sz="800" u="none" strike="noStrike" dirty="0">
                          <a:effectLst/>
                        </a:rPr>
                        <a:t>6268+800</a:t>
                      </a:r>
                      <a:endParaRPr lang="es-MX" sz="800" b="0" i="0" u="none" strike="noStrike" dirty="0">
                        <a:solidFill>
                          <a:srgbClr val="000000"/>
                        </a:solidFill>
                        <a:effectLst/>
                        <a:latin typeface="Times New Roman" panose="02020603050405020304" pitchFamily="18" charset="0"/>
                      </a:endParaRPr>
                    </a:p>
                  </a:txBody>
                  <a:tcPr marL="6165" marR="6165" marT="6165" marB="0" anchor="ctr">
                    <a:solidFill>
                      <a:srgbClr val="C2964D"/>
                    </a:solidFill>
                  </a:tcPr>
                </a:tc>
                <a:tc>
                  <a:txBody>
                    <a:bodyPr/>
                    <a:lstStyle/>
                    <a:p>
                      <a:pPr algn="ctr" fontAlgn="ctr"/>
                      <a:r>
                        <a:rPr lang="es-MX" sz="800" b="0" i="0" u="none" strike="noStrike" dirty="0">
                          <a:effectLst/>
                          <a:latin typeface="Montserrat Light" pitchFamily="2" charset="77"/>
                        </a:rPr>
                        <a:t>6269+400</a:t>
                      </a:r>
                      <a:endParaRPr lang="es-MX" sz="8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dirty="0">
                          <a:effectLst/>
                          <a:latin typeface="Montserrat Light" pitchFamily="2" charset="77"/>
                        </a:rPr>
                        <a:t>22</a:t>
                      </a:r>
                      <a:endParaRPr lang="es-MX" sz="7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433173.713</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2228525.413</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432821.89</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2227920.252</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0.6</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dirty="0">
                          <a:effectLst/>
                          <a:latin typeface="Montserrat Light" pitchFamily="2" charset="77"/>
                        </a:rPr>
                        <a:t>1</a:t>
                      </a:r>
                      <a:endParaRPr lang="es-MX" sz="7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dirty="0">
                          <a:effectLst/>
                          <a:latin typeface="Montserrat Light" pitchFamily="2" charset="77"/>
                        </a:rPr>
                        <a:t>1</a:t>
                      </a:r>
                      <a:endParaRPr lang="es-MX" sz="7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dirty="0">
                          <a:effectLst/>
                          <a:latin typeface="Montserrat Light" pitchFamily="2" charset="77"/>
                        </a:rPr>
                        <a:t>1</a:t>
                      </a:r>
                      <a:endParaRPr lang="es-MX" sz="7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u="none" strike="noStrike" dirty="0">
                          <a:effectLst/>
                        </a:rPr>
                        <a:t>0</a:t>
                      </a:r>
                      <a:endParaRPr lang="es-MX" sz="700" b="0" i="0" u="none" strike="noStrike" dirty="0">
                        <a:solidFill>
                          <a:srgbClr val="000000"/>
                        </a:solidFill>
                        <a:effectLst/>
                        <a:latin typeface="Times New Roman" panose="02020603050405020304" pitchFamily="18" charset="0"/>
                      </a:endParaRPr>
                    </a:p>
                  </a:txBody>
                  <a:tcPr marL="6165" marR="6165" marT="6165" marB="0" anchor="ctr">
                    <a:solidFill>
                      <a:srgbClr val="E0CC9F"/>
                    </a:solidFill>
                  </a:tcPr>
                </a:tc>
                <a:extLst>
                  <a:ext uri="{0D108BD9-81ED-4DB2-BD59-A6C34878D82A}">
                    <a16:rowId xmlns:a16="http://schemas.microsoft.com/office/drawing/2014/main" val="3559344481"/>
                  </a:ext>
                </a:extLst>
              </a:tr>
              <a:tr h="139331">
                <a:tc>
                  <a:txBody>
                    <a:bodyPr/>
                    <a:lstStyle/>
                    <a:p>
                      <a:pPr algn="ctr" fontAlgn="ctr"/>
                      <a:r>
                        <a:rPr lang="es-MX" sz="800" u="none" strike="noStrike" dirty="0">
                          <a:effectLst/>
                        </a:rPr>
                        <a:t>2</a:t>
                      </a:r>
                      <a:endParaRPr lang="es-MX" sz="800" b="0" i="0" u="none" strike="noStrike" dirty="0">
                        <a:solidFill>
                          <a:srgbClr val="000000"/>
                        </a:solidFill>
                        <a:effectLst/>
                        <a:latin typeface="Times New Roman" panose="02020603050405020304" pitchFamily="18" charset="0"/>
                      </a:endParaRPr>
                    </a:p>
                  </a:txBody>
                  <a:tcPr marL="6165" marR="6165" marT="6165" marB="0" anchor="ctr">
                    <a:solidFill>
                      <a:schemeClr val="bg1">
                        <a:lumMod val="75000"/>
                      </a:schemeClr>
                    </a:solidFill>
                  </a:tcPr>
                </a:tc>
                <a:tc>
                  <a:txBody>
                    <a:bodyPr/>
                    <a:lstStyle/>
                    <a:p>
                      <a:pPr algn="ctr" fontAlgn="ctr"/>
                      <a:r>
                        <a:rPr lang="es-MX" sz="800" u="none" strike="noStrike" dirty="0">
                          <a:effectLst/>
                        </a:rPr>
                        <a:t>6310+980</a:t>
                      </a:r>
                      <a:endParaRPr lang="es-MX" sz="800" b="0" i="0" u="none" strike="noStrike" dirty="0">
                        <a:solidFill>
                          <a:srgbClr val="000000"/>
                        </a:solidFill>
                        <a:effectLst/>
                        <a:latin typeface="Times New Roman" panose="02020603050405020304" pitchFamily="18" charset="0"/>
                      </a:endParaRPr>
                    </a:p>
                  </a:txBody>
                  <a:tcPr marL="6165" marR="6165" marT="6165" marB="0" anchor="ctr">
                    <a:solidFill>
                      <a:schemeClr val="bg1">
                        <a:lumMod val="75000"/>
                      </a:schemeClr>
                    </a:solidFill>
                  </a:tcPr>
                </a:tc>
                <a:tc>
                  <a:txBody>
                    <a:bodyPr/>
                    <a:lstStyle/>
                    <a:p>
                      <a:pPr algn="ctr" fontAlgn="ctr"/>
                      <a:r>
                        <a:rPr lang="es-MX" sz="800" b="0" i="0" u="none" strike="noStrike" dirty="0">
                          <a:effectLst/>
                          <a:latin typeface="Montserrat Light" pitchFamily="2" charset="77"/>
                        </a:rPr>
                        <a:t>6314+100</a:t>
                      </a:r>
                      <a:endParaRPr lang="es-MX" sz="8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700" b="0" i="0" u="none" strike="noStrike" dirty="0">
                          <a:effectLst/>
                          <a:latin typeface="Montserrat Light" pitchFamily="2" charset="77"/>
                        </a:rPr>
                        <a:t>82 al 93</a:t>
                      </a:r>
                      <a:endParaRPr lang="es-MX" sz="7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410951.197</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dirty="0">
                          <a:effectLst/>
                          <a:latin typeface="Montserrat Light" pitchFamily="2" charset="77"/>
                        </a:rPr>
                        <a:t>2197783.28</a:t>
                      </a:r>
                      <a:endParaRPr lang="es-MX" sz="8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408546.497</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dirty="0">
                          <a:effectLst/>
                          <a:latin typeface="Montserrat Light" pitchFamily="2" charset="77"/>
                        </a:rPr>
                        <a:t>2192242.488</a:t>
                      </a:r>
                      <a:endParaRPr lang="es-MX" sz="8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3.12</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700" b="0" i="0" u="none" strike="noStrike" dirty="0">
                          <a:effectLst/>
                          <a:latin typeface="Montserrat Light" pitchFamily="2" charset="77"/>
                        </a:rPr>
                        <a:t>43</a:t>
                      </a:r>
                      <a:endParaRPr lang="es-MX" sz="7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700" b="0" i="0" u="none" strike="noStrike" dirty="0">
                          <a:effectLst/>
                          <a:latin typeface="Montserrat Light" pitchFamily="2" charset="77"/>
                        </a:rPr>
                        <a:t>43</a:t>
                      </a:r>
                      <a:endParaRPr lang="es-MX" sz="7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700" b="0" i="0" u="none" strike="noStrike">
                          <a:effectLst/>
                          <a:latin typeface="Montserrat Light" pitchFamily="2" charset="77"/>
                        </a:rPr>
                        <a:t>43</a:t>
                      </a:r>
                      <a:endParaRPr lang="es-MX" sz="7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rowSpan="3">
                  <a:txBody>
                    <a:bodyPr/>
                    <a:lstStyle/>
                    <a:p>
                      <a:pPr algn="ctr" fontAlgn="ctr"/>
                      <a:r>
                        <a:rPr lang="es-MX" sz="800" u="none" strike="noStrike" dirty="0">
                          <a:effectLst/>
                        </a:rPr>
                        <a:t>3</a:t>
                      </a:r>
                      <a:endParaRPr lang="es-MX" sz="800" b="0" i="0" u="none" strike="noStrike" dirty="0">
                        <a:solidFill>
                          <a:srgbClr val="000000"/>
                        </a:solidFill>
                        <a:effectLst/>
                        <a:latin typeface="Times New Roman" panose="02020603050405020304" pitchFamily="18" charset="0"/>
                      </a:endParaRPr>
                    </a:p>
                  </a:txBody>
                  <a:tcPr marL="6165" marR="6165" marT="6165" marB="0" anchor="ctr">
                    <a:solidFill>
                      <a:srgbClr val="E0CC9F"/>
                    </a:solidFill>
                  </a:tcPr>
                </a:tc>
                <a:extLst>
                  <a:ext uri="{0D108BD9-81ED-4DB2-BD59-A6C34878D82A}">
                    <a16:rowId xmlns:a16="http://schemas.microsoft.com/office/drawing/2014/main" val="2382429061"/>
                  </a:ext>
                </a:extLst>
              </a:tr>
              <a:tr h="139331">
                <a:tc>
                  <a:txBody>
                    <a:bodyPr/>
                    <a:lstStyle/>
                    <a:p>
                      <a:pPr algn="ctr" fontAlgn="ctr"/>
                      <a:r>
                        <a:rPr lang="es-MX" sz="800" u="none" strike="noStrike" dirty="0">
                          <a:effectLst/>
                        </a:rPr>
                        <a:t>2</a:t>
                      </a:r>
                      <a:endParaRPr lang="es-MX" sz="800" b="0" i="0" u="none" strike="noStrike" dirty="0">
                        <a:solidFill>
                          <a:srgbClr val="000000"/>
                        </a:solidFill>
                        <a:effectLst/>
                        <a:latin typeface="Times New Roman" panose="02020603050405020304" pitchFamily="18" charset="0"/>
                      </a:endParaRPr>
                    </a:p>
                  </a:txBody>
                  <a:tcPr marL="6165" marR="6165" marT="6165" marB="0" anchor="ctr">
                    <a:solidFill>
                      <a:schemeClr val="bg1">
                        <a:lumMod val="75000"/>
                      </a:schemeClr>
                    </a:solidFill>
                  </a:tcPr>
                </a:tc>
                <a:tc>
                  <a:txBody>
                    <a:bodyPr/>
                    <a:lstStyle/>
                    <a:p>
                      <a:pPr algn="ctr" fontAlgn="ctr"/>
                      <a:r>
                        <a:rPr lang="es-MX" sz="800" u="none" strike="noStrike">
                          <a:effectLst/>
                        </a:rPr>
                        <a:t>6314+100</a:t>
                      </a:r>
                      <a:endParaRPr lang="es-MX" sz="800" b="0" i="0" u="none" strike="noStrike">
                        <a:solidFill>
                          <a:srgbClr val="000000"/>
                        </a:solidFill>
                        <a:effectLst/>
                        <a:latin typeface="Times New Roman" panose="02020603050405020304" pitchFamily="18" charset="0"/>
                      </a:endParaRPr>
                    </a:p>
                  </a:txBody>
                  <a:tcPr marL="6165" marR="6165" marT="6165" marB="0" anchor="ctr">
                    <a:solidFill>
                      <a:schemeClr val="bg1">
                        <a:lumMod val="75000"/>
                      </a:schemeClr>
                    </a:solidFill>
                  </a:tcPr>
                </a:tc>
                <a:tc>
                  <a:txBody>
                    <a:bodyPr/>
                    <a:lstStyle/>
                    <a:p>
                      <a:pPr algn="ctr" fontAlgn="ctr"/>
                      <a:r>
                        <a:rPr lang="es-MX" sz="800" b="0" i="0" u="none" strike="noStrike" dirty="0">
                          <a:effectLst/>
                          <a:latin typeface="Montserrat Light" pitchFamily="2" charset="77"/>
                        </a:rPr>
                        <a:t>6316+000</a:t>
                      </a:r>
                      <a:endParaRPr lang="es-MX" sz="8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94 al 98</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408546.497</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2192242.488</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407790.116</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2190499.673</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1.9</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dirty="0">
                          <a:effectLst/>
                          <a:latin typeface="Montserrat Light" pitchFamily="2" charset="77"/>
                        </a:rPr>
                        <a:t>11</a:t>
                      </a:r>
                      <a:endParaRPr lang="es-MX" sz="8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11</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11</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vMerge="1">
                  <a:txBody>
                    <a:bodyPr/>
                    <a:lstStyle/>
                    <a:p>
                      <a:endParaRPr lang="es-MX"/>
                    </a:p>
                  </a:txBody>
                  <a:tcPr/>
                </a:tc>
                <a:extLst>
                  <a:ext uri="{0D108BD9-81ED-4DB2-BD59-A6C34878D82A}">
                    <a16:rowId xmlns:a16="http://schemas.microsoft.com/office/drawing/2014/main" val="599785991"/>
                  </a:ext>
                </a:extLst>
              </a:tr>
              <a:tr h="151997">
                <a:tc>
                  <a:txBody>
                    <a:bodyPr/>
                    <a:lstStyle/>
                    <a:p>
                      <a:pPr algn="ctr" fontAlgn="ctr"/>
                      <a:r>
                        <a:rPr lang="es-MX" sz="800" u="none" strike="noStrike">
                          <a:effectLst/>
                        </a:rPr>
                        <a:t>2</a:t>
                      </a:r>
                      <a:endParaRPr lang="es-MX" sz="800" b="0" i="0" u="none" strike="noStrike">
                        <a:solidFill>
                          <a:srgbClr val="000000"/>
                        </a:solidFill>
                        <a:effectLst/>
                        <a:latin typeface="Times New Roman" panose="02020603050405020304" pitchFamily="18" charset="0"/>
                      </a:endParaRPr>
                    </a:p>
                  </a:txBody>
                  <a:tcPr marL="6165" marR="6165" marT="6165" marB="0" anchor="ctr">
                    <a:solidFill>
                      <a:schemeClr val="bg1">
                        <a:lumMod val="75000"/>
                      </a:schemeClr>
                    </a:solidFill>
                  </a:tcPr>
                </a:tc>
                <a:tc>
                  <a:txBody>
                    <a:bodyPr/>
                    <a:lstStyle/>
                    <a:p>
                      <a:pPr algn="ctr" fontAlgn="ctr"/>
                      <a:r>
                        <a:rPr lang="es-MX" sz="800" u="none" strike="noStrike">
                          <a:effectLst/>
                        </a:rPr>
                        <a:t>6316+000</a:t>
                      </a:r>
                      <a:endParaRPr lang="es-MX" sz="800" b="0" i="0" u="none" strike="noStrike">
                        <a:solidFill>
                          <a:srgbClr val="000000"/>
                        </a:solidFill>
                        <a:effectLst/>
                        <a:latin typeface="Times New Roman" panose="02020603050405020304" pitchFamily="18" charset="0"/>
                      </a:endParaRPr>
                    </a:p>
                  </a:txBody>
                  <a:tcPr marL="6165" marR="6165" marT="6165" marB="0" anchor="ctr">
                    <a:solidFill>
                      <a:schemeClr val="bg1">
                        <a:lumMod val="75000"/>
                      </a:schemeClr>
                    </a:solidFill>
                  </a:tcPr>
                </a:tc>
                <a:tc>
                  <a:txBody>
                    <a:bodyPr/>
                    <a:lstStyle/>
                    <a:p>
                      <a:pPr algn="ctr" fontAlgn="ctr"/>
                      <a:r>
                        <a:rPr lang="es-MX" sz="800" b="0" i="0" u="none" strike="noStrike" dirty="0">
                          <a:effectLst/>
                          <a:latin typeface="Montserrat Light" pitchFamily="2" charset="77"/>
                        </a:rPr>
                        <a:t>6320+300</a:t>
                      </a:r>
                      <a:endParaRPr lang="es-MX" sz="8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700" b="0" i="0" u="none" strike="noStrike" dirty="0">
                          <a:effectLst/>
                          <a:latin typeface="Montserrat Light" pitchFamily="2" charset="77"/>
                        </a:rPr>
                        <a:t>99 al 106</a:t>
                      </a:r>
                      <a:endParaRPr lang="es-MX" sz="7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407790.116</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2190499.673</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406077.999</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2186554.999</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700" b="0" i="0" u="none" strike="noStrike" dirty="0">
                          <a:effectLst/>
                          <a:latin typeface="Montserrat Light" pitchFamily="2" charset="77"/>
                        </a:rPr>
                        <a:t>4.3</a:t>
                      </a:r>
                      <a:endParaRPr lang="es-MX" sz="7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35</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dirty="0">
                          <a:effectLst/>
                          <a:latin typeface="Montserrat Light" pitchFamily="2" charset="77"/>
                        </a:rPr>
                        <a:t>35</a:t>
                      </a:r>
                      <a:endParaRPr lang="es-MX" sz="8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dirty="0">
                          <a:effectLst/>
                          <a:latin typeface="Montserrat Light" pitchFamily="2" charset="77"/>
                        </a:rPr>
                        <a:t>34</a:t>
                      </a:r>
                      <a:endParaRPr lang="es-MX" sz="8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vMerge="1">
                  <a:txBody>
                    <a:bodyPr/>
                    <a:lstStyle/>
                    <a:p>
                      <a:endParaRPr lang="es-MX"/>
                    </a:p>
                  </a:txBody>
                  <a:tcPr/>
                </a:tc>
                <a:extLst>
                  <a:ext uri="{0D108BD9-81ED-4DB2-BD59-A6C34878D82A}">
                    <a16:rowId xmlns:a16="http://schemas.microsoft.com/office/drawing/2014/main" val="2114798120"/>
                  </a:ext>
                </a:extLst>
              </a:tr>
              <a:tr h="151997">
                <a:tc>
                  <a:txBody>
                    <a:bodyPr/>
                    <a:lstStyle/>
                    <a:p>
                      <a:pPr algn="ctr" fontAlgn="ctr"/>
                      <a:r>
                        <a:rPr lang="es-MX" sz="800" u="none" strike="noStrike" dirty="0">
                          <a:effectLst/>
                        </a:rPr>
                        <a:t>3</a:t>
                      </a:r>
                      <a:endParaRPr lang="es-MX" sz="800" b="0" i="0" u="none" strike="noStrike" dirty="0">
                        <a:solidFill>
                          <a:srgbClr val="000000"/>
                        </a:solidFill>
                        <a:effectLst/>
                        <a:latin typeface="Times New Roman" panose="02020603050405020304" pitchFamily="18" charset="0"/>
                      </a:endParaRPr>
                    </a:p>
                  </a:txBody>
                  <a:tcPr marL="6165" marR="6165" marT="6165" marB="0" anchor="ctr">
                    <a:solidFill>
                      <a:srgbClr val="C2964D"/>
                    </a:solidFill>
                  </a:tcPr>
                </a:tc>
                <a:tc>
                  <a:txBody>
                    <a:bodyPr/>
                    <a:lstStyle/>
                    <a:p>
                      <a:pPr algn="ctr" fontAlgn="ctr"/>
                      <a:r>
                        <a:rPr lang="es-MX" sz="800" u="none" strike="noStrike">
                          <a:effectLst/>
                        </a:rPr>
                        <a:t>6320+300</a:t>
                      </a:r>
                      <a:endParaRPr lang="es-MX" sz="800" b="0" i="0" u="none" strike="noStrike">
                        <a:solidFill>
                          <a:srgbClr val="000000"/>
                        </a:solidFill>
                        <a:effectLst/>
                        <a:latin typeface="Times New Roman" panose="02020603050405020304" pitchFamily="18" charset="0"/>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6321+200</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107 al 108</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dirty="0">
                          <a:effectLst/>
                          <a:latin typeface="Montserrat Light" pitchFamily="2" charset="77"/>
                        </a:rPr>
                        <a:t>406077.999</a:t>
                      </a:r>
                      <a:endParaRPr lang="es-MX" sz="8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dirty="0">
                          <a:effectLst/>
                          <a:latin typeface="Montserrat Light" pitchFamily="2" charset="77"/>
                        </a:rPr>
                        <a:t>2186554.999</a:t>
                      </a:r>
                      <a:endParaRPr lang="es-MX" sz="8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dirty="0">
                          <a:effectLst/>
                          <a:latin typeface="Montserrat Light" pitchFamily="2" charset="77"/>
                        </a:rPr>
                        <a:t>405719.833</a:t>
                      </a:r>
                      <a:endParaRPr lang="es-MX" sz="8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2185729.426</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dirty="0">
                          <a:effectLst/>
                          <a:latin typeface="Montserrat Light" pitchFamily="2" charset="77"/>
                        </a:rPr>
                        <a:t>0.9</a:t>
                      </a:r>
                      <a:endParaRPr lang="es-MX" sz="8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dirty="0">
                          <a:effectLst/>
                          <a:latin typeface="Montserrat Light" pitchFamily="2" charset="77"/>
                        </a:rPr>
                        <a:t>4</a:t>
                      </a:r>
                      <a:endParaRPr lang="es-MX" sz="8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4</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dirty="0">
                          <a:effectLst/>
                          <a:latin typeface="Montserrat Light" pitchFamily="2" charset="77"/>
                        </a:rPr>
                        <a:t>4</a:t>
                      </a:r>
                      <a:endParaRPr lang="es-MX" sz="800" b="0" i="0" u="none" strike="noStrike" dirty="0">
                        <a:solidFill>
                          <a:srgbClr val="000000"/>
                        </a:solidFill>
                        <a:effectLst/>
                        <a:latin typeface="Montserrat Light" pitchFamily="2" charset="77"/>
                      </a:endParaRPr>
                    </a:p>
                  </a:txBody>
                  <a:tcPr marL="6165" marR="6165" marT="6165" marB="0" anchor="ctr">
                    <a:solidFill>
                      <a:srgbClr val="C2964D"/>
                    </a:solidFill>
                  </a:tcPr>
                </a:tc>
                <a:tc rowSpan="6">
                  <a:txBody>
                    <a:bodyPr/>
                    <a:lstStyle/>
                    <a:p>
                      <a:pPr algn="ctr" fontAlgn="ctr"/>
                      <a:r>
                        <a:rPr lang="es-MX" sz="700" u="none" strike="noStrike" dirty="0">
                          <a:effectLst/>
                        </a:rPr>
                        <a:t>2</a:t>
                      </a:r>
                      <a:endParaRPr lang="es-MX" sz="700" b="0" i="0" u="none" strike="noStrike" dirty="0">
                        <a:solidFill>
                          <a:srgbClr val="000000"/>
                        </a:solidFill>
                        <a:effectLst/>
                        <a:latin typeface="Times New Roman" panose="02020603050405020304" pitchFamily="18" charset="0"/>
                      </a:endParaRPr>
                    </a:p>
                  </a:txBody>
                  <a:tcPr marL="6165" marR="6165" marT="6165" marB="0" anchor="ctr">
                    <a:solidFill>
                      <a:srgbClr val="E0CC9F"/>
                    </a:solidFill>
                  </a:tcPr>
                </a:tc>
                <a:extLst>
                  <a:ext uri="{0D108BD9-81ED-4DB2-BD59-A6C34878D82A}">
                    <a16:rowId xmlns:a16="http://schemas.microsoft.com/office/drawing/2014/main" val="2108540904"/>
                  </a:ext>
                </a:extLst>
              </a:tr>
              <a:tr h="151997">
                <a:tc>
                  <a:txBody>
                    <a:bodyPr/>
                    <a:lstStyle/>
                    <a:p>
                      <a:pPr algn="ctr" fontAlgn="ctr"/>
                      <a:r>
                        <a:rPr lang="es-MX" sz="800" u="none" strike="noStrike">
                          <a:effectLst/>
                        </a:rPr>
                        <a:t>3</a:t>
                      </a:r>
                      <a:endParaRPr lang="es-MX" sz="800" b="0" i="0" u="none" strike="noStrike">
                        <a:solidFill>
                          <a:srgbClr val="000000"/>
                        </a:solidFill>
                        <a:effectLst/>
                        <a:latin typeface="Times New Roman" panose="02020603050405020304" pitchFamily="18" charset="0"/>
                      </a:endParaRPr>
                    </a:p>
                  </a:txBody>
                  <a:tcPr marL="6165" marR="6165" marT="6165" marB="0" anchor="ctr">
                    <a:solidFill>
                      <a:srgbClr val="C2964D"/>
                    </a:solidFill>
                  </a:tcPr>
                </a:tc>
                <a:tc>
                  <a:txBody>
                    <a:bodyPr/>
                    <a:lstStyle/>
                    <a:p>
                      <a:pPr algn="ctr" fontAlgn="ctr"/>
                      <a:r>
                        <a:rPr lang="es-MX" sz="800" u="none" strike="noStrike">
                          <a:effectLst/>
                        </a:rPr>
                        <a:t>6321+200</a:t>
                      </a:r>
                      <a:endParaRPr lang="es-MX" sz="800" b="0" i="0" u="none" strike="noStrike">
                        <a:solidFill>
                          <a:srgbClr val="000000"/>
                        </a:solidFill>
                        <a:effectLst/>
                        <a:latin typeface="Times New Roman" panose="02020603050405020304" pitchFamily="18" charset="0"/>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6323+700</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a:effectLst/>
                          <a:latin typeface="Montserrat Light" pitchFamily="2" charset="77"/>
                        </a:rPr>
                        <a:t>109</a:t>
                      </a:r>
                      <a:endParaRPr lang="es-MX" sz="7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405719.833</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2185729.427</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404132.959</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2183816.982</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2.5</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dirty="0">
                          <a:effectLst/>
                          <a:latin typeface="Montserrat Light" pitchFamily="2" charset="77"/>
                        </a:rPr>
                        <a:t>41</a:t>
                      </a:r>
                      <a:endParaRPr lang="es-MX" sz="7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dirty="0">
                          <a:effectLst/>
                          <a:latin typeface="Montserrat Light" pitchFamily="2" charset="77"/>
                        </a:rPr>
                        <a:t>41</a:t>
                      </a:r>
                      <a:endParaRPr lang="es-MX" sz="7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a:effectLst/>
                          <a:latin typeface="Montserrat Light" pitchFamily="2" charset="77"/>
                        </a:rPr>
                        <a:t>35</a:t>
                      </a:r>
                      <a:endParaRPr lang="es-MX" sz="700" b="0" i="0" u="none" strike="noStrike">
                        <a:solidFill>
                          <a:srgbClr val="000000"/>
                        </a:solidFill>
                        <a:effectLst/>
                        <a:latin typeface="Montserrat Light" pitchFamily="2" charset="77"/>
                      </a:endParaRPr>
                    </a:p>
                  </a:txBody>
                  <a:tcPr marL="6165" marR="6165" marT="6165" marB="0" anchor="ctr">
                    <a:solidFill>
                      <a:srgbClr val="C2964D"/>
                    </a:solidFill>
                  </a:tcPr>
                </a:tc>
                <a:tc vMerge="1">
                  <a:txBody>
                    <a:bodyPr/>
                    <a:lstStyle/>
                    <a:p>
                      <a:endParaRPr lang="es-MX"/>
                    </a:p>
                  </a:txBody>
                  <a:tcPr/>
                </a:tc>
                <a:extLst>
                  <a:ext uri="{0D108BD9-81ED-4DB2-BD59-A6C34878D82A}">
                    <a16:rowId xmlns:a16="http://schemas.microsoft.com/office/drawing/2014/main" val="770713366"/>
                  </a:ext>
                </a:extLst>
              </a:tr>
              <a:tr h="151997">
                <a:tc>
                  <a:txBody>
                    <a:bodyPr/>
                    <a:lstStyle/>
                    <a:p>
                      <a:pPr algn="ctr" fontAlgn="ctr"/>
                      <a:r>
                        <a:rPr lang="es-MX" sz="800" u="none" strike="noStrike">
                          <a:effectLst/>
                        </a:rPr>
                        <a:t>3</a:t>
                      </a:r>
                      <a:endParaRPr lang="es-MX" sz="800" b="0" i="0" u="none" strike="noStrike">
                        <a:solidFill>
                          <a:srgbClr val="000000"/>
                        </a:solidFill>
                        <a:effectLst/>
                        <a:latin typeface="Times New Roman" panose="02020603050405020304" pitchFamily="18" charset="0"/>
                      </a:endParaRPr>
                    </a:p>
                  </a:txBody>
                  <a:tcPr marL="6165" marR="6165" marT="6165" marB="0" anchor="ctr">
                    <a:solidFill>
                      <a:srgbClr val="C2964D"/>
                    </a:solidFill>
                  </a:tcPr>
                </a:tc>
                <a:tc>
                  <a:txBody>
                    <a:bodyPr/>
                    <a:lstStyle/>
                    <a:p>
                      <a:pPr algn="ctr" fontAlgn="ctr"/>
                      <a:r>
                        <a:rPr lang="es-MX" sz="800" u="none" strike="noStrike">
                          <a:effectLst/>
                        </a:rPr>
                        <a:t>6324+220</a:t>
                      </a:r>
                      <a:endParaRPr lang="es-MX" sz="800" b="0" i="0" u="none" strike="noStrike">
                        <a:solidFill>
                          <a:srgbClr val="000000"/>
                        </a:solidFill>
                        <a:effectLst/>
                        <a:latin typeface="Times New Roman" panose="02020603050405020304" pitchFamily="18" charset="0"/>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6326+700</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a:effectLst/>
                          <a:latin typeface="Montserrat Light" pitchFamily="2" charset="77"/>
                        </a:rPr>
                        <a:t>110 al 119</a:t>
                      </a:r>
                      <a:endParaRPr lang="es-MX" sz="7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403777.959</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2183437.21</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402245.397</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2181493.038</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2.48</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a:effectLst/>
                          <a:latin typeface="Montserrat Light" pitchFamily="2" charset="77"/>
                        </a:rPr>
                        <a:t>41</a:t>
                      </a:r>
                      <a:endParaRPr lang="es-MX" sz="7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dirty="0">
                          <a:effectLst/>
                          <a:latin typeface="Montserrat Light" pitchFamily="2" charset="77"/>
                        </a:rPr>
                        <a:t>41</a:t>
                      </a:r>
                      <a:endParaRPr lang="es-MX" sz="7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a:effectLst/>
                          <a:latin typeface="Montserrat Light" pitchFamily="2" charset="77"/>
                        </a:rPr>
                        <a:t>40</a:t>
                      </a:r>
                      <a:endParaRPr lang="es-MX" sz="700" b="0" i="0" u="none" strike="noStrike">
                        <a:solidFill>
                          <a:srgbClr val="000000"/>
                        </a:solidFill>
                        <a:effectLst/>
                        <a:latin typeface="Montserrat Light" pitchFamily="2" charset="77"/>
                      </a:endParaRPr>
                    </a:p>
                  </a:txBody>
                  <a:tcPr marL="6165" marR="6165" marT="6165" marB="0" anchor="ctr">
                    <a:solidFill>
                      <a:srgbClr val="C2964D"/>
                    </a:solidFill>
                  </a:tcPr>
                </a:tc>
                <a:tc vMerge="1">
                  <a:txBody>
                    <a:bodyPr/>
                    <a:lstStyle/>
                    <a:p>
                      <a:endParaRPr lang="es-MX"/>
                    </a:p>
                  </a:txBody>
                  <a:tcPr/>
                </a:tc>
                <a:extLst>
                  <a:ext uri="{0D108BD9-81ED-4DB2-BD59-A6C34878D82A}">
                    <a16:rowId xmlns:a16="http://schemas.microsoft.com/office/drawing/2014/main" val="1300106303"/>
                  </a:ext>
                </a:extLst>
              </a:tr>
              <a:tr h="139331">
                <a:tc>
                  <a:txBody>
                    <a:bodyPr/>
                    <a:lstStyle/>
                    <a:p>
                      <a:pPr algn="ctr" fontAlgn="ctr"/>
                      <a:r>
                        <a:rPr lang="es-MX" sz="800" u="none" strike="noStrike">
                          <a:effectLst/>
                        </a:rPr>
                        <a:t>3</a:t>
                      </a:r>
                      <a:endParaRPr lang="es-MX" sz="800" b="0" i="0" u="none" strike="noStrike">
                        <a:solidFill>
                          <a:srgbClr val="000000"/>
                        </a:solidFill>
                        <a:effectLst/>
                        <a:latin typeface="Times New Roman" panose="02020603050405020304" pitchFamily="18" charset="0"/>
                      </a:endParaRPr>
                    </a:p>
                  </a:txBody>
                  <a:tcPr marL="6165" marR="6165" marT="6165" marB="0" anchor="ctr">
                    <a:solidFill>
                      <a:srgbClr val="C2964D"/>
                    </a:solidFill>
                  </a:tcPr>
                </a:tc>
                <a:tc>
                  <a:txBody>
                    <a:bodyPr/>
                    <a:lstStyle/>
                    <a:p>
                      <a:pPr algn="ctr" fontAlgn="ctr"/>
                      <a:r>
                        <a:rPr lang="es-MX" sz="800" u="none" strike="noStrike">
                          <a:effectLst/>
                        </a:rPr>
                        <a:t>6326+700</a:t>
                      </a:r>
                      <a:endParaRPr lang="es-MX" sz="800" b="0" i="0" u="none" strike="noStrike">
                        <a:solidFill>
                          <a:srgbClr val="000000"/>
                        </a:solidFill>
                        <a:effectLst/>
                        <a:latin typeface="Times New Roman" panose="02020603050405020304" pitchFamily="18" charset="0"/>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6327+400</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120</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402245.397</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2181493.038</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401828.428</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2180930.639</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0.7</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dirty="0">
                          <a:effectLst/>
                          <a:latin typeface="Montserrat Light" pitchFamily="2" charset="77"/>
                        </a:rPr>
                        <a:t>17</a:t>
                      </a:r>
                      <a:endParaRPr lang="es-MX" sz="8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17</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dirty="0">
                          <a:effectLst/>
                          <a:latin typeface="Montserrat Light" pitchFamily="2" charset="77"/>
                        </a:rPr>
                        <a:t>17</a:t>
                      </a:r>
                      <a:endParaRPr lang="es-MX" sz="800" b="0" i="0" u="none" strike="noStrike" dirty="0">
                        <a:solidFill>
                          <a:srgbClr val="000000"/>
                        </a:solidFill>
                        <a:effectLst/>
                        <a:latin typeface="Montserrat Light" pitchFamily="2" charset="77"/>
                      </a:endParaRPr>
                    </a:p>
                  </a:txBody>
                  <a:tcPr marL="6165" marR="6165" marT="6165" marB="0" anchor="ctr">
                    <a:solidFill>
                      <a:srgbClr val="C2964D"/>
                    </a:solidFill>
                  </a:tcPr>
                </a:tc>
                <a:tc vMerge="1">
                  <a:txBody>
                    <a:bodyPr/>
                    <a:lstStyle/>
                    <a:p>
                      <a:endParaRPr lang="es-MX"/>
                    </a:p>
                  </a:txBody>
                  <a:tcPr/>
                </a:tc>
                <a:extLst>
                  <a:ext uri="{0D108BD9-81ED-4DB2-BD59-A6C34878D82A}">
                    <a16:rowId xmlns:a16="http://schemas.microsoft.com/office/drawing/2014/main" val="1784967265"/>
                  </a:ext>
                </a:extLst>
              </a:tr>
              <a:tr h="139331">
                <a:tc>
                  <a:txBody>
                    <a:bodyPr/>
                    <a:lstStyle/>
                    <a:p>
                      <a:pPr algn="ctr" fontAlgn="ctr"/>
                      <a:r>
                        <a:rPr lang="es-MX" sz="800" u="none" strike="noStrike" dirty="0">
                          <a:effectLst/>
                        </a:rPr>
                        <a:t>3</a:t>
                      </a:r>
                      <a:endParaRPr lang="es-MX" sz="800" b="0" i="0" u="none" strike="noStrike" dirty="0">
                        <a:solidFill>
                          <a:srgbClr val="000000"/>
                        </a:solidFill>
                        <a:effectLst/>
                        <a:latin typeface="Times New Roman" panose="02020603050405020304" pitchFamily="18" charset="0"/>
                      </a:endParaRPr>
                    </a:p>
                  </a:txBody>
                  <a:tcPr marL="6165" marR="6165" marT="6165" marB="0" anchor="ctr">
                    <a:solidFill>
                      <a:srgbClr val="C2964D"/>
                    </a:solidFill>
                  </a:tcPr>
                </a:tc>
                <a:tc>
                  <a:txBody>
                    <a:bodyPr/>
                    <a:lstStyle/>
                    <a:p>
                      <a:pPr algn="ctr" fontAlgn="ctr"/>
                      <a:r>
                        <a:rPr lang="es-MX" sz="800" u="none" strike="noStrike" dirty="0">
                          <a:effectLst/>
                        </a:rPr>
                        <a:t>6327+400</a:t>
                      </a:r>
                      <a:endParaRPr lang="es-MX" sz="800" b="0" i="0" u="none" strike="noStrike" dirty="0">
                        <a:solidFill>
                          <a:srgbClr val="000000"/>
                        </a:solidFill>
                        <a:effectLst/>
                        <a:latin typeface="Times New Roman" panose="02020603050405020304" pitchFamily="18" charset="0"/>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6330+200</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121 al 126</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401828.428</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2180930.639</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400141.268</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dirty="0">
                          <a:effectLst/>
                          <a:latin typeface="Montserrat Light" pitchFamily="2" charset="77"/>
                        </a:rPr>
                        <a:t>2178696.219</a:t>
                      </a:r>
                      <a:endParaRPr lang="es-MX" sz="8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2.8</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6</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0</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6</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vMerge="1">
                  <a:txBody>
                    <a:bodyPr/>
                    <a:lstStyle/>
                    <a:p>
                      <a:endParaRPr lang="es-MX"/>
                    </a:p>
                  </a:txBody>
                  <a:tcPr/>
                </a:tc>
                <a:extLst>
                  <a:ext uri="{0D108BD9-81ED-4DB2-BD59-A6C34878D82A}">
                    <a16:rowId xmlns:a16="http://schemas.microsoft.com/office/drawing/2014/main" val="2589019260"/>
                  </a:ext>
                </a:extLst>
              </a:tr>
              <a:tr h="151997">
                <a:tc>
                  <a:txBody>
                    <a:bodyPr/>
                    <a:lstStyle/>
                    <a:p>
                      <a:pPr algn="ctr" fontAlgn="ctr"/>
                      <a:r>
                        <a:rPr lang="es-MX" sz="800" u="none" strike="noStrike">
                          <a:effectLst/>
                        </a:rPr>
                        <a:t>3</a:t>
                      </a:r>
                      <a:endParaRPr lang="es-MX" sz="800" b="0" i="0" u="none" strike="noStrike">
                        <a:solidFill>
                          <a:srgbClr val="000000"/>
                        </a:solidFill>
                        <a:effectLst/>
                        <a:latin typeface="Times New Roman" panose="02020603050405020304" pitchFamily="18" charset="0"/>
                      </a:endParaRPr>
                    </a:p>
                  </a:txBody>
                  <a:tcPr marL="6165" marR="6165" marT="6165" marB="0" anchor="ctr">
                    <a:solidFill>
                      <a:srgbClr val="C2964D"/>
                    </a:solidFill>
                  </a:tcPr>
                </a:tc>
                <a:tc>
                  <a:txBody>
                    <a:bodyPr/>
                    <a:lstStyle/>
                    <a:p>
                      <a:pPr algn="ctr" fontAlgn="ctr"/>
                      <a:r>
                        <a:rPr lang="es-MX" sz="800" u="none" strike="noStrike" dirty="0">
                          <a:effectLst/>
                        </a:rPr>
                        <a:t>6330+200</a:t>
                      </a:r>
                      <a:endParaRPr lang="es-MX" sz="800" b="0" i="0" u="none" strike="noStrike" dirty="0">
                        <a:solidFill>
                          <a:srgbClr val="000000"/>
                        </a:solidFill>
                        <a:effectLst/>
                        <a:latin typeface="Times New Roman" panose="02020603050405020304" pitchFamily="18" charset="0"/>
                      </a:endParaRPr>
                    </a:p>
                  </a:txBody>
                  <a:tcPr marL="6165" marR="6165" marT="6165" marB="0" anchor="ctr">
                    <a:solidFill>
                      <a:srgbClr val="C2964D"/>
                    </a:solidFill>
                  </a:tcPr>
                </a:tc>
                <a:tc>
                  <a:txBody>
                    <a:bodyPr/>
                    <a:lstStyle/>
                    <a:p>
                      <a:pPr algn="ctr" fontAlgn="ctr"/>
                      <a:r>
                        <a:rPr lang="es-MX" sz="700" b="0" i="0" u="none" strike="noStrike" dirty="0">
                          <a:effectLst/>
                          <a:latin typeface="Montserrat Light" pitchFamily="2" charset="77"/>
                        </a:rPr>
                        <a:t>6333+400</a:t>
                      </a:r>
                      <a:endParaRPr lang="es-MX" sz="7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dirty="0">
                          <a:effectLst/>
                          <a:latin typeface="Montserrat Light" pitchFamily="2" charset="77"/>
                        </a:rPr>
                        <a:t>127 al 132</a:t>
                      </a:r>
                      <a:endParaRPr lang="es-MX" sz="8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400141.268</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2178696.219</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dirty="0">
                          <a:effectLst/>
                          <a:latin typeface="Montserrat Light" pitchFamily="2" charset="77"/>
                        </a:rPr>
                        <a:t>398,149.00</a:t>
                      </a:r>
                      <a:endParaRPr lang="es-MX" sz="7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dirty="0">
                          <a:effectLst/>
                          <a:latin typeface="Montserrat Light" pitchFamily="2" charset="77"/>
                        </a:rPr>
                        <a:t>2,176,192.39</a:t>
                      </a:r>
                      <a:endParaRPr lang="es-MX" sz="7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dirty="0">
                          <a:effectLst/>
                          <a:latin typeface="Montserrat Light" pitchFamily="2" charset="77"/>
                        </a:rPr>
                        <a:t>3.2</a:t>
                      </a:r>
                      <a:endParaRPr lang="es-MX" sz="7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a:effectLst/>
                          <a:latin typeface="Montserrat Light" pitchFamily="2" charset="77"/>
                        </a:rPr>
                        <a:t>18</a:t>
                      </a:r>
                      <a:endParaRPr lang="es-MX" sz="7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a:effectLst/>
                          <a:latin typeface="Montserrat Light" pitchFamily="2" charset="77"/>
                        </a:rPr>
                        <a:t>18</a:t>
                      </a:r>
                      <a:endParaRPr lang="es-MX" sz="7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dirty="0">
                          <a:effectLst/>
                          <a:latin typeface="Montserrat Light" pitchFamily="2" charset="77"/>
                        </a:rPr>
                        <a:t>18</a:t>
                      </a:r>
                      <a:endParaRPr lang="es-MX" sz="700" b="0" i="0" u="none" strike="noStrike" dirty="0">
                        <a:solidFill>
                          <a:srgbClr val="000000"/>
                        </a:solidFill>
                        <a:effectLst/>
                        <a:latin typeface="Montserrat Light" pitchFamily="2" charset="77"/>
                      </a:endParaRPr>
                    </a:p>
                  </a:txBody>
                  <a:tcPr marL="6165" marR="6165" marT="6165" marB="0" anchor="ctr">
                    <a:solidFill>
                      <a:srgbClr val="C2964D"/>
                    </a:solidFill>
                  </a:tcPr>
                </a:tc>
                <a:tc vMerge="1">
                  <a:txBody>
                    <a:bodyPr/>
                    <a:lstStyle/>
                    <a:p>
                      <a:endParaRPr lang="es-MX"/>
                    </a:p>
                  </a:txBody>
                  <a:tcPr/>
                </a:tc>
                <a:extLst>
                  <a:ext uri="{0D108BD9-81ED-4DB2-BD59-A6C34878D82A}">
                    <a16:rowId xmlns:a16="http://schemas.microsoft.com/office/drawing/2014/main" val="3506780219"/>
                  </a:ext>
                </a:extLst>
              </a:tr>
              <a:tr h="139331">
                <a:tc>
                  <a:txBody>
                    <a:bodyPr/>
                    <a:lstStyle/>
                    <a:p>
                      <a:pPr algn="ctr" fontAlgn="ctr"/>
                      <a:r>
                        <a:rPr lang="es-MX" sz="800" u="none" strike="noStrike" dirty="0">
                          <a:effectLst/>
                        </a:rPr>
                        <a:t>4</a:t>
                      </a:r>
                      <a:endParaRPr lang="es-MX" sz="800" b="0" i="0" u="none" strike="noStrike" dirty="0">
                        <a:solidFill>
                          <a:srgbClr val="000000"/>
                        </a:solidFill>
                        <a:effectLst/>
                        <a:latin typeface="Times New Roman" panose="02020603050405020304" pitchFamily="18" charset="0"/>
                      </a:endParaRPr>
                    </a:p>
                  </a:txBody>
                  <a:tcPr marL="6165" marR="6165" marT="6165" marB="0" anchor="ctr">
                    <a:solidFill>
                      <a:schemeClr val="bg1">
                        <a:lumMod val="75000"/>
                      </a:schemeClr>
                    </a:solidFill>
                  </a:tcPr>
                </a:tc>
                <a:tc>
                  <a:txBody>
                    <a:bodyPr/>
                    <a:lstStyle/>
                    <a:p>
                      <a:pPr algn="ctr" fontAlgn="ctr"/>
                      <a:r>
                        <a:rPr lang="es-MX" sz="800" u="none" strike="noStrike">
                          <a:effectLst/>
                        </a:rPr>
                        <a:t>6370+530</a:t>
                      </a:r>
                      <a:endParaRPr lang="es-MX" sz="800" b="0" i="0" u="none" strike="noStrike">
                        <a:solidFill>
                          <a:srgbClr val="000000"/>
                        </a:solidFill>
                        <a:effectLst/>
                        <a:latin typeface="Times New Roman" panose="02020603050405020304" pitchFamily="18" charset="0"/>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6370+960</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178</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dirty="0">
                          <a:effectLst/>
                          <a:latin typeface="Montserrat Light" pitchFamily="2" charset="77"/>
                        </a:rPr>
                        <a:t>388953.718</a:t>
                      </a:r>
                      <a:endParaRPr lang="es-MX" sz="8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dirty="0">
                          <a:effectLst/>
                          <a:latin typeface="Montserrat Light" pitchFamily="2" charset="77"/>
                        </a:rPr>
                        <a:t>2146917.443</a:t>
                      </a:r>
                      <a:endParaRPr lang="es-MX" sz="8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dirty="0">
                          <a:effectLst/>
                          <a:latin typeface="Montserrat Light" pitchFamily="2" charset="77"/>
                        </a:rPr>
                        <a:t>388808.573</a:t>
                      </a:r>
                      <a:endParaRPr lang="es-MX" sz="8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dirty="0">
                          <a:effectLst/>
                          <a:latin typeface="Montserrat Light" pitchFamily="2" charset="77"/>
                        </a:rPr>
                        <a:t>2146512.681</a:t>
                      </a:r>
                      <a:endParaRPr lang="es-MX" sz="8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700" b="0" i="0" u="none" strike="noStrike">
                          <a:effectLst/>
                          <a:latin typeface="Montserrat Light" pitchFamily="2" charset="77"/>
                        </a:rPr>
                        <a:t>0.43</a:t>
                      </a:r>
                      <a:endParaRPr lang="es-MX" sz="7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gridSpan="3">
                  <a:txBody>
                    <a:bodyPr/>
                    <a:lstStyle/>
                    <a:p>
                      <a:pPr algn="ctr" fontAlgn="ctr"/>
                      <a:r>
                        <a:rPr lang="es-MX" sz="700" b="0" i="0" u="none" strike="noStrike" dirty="0">
                          <a:effectLst/>
                          <a:latin typeface="Montserrat Light" pitchFamily="2" charset="77"/>
                        </a:rPr>
                        <a:t>aún sin registros</a:t>
                      </a:r>
                      <a:endParaRPr lang="es-MX" sz="7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hMerge="1">
                  <a:txBody>
                    <a:bodyPr/>
                    <a:lstStyle/>
                    <a:p>
                      <a:endParaRPr lang="es-MX"/>
                    </a:p>
                  </a:txBody>
                  <a:tcPr/>
                </a:tc>
                <a:tc hMerge="1">
                  <a:txBody>
                    <a:bodyPr/>
                    <a:lstStyle/>
                    <a:p>
                      <a:endParaRPr lang="es-MX"/>
                    </a:p>
                  </a:txBody>
                  <a:tcPr/>
                </a:tc>
                <a:tc rowSpan="4">
                  <a:txBody>
                    <a:bodyPr/>
                    <a:lstStyle/>
                    <a:p>
                      <a:pPr algn="ctr" fontAlgn="ctr"/>
                      <a:r>
                        <a:rPr lang="es-MX" sz="700" u="none" strike="noStrike" dirty="0">
                          <a:effectLst/>
                        </a:rPr>
                        <a:t>2</a:t>
                      </a:r>
                      <a:endParaRPr lang="es-MX" sz="700" b="0" i="0" u="none" strike="noStrike" dirty="0">
                        <a:solidFill>
                          <a:srgbClr val="000000"/>
                        </a:solidFill>
                        <a:effectLst/>
                        <a:latin typeface="Times New Roman" panose="02020603050405020304" pitchFamily="18" charset="0"/>
                      </a:endParaRPr>
                    </a:p>
                  </a:txBody>
                  <a:tcPr marL="6165" marR="6165" marT="6165" marB="0" anchor="ctr">
                    <a:solidFill>
                      <a:srgbClr val="E0CC9F"/>
                    </a:solidFill>
                  </a:tcPr>
                </a:tc>
                <a:extLst>
                  <a:ext uri="{0D108BD9-81ED-4DB2-BD59-A6C34878D82A}">
                    <a16:rowId xmlns:a16="http://schemas.microsoft.com/office/drawing/2014/main" val="1439314636"/>
                  </a:ext>
                </a:extLst>
              </a:tr>
              <a:tr h="139331">
                <a:tc>
                  <a:txBody>
                    <a:bodyPr/>
                    <a:lstStyle/>
                    <a:p>
                      <a:pPr algn="ctr" fontAlgn="ctr"/>
                      <a:r>
                        <a:rPr lang="es-MX" sz="800" u="none" strike="noStrike">
                          <a:effectLst/>
                        </a:rPr>
                        <a:t>4</a:t>
                      </a:r>
                      <a:endParaRPr lang="es-MX" sz="800" b="0" i="0" u="none" strike="noStrike">
                        <a:solidFill>
                          <a:srgbClr val="000000"/>
                        </a:solidFill>
                        <a:effectLst/>
                        <a:latin typeface="Times New Roman" panose="02020603050405020304" pitchFamily="18" charset="0"/>
                      </a:endParaRPr>
                    </a:p>
                  </a:txBody>
                  <a:tcPr marL="6165" marR="6165" marT="6165" marB="0" anchor="ctr">
                    <a:solidFill>
                      <a:schemeClr val="bg1">
                        <a:lumMod val="75000"/>
                      </a:schemeClr>
                    </a:solidFill>
                  </a:tcPr>
                </a:tc>
                <a:tc>
                  <a:txBody>
                    <a:bodyPr/>
                    <a:lstStyle/>
                    <a:p>
                      <a:pPr algn="ctr" fontAlgn="ctr"/>
                      <a:r>
                        <a:rPr lang="es-MX" sz="800" u="none" strike="noStrike" dirty="0">
                          <a:effectLst/>
                        </a:rPr>
                        <a:t>6370+960</a:t>
                      </a:r>
                      <a:endParaRPr lang="es-MX" sz="800" b="0" i="0" u="none" strike="noStrike" dirty="0">
                        <a:solidFill>
                          <a:srgbClr val="000000"/>
                        </a:solidFill>
                        <a:effectLst/>
                        <a:latin typeface="Times New Roman" panose="02020603050405020304" pitchFamily="18" charset="0"/>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6375+180</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700" b="0" i="0" u="none" strike="noStrike">
                          <a:effectLst/>
                          <a:latin typeface="Montserrat Light" pitchFamily="2" charset="77"/>
                        </a:rPr>
                        <a:t>179 al 182</a:t>
                      </a:r>
                      <a:endParaRPr lang="es-MX" sz="7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388808.573</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2146512.681</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388083.808</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2142338.365</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dirty="0">
                          <a:effectLst/>
                          <a:latin typeface="Montserrat Light" pitchFamily="2" charset="77"/>
                        </a:rPr>
                        <a:t>4.22</a:t>
                      </a:r>
                      <a:endParaRPr lang="es-MX" sz="8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700" b="0" i="0" u="none" strike="noStrike">
                          <a:effectLst/>
                          <a:latin typeface="Montserrat Light" pitchFamily="2" charset="77"/>
                        </a:rPr>
                        <a:t>13</a:t>
                      </a:r>
                      <a:endParaRPr lang="es-MX" sz="7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700" b="0" i="0" u="none" strike="noStrike">
                          <a:effectLst/>
                          <a:latin typeface="Montserrat Light" pitchFamily="2" charset="77"/>
                        </a:rPr>
                        <a:t>13</a:t>
                      </a:r>
                      <a:endParaRPr lang="es-MX" sz="7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700" b="0" i="0" u="none" strike="noStrike" dirty="0">
                          <a:effectLst/>
                          <a:latin typeface="Montserrat Light" pitchFamily="2" charset="77"/>
                        </a:rPr>
                        <a:t>11</a:t>
                      </a:r>
                      <a:endParaRPr lang="es-MX" sz="7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vMerge="1">
                  <a:txBody>
                    <a:bodyPr/>
                    <a:lstStyle/>
                    <a:p>
                      <a:endParaRPr lang="es-MX"/>
                    </a:p>
                  </a:txBody>
                  <a:tcPr/>
                </a:tc>
                <a:extLst>
                  <a:ext uri="{0D108BD9-81ED-4DB2-BD59-A6C34878D82A}">
                    <a16:rowId xmlns:a16="http://schemas.microsoft.com/office/drawing/2014/main" val="3748583355"/>
                  </a:ext>
                </a:extLst>
              </a:tr>
              <a:tr h="139331">
                <a:tc>
                  <a:txBody>
                    <a:bodyPr/>
                    <a:lstStyle/>
                    <a:p>
                      <a:pPr algn="ctr" fontAlgn="ctr"/>
                      <a:r>
                        <a:rPr lang="es-MX" sz="800" u="none" strike="noStrike">
                          <a:effectLst/>
                        </a:rPr>
                        <a:t>4</a:t>
                      </a:r>
                      <a:endParaRPr lang="es-MX" sz="800" b="0" i="0" u="none" strike="noStrike">
                        <a:solidFill>
                          <a:srgbClr val="000000"/>
                        </a:solidFill>
                        <a:effectLst/>
                        <a:latin typeface="Times New Roman" panose="02020603050405020304" pitchFamily="18" charset="0"/>
                      </a:endParaRPr>
                    </a:p>
                  </a:txBody>
                  <a:tcPr marL="6165" marR="6165" marT="6165" marB="0" anchor="ctr">
                    <a:solidFill>
                      <a:schemeClr val="bg1">
                        <a:lumMod val="75000"/>
                      </a:schemeClr>
                    </a:solidFill>
                  </a:tcPr>
                </a:tc>
                <a:tc>
                  <a:txBody>
                    <a:bodyPr/>
                    <a:lstStyle/>
                    <a:p>
                      <a:pPr algn="ctr" fontAlgn="ctr"/>
                      <a:r>
                        <a:rPr lang="es-MX" sz="800" u="none" strike="noStrike">
                          <a:effectLst/>
                        </a:rPr>
                        <a:t>6375+180</a:t>
                      </a:r>
                      <a:endParaRPr lang="es-MX" sz="800" b="0" i="0" u="none" strike="noStrike">
                        <a:solidFill>
                          <a:srgbClr val="000000"/>
                        </a:solidFill>
                        <a:effectLst/>
                        <a:latin typeface="Times New Roman" panose="02020603050405020304" pitchFamily="18" charset="0"/>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6377+920</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183 al 184</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388083.846</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2142338.599</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387573.087</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dirty="0">
                          <a:effectLst/>
                          <a:latin typeface="Montserrat Light" pitchFamily="2" charset="77"/>
                        </a:rPr>
                        <a:t>2140700.527</a:t>
                      </a:r>
                      <a:endParaRPr lang="es-MX" sz="8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2.74</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gridSpan="3">
                  <a:txBody>
                    <a:bodyPr/>
                    <a:lstStyle/>
                    <a:p>
                      <a:pPr algn="ctr" fontAlgn="ctr"/>
                      <a:r>
                        <a:rPr lang="es-MX" sz="800" b="0" i="0" u="none" strike="noStrike" dirty="0">
                          <a:effectLst/>
                          <a:latin typeface="Montserrat Light" pitchFamily="2" charset="77"/>
                        </a:rPr>
                        <a:t>aún sin registros</a:t>
                      </a:r>
                      <a:endParaRPr lang="es-MX" sz="8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hMerge="1">
                  <a:txBody>
                    <a:bodyPr/>
                    <a:lstStyle/>
                    <a:p>
                      <a:endParaRPr lang="es-MX"/>
                    </a:p>
                  </a:txBody>
                  <a:tcPr/>
                </a:tc>
                <a:tc hMerge="1">
                  <a:txBody>
                    <a:bodyPr/>
                    <a:lstStyle/>
                    <a:p>
                      <a:endParaRPr lang="es-MX"/>
                    </a:p>
                  </a:txBody>
                  <a:tcPr/>
                </a:tc>
                <a:tc vMerge="1">
                  <a:txBody>
                    <a:bodyPr/>
                    <a:lstStyle/>
                    <a:p>
                      <a:endParaRPr lang="es-MX"/>
                    </a:p>
                  </a:txBody>
                  <a:tcPr/>
                </a:tc>
                <a:extLst>
                  <a:ext uri="{0D108BD9-81ED-4DB2-BD59-A6C34878D82A}">
                    <a16:rowId xmlns:a16="http://schemas.microsoft.com/office/drawing/2014/main" val="1870739091"/>
                  </a:ext>
                </a:extLst>
              </a:tr>
              <a:tr h="151997">
                <a:tc>
                  <a:txBody>
                    <a:bodyPr/>
                    <a:lstStyle/>
                    <a:p>
                      <a:pPr algn="ctr" fontAlgn="ctr"/>
                      <a:r>
                        <a:rPr lang="es-MX" sz="800" u="none" strike="noStrike">
                          <a:effectLst/>
                        </a:rPr>
                        <a:t>4</a:t>
                      </a:r>
                      <a:endParaRPr lang="es-MX" sz="800" b="0" i="0" u="none" strike="noStrike">
                        <a:solidFill>
                          <a:srgbClr val="000000"/>
                        </a:solidFill>
                        <a:effectLst/>
                        <a:latin typeface="Times New Roman" panose="02020603050405020304" pitchFamily="18" charset="0"/>
                      </a:endParaRPr>
                    </a:p>
                  </a:txBody>
                  <a:tcPr marL="6165" marR="6165" marT="6165" marB="0" anchor="ctr">
                    <a:solidFill>
                      <a:schemeClr val="bg1">
                        <a:lumMod val="75000"/>
                      </a:schemeClr>
                    </a:solidFill>
                  </a:tcPr>
                </a:tc>
                <a:tc>
                  <a:txBody>
                    <a:bodyPr/>
                    <a:lstStyle/>
                    <a:p>
                      <a:pPr algn="ctr" fontAlgn="ctr"/>
                      <a:r>
                        <a:rPr lang="es-MX" sz="800" u="none" strike="noStrike" dirty="0">
                          <a:effectLst/>
                        </a:rPr>
                        <a:t>6381+700</a:t>
                      </a:r>
                      <a:endParaRPr lang="es-MX" sz="800" b="0" i="0" u="none" strike="noStrike" dirty="0">
                        <a:solidFill>
                          <a:srgbClr val="000000"/>
                        </a:solidFill>
                        <a:effectLst/>
                        <a:latin typeface="Times New Roman" panose="02020603050405020304" pitchFamily="18" charset="0"/>
                      </a:endParaRPr>
                    </a:p>
                  </a:txBody>
                  <a:tcPr marL="6165" marR="6165" marT="6165" marB="0" anchor="ctr">
                    <a:solidFill>
                      <a:schemeClr val="bg1">
                        <a:lumMod val="75000"/>
                      </a:schemeClr>
                    </a:solidFill>
                  </a:tcPr>
                </a:tc>
                <a:tc>
                  <a:txBody>
                    <a:bodyPr/>
                    <a:lstStyle/>
                    <a:p>
                      <a:pPr algn="ctr" fontAlgn="ctr"/>
                      <a:r>
                        <a:rPr lang="es-MX" sz="800" b="0" i="0" u="none" strike="noStrike" dirty="0">
                          <a:effectLst/>
                          <a:latin typeface="Montserrat Light" pitchFamily="2" charset="77"/>
                        </a:rPr>
                        <a:t>6383+840</a:t>
                      </a:r>
                      <a:endParaRPr lang="es-MX" sz="8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700" b="0" i="0" u="none" strike="noStrike">
                          <a:effectLst/>
                          <a:latin typeface="Montserrat Light" pitchFamily="2" charset="77"/>
                        </a:rPr>
                        <a:t>185 al 191</a:t>
                      </a:r>
                      <a:endParaRPr lang="es-MX" sz="7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dirty="0">
                          <a:effectLst/>
                          <a:latin typeface="Montserrat Light" pitchFamily="2" charset="77"/>
                        </a:rPr>
                        <a:t>385824.892</a:t>
                      </a:r>
                      <a:endParaRPr lang="es-MX" sz="8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2135824.186</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dirty="0">
                          <a:effectLst/>
                          <a:latin typeface="Montserrat Light" pitchFamily="2" charset="77"/>
                        </a:rPr>
                        <a:t>385014.843</a:t>
                      </a:r>
                      <a:endParaRPr lang="es-MX" sz="8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2134295.852</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2.14</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700" b="0" i="0" u="none" strike="noStrike" dirty="0">
                          <a:effectLst/>
                          <a:latin typeface="Montserrat Light" pitchFamily="2" charset="77"/>
                        </a:rPr>
                        <a:t>39</a:t>
                      </a:r>
                      <a:endParaRPr lang="es-MX" sz="7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700" b="0" i="0" u="none" strike="noStrike" dirty="0">
                          <a:effectLst/>
                          <a:latin typeface="Montserrat Light" pitchFamily="2" charset="77"/>
                        </a:rPr>
                        <a:t>39</a:t>
                      </a:r>
                      <a:endParaRPr lang="es-MX" sz="7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700" b="0" i="0" u="none" strike="noStrike" dirty="0">
                          <a:effectLst/>
                          <a:latin typeface="Montserrat Light" pitchFamily="2" charset="77"/>
                        </a:rPr>
                        <a:t>37</a:t>
                      </a:r>
                      <a:endParaRPr lang="es-MX" sz="7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vMerge="1">
                  <a:txBody>
                    <a:bodyPr/>
                    <a:lstStyle/>
                    <a:p>
                      <a:endParaRPr lang="es-MX"/>
                    </a:p>
                  </a:txBody>
                  <a:tcPr/>
                </a:tc>
                <a:extLst>
                  <a:ext uri="{0D108BD9-81ED-4DB2-BD59-A6C34878D82A}">
                    <a16:rowId xmlns:a16="http://schemas.microsoft.com/office/drawing/2014/main" val="4043623906"/>
                  </a:ext>
                </a:extLst>
              </a:tr>
              <a:tr h="151997">
                <a:tc>
                  <a:txBody>
                    <a:bodyPr/>
                    <a:lstStyle/>
                    <a:p>
                      <a:pPr algn="ctr" fontAlgn="ctr"/>
                      <a:r>
                        <a:rPr lang="es-MX" sz="800" u="none" strike="noStrike" dirty="0">
                          <a:effectLst/>
                        </a:rPr>
                        <a:t>5</a:t>
                      </a:r>
                      <a:endParaRPr lang="es-MX" sz="800" b="0" i="0" u="none" strike="noStrike" dirty="0">
                        <a:solidFill>
                          <a:srgbClr val="000000"/>
                        </a:solidFill>
                        <a:effectLst/>
                        <a:latin typeface="Times New Roman" panose="02020603050405020304" pitchFamily="18" charset="0"/>
                      </a:endParaRPr>
                    </a:p>
                  </a:txBody>
                  <a:tcPr marL="6165" marR="6165" marT="6165" marB="0" anchor="ctr">
                    <a:solidFill>
                      <a:srgbClr val="C2964D"/>
                    </a:solidFill>
                  </a:tcPr>
                </a:tc>
                <a:tc>
                  <a:txBody>
                    <a:bodyPr/>
                    <a:lstStyle/>
                    <a:p>
                      <a:pPr algn="ctr" fontAlgn="ctr"/>
                      <a:r>
                        <a:rPr lang="es-MX" sz="800" u="none" strike="noStrike">
                          <a:effectLst/>
                        </a:rPr>
                        <a:t>6392+350</a:t>
                      </a:r>
                      <a:endParaRPr lang="es-MX" sz="800" b="0" i="0" u="none" strike="noStrike">
                        <a:solidFill>
                          <a:srgbClr val="000000"/>
                        </a:solidFill>
                        <a:effectLst/>
                        <a:latin typeface="Times New Roman" panose="02020603050405020304" pitchFamily="18" charset="0"/>
                      </a:endParaRPr>
                    </a:p>
                  </a:txBody>
                  <a:tcPr marL="6165" marR="6165" marT="6165" marB="0" anchor="ctr">
                    <a:solidFill>
                      <a:srgbClr val="C2964D"/>
                    </a:solidFill>
                  </a:tcPr>
                </a:tc>
                <a:tc>
                  <a:txBody>
                    <a:bodyPr/>
                    <a:lstStyle/>
                    <a:p>
                      <a:pPr algn="ctr" fontAlgn="ctr"/>
                      <a:r>
                        <a:rPr lang="es-MX" sz="800" b="0" i="0" u="none" strike="noStrike" dirty="0">
                          <a:effectLst/>
                          <a:latin typeface="Montserrat Light" pitchFamily="2" charset="77"/>
                        </a:rPr>
                        <a:t>6393+250</a:t>
                      </a:r>
                      <a:endParaRPr lang="es-MX" sz="8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dirty="0">
                          <a:effectLst/>
                          <a:latin typeface="Montserrat Light" pitchFamily="2" charset="77"/>
                        </a:rPr>
                        <a:t>200</a:t>
                      </a:r>
                      <a:endParaRPr lang="es-MX" sz="7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384019.01</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2125964.036</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383971.951</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2125065.268</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0.9</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a:effectLst/>
                          <a:latin typeface="Montserrat Light" pitchFamily="2" charset="77"/>
                        </a:rPr>
                        <a:t>0</a:t>
                      </a:r>
                      <a:endParaRPr lang="es-MX" sz="7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dirty="0">
                          <a:effectLst/>
                          <a:latin typeface="Montserrat Light" pitchFamily="2" charset="77"/>
                        </a:rPr>
                        <a:t>0</a:t>
                      </a:r>
                      <a:endParaRPr lang="es-MX" sz="7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a:effectLst/>
                          <a:latin typeface="Montserrat Light" pitchFamily="2" charset="77"/>
                        </a:rPr>
                        <a:t>0</a:t>
                      </a:r>
                      <a:endParaRPr lang="es-MX" sz="700" b="0" i="0" u="none" strike="noStrike">
                        <a:solidFill>
                          <a:srgbClr val="000000"/>
                        </a:solidFill>
                        <a:effectLst/>
                        <a:latin typeface="Montserrat Light" pitchFamily="2" charset="77"/>
                      </a:endParaRPr>
                    </a:p>
                  </a:txBody>
                  <a:tcPr marL="6165" marR="6165" marT="6165" marB="0" anchor="ctr">
                    <a:solidFill>
                      <a:srgbClr val="C2964D"/>
                    </a:solidFill>
                  </a:tcPr>
                </a:tc>
                <a:tc rowSpan="5">
                  <a:txBody>
                    <a:bodyPr/>
                    <a:lstStyle/>
                    <a:p>
                      <a:pPr algn="ctr" fontAlgn="ctr"/>
                      <a:r>
                        <a:rPr lang="es-MX" sz="700" u="none" strike="noStrike">
                          <a:effectLst/>
                        </a:rPr>
                        <a:t>2</a:t>
                      </a:r>
                      <a:endParaRPr lang="es-MX" sz="700" b="0" i="0" u="none" strike="noStrike">
                        <a:solidFill>
                          <a:srgbClr val="000000"/>
                        </a:solidFill>
                        <a:effectLst/>
                        <a:latin typeface="Times New Roman" panose="02020603050405020304" pitchFamily="18" charset="0"/>
                      </a:endParaRPr>
                    </a:p>
                  </a:txBody>
                  <a:tcPr marL="6165" marR="6165" marT="6165" marB="0" anchor="ctr">
                    <a:solidFill>
                      <a:srgbClr val="E0CC9F"/>
                    </a:solidFill>
                  </a:tcPr>
                </a:tc>
                <a:extLst>
                  <a:ext uri="{0D108BD9-81ED-4DB2-BD59-A6C34878D82A}">
                    <a16:rowId xmlns:a16="http://schemas.microsoft.com/office/drawing/2014/main" val="3236910065"/>
                  </a:ext>
                </a:extLst>
              </a:tr>
              <a:tr h="151997">
                <a:tc>
                  <a:txBody>
                    <a:bodyPr/>
                    <a:lstStyle/>
                    <a:p>
                      <a:pPr algn="ctr" fontAlgn="ctr"/>
                      <a:r>
                        <a:rPr lang="es-MX" sz="800" u="none" strike="noStrike" dirty="0">
                          <a:effectLst/>
                        </a:rPr>
                        <a:t>5</a:t>
                      </a:r>
                      <a:endParaRPr lang="es-MX" sz="800" b="0" i="0" u="none" strike="noStrike" dirty="0">
                        <a:solidFill>
                          <a:srgbClr val="000000"/>
                        </a:solidFill>
                        <a:effectLst/>
                        <a:latin typeface="Times New Roman" panose="02020603050405020304" pitchFamily="18" charset="0"/>
                      </a:endParaRPr>
                    </a:p>
                  </a:txBody>
                  <a:tcPr marL="6165" marR="6165" marT="6165" marB="0" anchor="ctr">
                    <a:solidFill>
                      <a:srgbClr val="C2964D"/>
                    </a:solidFill>
                  </a:tcPr>
                </a:tc>
                <a:tc>
                  <a:txBody>
                    <a:bodyPr/>
                    <a:lstStyle/>
                    <a:p>
                      <a:pPr algn="ctr" fontAlgn="ctr"/>
                      <a:r>
                        <a:rPr lang="es-MX" sz="800" u="none" strike="noStrike">
                          <a:effectLst/>
                        </a:rPr>
                        <a:t>6393+250</a:t>
                      </a:r>
                      <a:endParaRPr lang="es-MX" sz="800" b="0" i="0" u="none" strike="noStrike">
                        <a:solidFill>
                          <a:srgbClr val="000000"/>
                        </a:solidFill>
                        <a:effectLst/>
                        <a:latin typeface="Times New Roman" panose="02020603050405020304" pitchFamily="18" charset="0"/>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6394+200</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201</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383971.95</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2125065.268</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383922.262</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2124116.296</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0.95</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1</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1</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dirty="0">
                          <a:effectLst/>
                          <a:latin typeface="Montserrat Light" pitchFamily="2" charset="77"/>
                        </a:rPr>
                        <a:t>1</a:t>
                      </a:r>
                      <a:endParaRPr lang="es-MX" sz="800" b="0" i="0" u="none" strike="noStrike" dirty="0">
                        <a:solidFill>
                          <a:srgbClr val="000000"/>
                        </a:solidFill>
                        <a:effectLst/>
                        <a:latin typeface="Montserrat Light" pitchFamily="2" charset="77"/>
                      </a:endParaRPr>
                    </a:p>
                  </a:txBody>
                  <a:tcPr marL="6165" marR="6165" marT="6165" marB="0" anchor="ctr">
                    <a:solidFill>
                      <a:srgbClr val="C2964D"/>
                    </a:solidFill>
                  </a:tcPr>
                </a:tc>
                <a:tc vMerge="1">
                  <a:txBody>
                    <a:bodyPr/>
                    <a:lstStyle/>
                    <a:p>
                      <a:endParaRPr lang="es-MX"/>
                    </a:p>
                  </a:txBody>
                  <a:tcPr/>
                </a:tc>
                <a:extLst>
                  <a:ext uri="{0D108BD9-81ED-4DB2-BD59-A6C34878D82A}">
                    <a16:rowId xmlns:a16="http://schemas.microsoft.com/office/drawing/2014/main" val="82420995"/>
                  </a:ext>
                </a:extLst>
              </a:tr>
              <a:tr h="151997">
                <a:tc>
                  <a:txBody>
                    <a:bodyPr/>
                    <a:lstStyle/>
                    <a:p>
                      <a:pPr algn="ctr" fontAlgn="ctr"/>
                      <a:r>
                        <a:rPr lang="es-MX" sz="800" u="none" strike="noStrike">
                          <a:effectLst/>
                        </a:rPr>
                        <a:t>5</a:t>
                      </a:r>
                      <a:endParaRPr lang="es-MX" sz="800" b="0" i="0" u="none" strike="noStrike">
                        <a:solidFill>
                          <a:srgbClr val="000000"/>
                        </a:solidFill>
                        <a:effectLst/>
                        <a:latin typeface="Times New Roman" panose="02020603050405020304" pitchFamily="18" charset="0"/>
                      </a:endParaRPr>
                    </a:p>
                  </a:txBody>
                  <a:tcPr marL="6165" marR="6165" marT="6165" marB="0" anchor="ctr">
                    <a:solidFill>
                      <a:srgbClr val="C2964D"/>
                    </a:solidFill>
                  </a:tcPr>
                </a:tc>
                <a:tc>
                  <a:txBody>
                    <a:bodyPr/>
                    <a:lstStyle/>
                    <a:p>
                      <a:pPr algn="ctr" fontAlgn="ctr"/>
                      <a:r>
                        <a:rPr lang="es-MX" sz="800" u="none" strike="noStrike" dirty="0">
                          <a:effectLst/>
                        </a:rPr>
                        <a:t>6394+200</a:t>
                      </a:r>
                      <a:endParaRPr lang="es-MX" sz="800" b="0" i="0" u="none" strike="noStrike" dirty="0">
                        <a:solidFill>
                          <a:srgbClr val="000000"/>
                        </a:solidFill>
                        <a:effectLst/>
                        <a:latin typeface="Times New Roman" panose="02020603050405020304" pitchFamily="18" charset="0"/>
                      </a:endParaRPr>
                    </a:p>
                  </a:txBody>
                  <a:tcPr marL="6165" marR="6165" marT="6165" marB="0" anchor="ctr">
                    <a:solidFill>
                      <a:srgbClr val="C2964D"/>
                    </a:solidFill>
                  </a:tcPr>
                </a:tc>
                <a:tc>
                  <a:txBody>
                    <a:bodyPr/>
                    <a:lstStyle/>
                    <a:p>
                      <a:pPr algn="ctr" fontAlgn="ctr"/>
                      <a:r>
                        <a:rPr lang="es-MX" sz="700" b="0" i="0" u="none" strike="noStrike">
                          <a:effectLst/>
                          <a:latin typeface="Montserrat Light" pitchFamily="2" charset="77"/>
                        </a:rPr>
                        <a:t>6397+800</a:t>
                      </a:r>
                      <a:endParaRPr lang="es-MX" sz="7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202 al 205</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383922.262</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2124116.296</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a:effectLst/>
                          <a:latin typeface="Montserrat Light" pitchFamily="2" charset="77"/>
                        </a:rPr>
                        <a:t>383734.038</a:t>
                      </a:r>
                      <a:endParaRPr lang="es-MX" sz="7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a:effectLst/>
                          <a:latin typeface="Montserrat Light" pitchFamily="2" charset="77"/>
                        </a:rPr>
                        <a:t>2120521.501</a:t>
                      </a:r>
                      <a:endParaRPr lang="es-MX" sz="7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3.6</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8</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8</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dirty="0">
                          <a:effectLst/>
                          <a:latin typeface="Montserrat Light" pitchFamily="2" charset="77"/>
                        </a:rPr>
                        <a:t>5</a:t>
                      </a:r>
                      <a:endParaRPr lang="es-MX" sz="800" b="0" i="0" u="none" strike="noStrike" dirty="0">
                        <a:solidFill>
                          <a:srgbClr val="000000"/>
                        </a:solidFill>
                        <a:effectLst/>
                        <a:latin typeface="Montserrat Light" pitchFamily="2" charset="77"/>
                      </a:endParaRPr>
                    </a:p>
                  </a:txBody>
                  <a:tcPr marL="6165" marR="6165" marT="6165" marB="0" anchor="ctr">
                    <a:solidFill>
                      <a:srgbClr val="C2964D"/>
                    </a:solidFill>
                  </a:tcPr>
                </a:tc>
                <a:tc vMerge="1">
                  <a:txBody>
                    <a:bodyPr/>
                    <a:lstStyle/>
                    <a:p>
                      <a:endParaRPr lang="es-MX"/>
                    </a:p>
                  </a:txBody>
                  <a:tcPr/>
                </a:tc>
                <a:extLst>
                  <a:ext uri="{0D108BD9-81ED-4DB2-BD59-A6C34878D82A}">
                    <a16:rowId xmlns:a16="http://schemas.microsoft.com/office/drawing/2014/main" val="3555095452"/>
                  </a:ext>
                </a:extLst>
              </a:tr>
              <a:tr h="151997">
                <a:tc>
                  <a:txBody>
                    <a:bodyPr/>
                    <a:lstStyle/>
                    <a:p>
                      <a:pPr algn="ctr" fontAlgn="ctr"/>
                      <a:r>
                        <a:rPr lang="es-MX" sz="800" u="none" strike="noStrike">
                          <a:effectLst/>
                        </a:rPr>
                        <a:t>5</a:t>
                      </a:r>
                      <a:endParaRPr lang="es-MX" sz="800" b="0" i="0" u="none" strike="noStrike">
                        <a:solidFill>
                          <a:srgbClr val="000000"/>
                        </a:solidFill>
                        <a:effectLst/>
                        <a:latin typeface="Times New Roman" panose="02020603050405020304" pitchFamily="18" charset="0"/>
                      </a:endParaRPr>
                    </a:p>
                  </a:txBody>
                  <a:tcPr marL="6165" marR="6165" marT="6165" marB="0" anchor="ctr">
                    <a:solidFill>
                      <a:srgbClr val="C2964D"/>
                    </a:solidFill>
                  </a:tcPr>
                </a:tc>
                <a:tc>
                  <a:txBody>
                    <a:bodyPr/>
                    <a:lstStyle/>
                    <a:p>
                      <a:pPr algn="ctr" fontAlgn="ctr"/>
                      <a:r>
                        <a:rPr lang="es-MX" sz="700" u="none" strike="noStrike" dirty="0">
                          <a:effectLst/>
                        </a:rPr>
                        <a:t>6397+800</a:t>
                      </a:r>
                      <a:endParaRPr lang="es-MX" sz="700" b="0" i="0" u="none" strike="noStrike" dirty="0">
                        <a:solidFill>
                          <a:srgbClr val="000000"/>
                        </a:solidFill>
                        <a:effectLst/>
                        <a:latin typeface="Times New Roman" panose="02020603050405020304" pitchFamily="18" charset="0"/>
                      </a:endParaRPr>
                    </a:p>
                  </a:txBody>
                  <a:tcPr marL="6165" marR="6165" marT="6165" marB="0" anchor="ctr">
                    <a:solidFill>
                      <a:srgbClr val="C2964D"/>
                    </a:solidFill>
                  </a:tcPr>
                </a:tc>
                <a:tc>
                  <a:txBody>
                    <a:bodyPr/>
                    <a:lstStyle/>
                    <a:p>
                      <a:pPr algn="ctr" fontAlgn="ctr"/>
                      <a:r>
                        <a:rPr lang="es-MX" sz="700" b="0" i="0" u="none" strike="noStrike">
                          <a:effectLst/>
                          <a:latin typeface="Montserrat Light" pitchFamily="2" charset="77"/>
                        </a:rPr>
                        <a:t>6403+700</a:t>
                      </a:r>
                      <a:endParaRPr lang="es-MX" sz="7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206 al 210</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a:effectLst/>
                          <a:latin typeface="Montserrat Light" pitchFamily="2" charset="77"/>
                        </a:rPr>
                        <a:t>383734.038</a:t>
                      </a:r>
                      <a:endParaRPr lang="es-MX" sz="7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a:effectLst/>
                          <a:latin typeface="Montserrat Light" pitchFamily="2" charset="77"/>
                        </a:rPr>
                        <a:t>2120521.501</a:t>
                      </a:r>
                      <a:endParaRPr lang="es-MX" sz="7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a:effectLst/>
                          <a:latin typeface="Montserrat Light" pitchFamily="2" charset="77"/>
                        </a:rPr>
                        <a:t>383,477.83</a:t>
                      </a:r>
                      <a:endParaRPr lang="es-MX" sz="7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dirty="0">
                          <a:effectLst/>
                          <a:latin typeface="Montserrat Light" pitchFamily="2" charset="77"/>
                        </a:rPr>
                        <a:t>2,115,628.21</a:t>
                      </a:r>
                      <a:endParaRPr lang="es-MX" sz="7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5.9</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dirty="0">
                          <a:effectLst/>
                          <a:latin typeface="Montserrat Light" pitchFamily="2" charset="77"/>
                        </a:rPr>
                        <a:t>11</a:t>
                      </a:r>
                      <a:endParaRPr lang="es-MX" sz="8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11</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11</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vMerge="1">
                  <a:txBody>
                    <a:bodyPr/>
                    <a:lstStyle/>
                    <a:p>
                      <a:endParaRPr lang="es-MX"/>
                    </a:p>
                  </a:txBody>
                  <a:tcPr/>
                </a:tc>
                <a:extLst>
                  <a:ext uri="{0D108BD9-81ED-4DB2-BD59-A6C34878D82A}">
                    <a16:rowId xmlns:a16="http://schemas.microsoft.com/office/drawing/2014/main" val="931240936"/>
                  </a:ext>
                </a:extLst>
              </a:tr>
              <a:tr h="151997">
                <a:tc>
                  <a:txBody>
                    <a:bodyPr/>
                    <a:lstStyle/>
                    <a:p>
                      <a:pPr algn="ctr" fontAlgn="ctr"/>
                      <a:r>
                        <a:rPr lang="es-MX" sz="800" u="none" strike="noStrike">
                          <a:effectLst/>
                        </a:rPr>
                        <a:t>5</a:t>
                      </a:r>
                      <a:endParaRPr lang="es-MX" sz="800" b="0" i="0" u="none" strike="noStrike">
                        <a:solidFill>
                          <a:srgbClr val="000000"/>
                        </a:solidFill>
                        <a:effectLst/>
                        <a:latin typeface="Times New Roman" panose="02020603050405020304" pitchFamily="18" charset="0"/>
                      </a:endParaRPr>
                    </a:p>
                  </a:txBody>
                  <a:tcPr marL="6165" marR="6165" marT="6165" marB="0" anchor="ctr">
                    <a:solidFill>
                      <a:srgbClr val="C2964D"/>
                    </a:solidFill>
                  </a:tcPr>
                </a:tc>
                <a:tc>
                  <a:txBody>
                    <a:bodyPr/>
                    <a:lstStyle/>
                    <a:p>
                      <a:pPr algn="ctr" fontAlgn="ctr"/>
                      <a:r>
                        <a:rPr lang="es-MX" sz="800" u="none" strike="noStrike" dirty="0">
                          <a:effectLst/>
                        </a:rPr>
                        <a:t>6410+000</a:t>
                      </a:r>
                      <a:endParaRPr lang="es-MX" sz="800" b="0" i="0" u="none" strike="noStrike" dirty="0">
                        <a:solidFill>
                          <a:srgbClr val="000000"/>
                        </a:solidFill>
                        <a:effectLst/>
                        <a:latin typeface="Times New Roman" panose="02020603050405020304" pitchFamily="18" charset="0"/>
                      </a:endParaRPr>
                    </a:p>
                  </a:txBody>
                  <a:tcPr marL="6165" marR="6165" marT="6165" marB="0" anchor="ctr">
                    <a:solidFill>
                      <a:srgbClr val="C2964D"/>
                    </a:solidFill>
                  </a:tcPr>
                </a:tc>
                <a:tc>
                  <a:txBody>
                    <a:bodyPr/>
                    <a:lstStyle/>
                    <a:p>
                      <a:pPr algn="ctr" fontAlgn="ctr"/>
                      <a:r>
                        <a:rPr lang="es-MX" sz="800" b="0" i="0" u="none" strike="noStrike" dirty="0">
                          <a:effectLst/>
                          <a:latin typeface="Montserrat Light" pitchFamily="2" charset="77"/>
                        </a:rPr>
                        <a:t>6414+240</a:t>
                      </a:r>
                      <a:endParaRPr lang="es-MX" sz="8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dirty="0">
                          <a:effectLst/>
                          <a:latin typeface="Montserrat Light" pitchFamily="2" charset="77"/>
                        </a:rPr>
                        <a:t>218 al 222</a:t>
                      </a:r>
                      <a:endParaRPr lang="es-MX" sz="7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dirty="0">
                          <a:effectLst/>
                          <a:latin typeface="Montserrat Light" pitchFamily="2" charset="77"/>
                        </a:rPr>
                        <a:t>383096.12</a:t>
                      </a:r>
                      <a:endParaRPr lang="es-MX" sz="8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dirty="0">
                          <a:effectLst/>
                          <a:latin typeface="Montserrat Light" pitchFamily="2" charset="77"/>
                        </a:rPr>
                        <a:t>2108338.213</a:t>
                      </a:r>
                      <a:endParaRPr lang="es-MX" sz="8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dirty="0">
                          <a:effectLst/>
                          <a:latin typeface="Montserrat Light" pitchFamily="2" charset="77"/>
                        </a:rPr>
                        <a:t>382303.141</a:t>
                      </a:r>
                      <a:endParaRPr lang="es-MX" sz="8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2104196.748</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dirty="0">
                          <a:effectLst/>
                          <a:latin typeface="Montserrat Light" pitchFamily="2" charset="77"/>
                        </a:rPr>
                        <a:t>4.24</a:t>
                      </a:r>
                      <a:endParaRPr lang="es-MX" sz="8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dirty="0">
                          <a:effectLst/>
                          <a:latin typeface="Montserrat Light" pitchFamily="2" charset="77"/>
                        </a:rPr>
                        <a:t>65</a:t>
                      </a:r>
                      <a:endParaRPr lang="es-MX" sz="7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a:effectLst/>
                          <a:latin typeface="Montserrat Light" pitchFamily="2" charset="77"/>
                        </a:rPr>
                        <a:t>65</a:t>
                      </a:r>
                      <a:endParaRPr lang="es-MX" sz="7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dirty="0">
                          <a:effectLst/>
                          <a:latin typeface="Montserrat Light" pitchFamily="2" charset="77"/>
                        </a:rPr>
                        <a:t>51</a:t>
                      </a:r>
                      <a:endParaRPr lang="es-MX" sz="700" b="0" i="0" u="none" strike="noStrike" dirty="0">
                        <a:solidFill>
                          <a:srgbClr val="000000"/>
                        </a:solidFill>
                        <a:effectLst/>
                        <a:latin typeface="Montserrat Light" pitchFamily="2" charset="77"/>
                      </a:endParaRPr>
                    </a:p>
                  </a:txBody>
                  <a:tcPr marL="6165" marR="6165" marT="6165" marB="0" anchor="ctr">
                    <a:solidFill>
                      <a:srgbClr val="C2964D"/>
                    </a:solidFill>
                  </a:tcPr>
                </a:tc>
                <a:tc vMerge="1">
                  <a:txBody>
                    <a:bodyPr/>
                    <a:lstStyle/>
                    <a:p>
                      <a:endParaRPr lang="es-MX"/>
                    </a:p>
                  </a:txBody>
                  <a:tcPr/>
                </a:tc>
                <a:extLst>
                  <a:ext uri="{0D108BD9-81ED-4DB2-BD59-A6C34878D82A}">
                    <a16:rowId xmlns:a16="http://schemas.microsoft.com/office/drawing/2014/main" val="615448982"/>
                  </a:ext>
                </a:extLst>
              </a:tr>
              <a:tr h="151997">
                <a:tc>
                  <a:txBody>
                    <a:bodyPr/>
                    <a:lstStyle/>
                    <a:p>
                      <a:pPr algn="ctr" fontAlgn="ctr"/>
                      <a:r>
                        <a:rPr lang="es-MX" sz="800" u="none" strike="noStrike" dirty="0">
                          <a:effectLst/>
                        </a:rPr>
                        <a:t>6</a:t>
                      </a:r>
                      <a:endParaRPr lang="es-MX" sz="800" b="0" i="0" u="none" strike="noStrike" dirty="0">
                        <a:solidFill>
                          <a:srgbClr val="000000"/>
                        </a:solidFill>
                        <a:effectLst/>
                        <a:latin typeface="Times New Roman" panose="02020603050405020304" pitchFamily="18" charset="0"/>
                      </a:endParaRPr>
                    </a:p>
                  </a:txBody>
                  <a:tcPr marL="6165" marR="6165" marT="6165" marB="0" anchor="ctr">
                    <a:solidFill>
                      <a:schemeClr val="bg1">
                        <a:lumMod val="75000"/>
                      </a:schemeClr>
                    </a:solidFill>
                  </a:tcPr>
                </a:tc>
                <a:tc>
                  <a:txBody>
                    <a:bodyPr/>
                    <a:lstStyle/>
                    <a:p>
                      <a:pPr algn="ctr" fontAlgn="ctr"/>
                      <a:r>
                        <a:rPr lang="es-MX" sz="800" u="none" strike="noStrike">
                          <a:effectLst/>
                        </a:rPr>
                        <a:t>6432+900</a:t>
                      </a:r>
                      <a:endParaRPr lang="es-MX" sz="800" b="0" i="0" u="none" strike="noStrike">
                        <a:solidFill>
                          <a:srgbClr val="000000"/>
                        </a:solidFill>
                        <a:effectLst/>
                        <a:latin typeface="Times New Roman" panose="02020603050405020304" pitchFamily="18" charset="0"/>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6434+500</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244 al 246</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370451.134</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2090218.211</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369360.427</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2089050.687</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dirty="0">
                          <a:effectLst/>
                          <a:latin typeface="Montserrat Light" pitchFamily="2" charset="77"/>
                        </a:rPr>
                        <a:t>1.6</a:t>
                      </a:r>
                      <a:endParaRPr lang="es-MX" sz="8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1</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dirty="0">
                          <a:effectLst/>
                          <a:latin typeface="Montserrat Light" pitchFamily="2" charset="77"/>
                        </a:rPr>
                        <a:t>1</a:t>
                      </a:r>
                      <a:endParaRPr lang="es-MX" sz="8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1</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rowSpan="5">
                  <a:txBody>
                    <a:bodyPr/>
                    <a:lstStyle/>
                    <a:p>
                      <a:pPr algn="ctr" fontAlgn="ctr"/>
                      <a:r>
                        <a:rPr lang="es-MX" sz="700" u="none" strike="noStrike" dirty="0">
                          <a:effectLst/>
                        </a:rPr>
                        <a:t>5</a:t>
                      </a:r>
                      <a:endParaRPr lang="es-MX" sz="700" b="0" i="0" u="none" strike="noStrike" dirty="0">
                        <a:solidFill>
                          <a:srgbClr val="000000"/>
                        </a:solidFill>
                        <a:effectLst/>
                        <a:latin typeface="Times New Roman" panose="02020603050405020304" pitchFamily="18" charset="0"/>
                      </a:endParaRPr>
                    </a:p>
                  </a:txBody>
                  <a:tcPr marL="6165" marR="6165" marT="6165" marB="0" anchor="ctr">
                    <a:solidFill>
                      <a:srgbClr val="E0CC9F"/>
                    </a:solidFill>
                  </a:tcPr>
                </a:tc>
                <a:extLst>
                  <a:ext uri="{0D108BD9-81ED-4DB2-BD59-A6C34878D82A}">
                    <a16:rowId xmlns:a16="http://schemas.microsoft.com/office/drawing/2014/main" val="3347443419"/>
                  </a:ext>
                </a:extLst>
              </a:tr>
              <a:tr h="151997">
                <a:tc>
                  <a:txBody>
                    <a:bodyPr/>
                    <a:lstStyle/>
                    <a:p>
                      <a:pPr algn="ctr" fontAlgn="ctr"/>
                      <a:r>
                        <a:rPr lang="es-MX" sz="800" u="none" strike="noStrike" dirty="0">
                          <a:effectLst/>
                        </a:rPr>
                        <a:t>6</a:t>
                      </a:r>
                      <a:endParaRPr lang="es-MX" sz="800" b="0" i="0" u="none" strike="noStrike" dirty="0">
                        <a:solidFill>
                          <a:srgbClr val="000000"/>
                        </a:solidFill>
                        <a:effectLst/>
                        <a:latin typeface="Times New Roman" panose="02020603050405020304" pitchFamily="18" charset="0"/>
                      </a:endParaRPr>
                    </a:p>
                  </a:txBody>
                  <a:tcPr marL="6165" marR="6165" marT="6165" marB="0" anchor="ctr">
                    <a:solidFill>
                      <a:schemeClr val="bg1">
                        <a:lumMod val="75000"/>
                      </a:schemeClr>
                    </a:solidFill>
                  </a:tcPr>
                </a:tc>
                <a:tc>
                  <a:txBody>
                    <a:bodyPr/>
                    <a:lstStyle/>
                    <a:p>
                      <a:pPr algn="ctr" fontAlgn="ctr"/>
                      <a:r>
                        <a:rPr lang="es-MX" sz="800" u="none" strike="noStrike">
                          <a:effectLst/>
                        </a:rPr>
                        <a:t>6434+700</a:t>
                      </a:r>
                      <a:endParaRPr lang="es-MX" sz="800" b="0" i="0" u="none" strike="noStrike">
                        <a:solidFill>
                          <a:srgbClr val="000000"/>
                        </a:solidFill>
                        <a:effectLst/>
                        <a:latin typeface="Times New Roman" panose="02020603050405020304" pitchFamily="18" charset="0"/>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6435+350</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247</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369230.805</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2088898.379</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368809.538</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2088403.371</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0.65</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13</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dirty="0">
                          <a:effectLst/>
                          <a:latin typeface="Montserrat Light" pitchFamily="2" charset="77"/>
                        </a:rPr>
                        <a:t>13</a:t>
                      </a:r>
                      <a:endParaRPr lang="es-MX" sz="8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13</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vMerge="1">
                  <a:txBody>
                    <a:bodyPr/>
                    <a:lstStyle/>
                    <a:p>
                      <a:endParaRPr lang="es-MX"/>
                    </a:p>
                  </a:txBody>
                  <a:tcPr/>
                </a:tc>
                <a:extLst>
                  <a:ext uri="{0D108BD9-81ED-4DB2-BD59-A6C34878D82A}">
                    <a16:rowId xmlns:a16="http://schemas.microsoft.com/office/drawing/2014/main" val="3325530088"/>
                  </a:ext>
                </a:extLst>
              </a:tr>
              <a:tr h="151997">
                <a:tc>
                  <a:txBody>
                    <a:bodyPr/>
                    <a:lstStyle/>
                    <a:p>
                      <a:pPr algn="ctr" fontAlgn="ctr"/>
                      <a:r>
                        <a:rPr lang="es-MX" sz="800" u="none" strike="noStrike" dirty="0">
                          <a:effectLst/>
                        </a:rPr>
                        <a:t>6</a:t>
                      </a:r>
                      <a:endParaRPr lang="es-MX" sz="800" b="0" i="0" u="none" strike="noStrike" dirty="0">
                        <a:solidFill>
                          <a:srgbClr val="000000"/>
                        </a:solidFill>
                        <a:effectLst/>
                        <a:latin typeface="Times New Roman" panose="02020603050405020304" pitchFamily="18" charset="0"/>
                      </a:endParaRPr>
                    </a:p>
                  </a:txBody>
                  <a:tcPr marL="6165" marR="6165" marT="6165" marB="0" anchor="ctr">
                    <a:solidFill>
                      <a:schemeClr val="bg1">
                        <a:lumMod val="75000"/>
                      </a:schemeClr>
                    </a:solidFill>
                  </a:tcPr>
                </a:tc>
                <a:tc>
                  <a:txBody>
                    <a:bodyPr/>
                    <a:lstStyle/>
                    <a:p>
                      <a:pPr algn="ctr" fontAlgn="ctr"/>
                      <a:r>
                        <a:rPr lang="es-MX" sz="800" u="none" strike="noStrike">
                          <a:effectLst/>
                        </a:rPr>
                        <a:t>6435+350</a:t>
                      </a:r>
                      <a:endParaRPr lang="es-MX" sz="800" b="0" i="0" u="none" strike="noStrike">
                        <a:solidFill>
                          <a:srgbClr val="000000"/>
                        </a:solidFill>
                        <a:effectLst/>
                        <a:latin typeface="Times New Roman" panose="02020603050405020304" pitchFamily="18" charset="0"/>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6435+550</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248</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368809.538</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2088403.371</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368,679.92</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2,088,251.06</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0.2</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0</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0</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0</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vMerge="1">
                  <a:txBody>
                    <a:bodyPr/>
                    <a:lstStyle/>
                    <a:p>
                      <a:endParaRPr lang="es-MX"/>
                    </a:p>
                  </a:txBody>
                  <a:tcPr/>
                </a:tc>
                <a:extLst>
                  <a:ext uri="{0D108BD9-81ED-4DB2-BD59-A6C34878D82A}">
                    <a16:rowId xmlns:a16="http://schemas.microsoft.com/office/drawing/2014/main" val="3025459182"/>
                  </a:ext>
                </a:extLst>
              </a:tr>
              <a:tr h="151997">
                <a:tc>
                  <a:txBody>
                    <a:bodyPr/>
                    <a:lstStyle/>
                    <a:p>
                      <a:pPr algn="ctr" fontAlgn="ctr"/>
                      <a:r>
                        <a:rPr lang="es-MX" sz="800" u="none" strike="noStrike">
                          <a:effectLst/>
                        </a:rPr>
                        <a:t>6</a:t>
                      </a:r>
                      <a:endParaRPr lang="es-MX" sz="800" b="0" i="0" u="none" strike="noStrike">
                        <a:solidFill>
                          <a:srgbClr val="000000"/>
                        </a:solidFill>
                        <a:effectLst/>
                        <a:latin typeface="Times New Roman" panose="02020603050405020304" pitchFamily="18" charset="0"/>
                      </a:endParaRPr>
                    </a:p>
                  </a:txBody>
                  <a:tcPr marL="6165" marR="6165" marT="6165" marB="0" anchor="ctr">
                    <a:solidFill>
                      <a:schemeClr val="bg1">
                        <a:lumMod val="75000"/>
                      </a:schemeClr>
                    </a:solidFill>
                  </a:tcPr>
                </a:tc>
                <a:tc>
                  <a:txBody>
                    <a:bodyPr/>
                    <a:lstStyle/>
                    <a:p>
                      <a:pPr algn="ctr" fontAlgn="ctr"/>
                      <a:r>
                        <a:rPr lang="es-MX" sz="800" u="none" strike="noStrike" dirty="0">
                          <a:effectLst/>
                        </a:rPr>
                        <a:t>6461+500</a:t>
                      </a:r>
                      <a:endParaRPr lang="es-MX" sz="800" b="0" i="0" u="none" strike="noStrike" dirty="0">
                        <a:solidFill>
                          <a:srgbClr val="000000"/>
                        </a:solidFill>
                        <a:effectLst/>
                        <a:latin typeface="Times New Roman" panose="02020603050405020304" pitchFamily="18" charset="0"/>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6462+640</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284 al 287</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351965.648</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2068562.955</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351405.283</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2067570.892</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1.14</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dirty="0">
                          <a:effectLst/>
                          <a:latin typeface="Montserrat Light" pitchFamily="2" charset="77"/>
                        </a:rPr>
                        <a:t>8</a:t>
                      </a:r>
                      <a:endParaRPr lang="es-MX" sz="8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8</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7</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vMerge="1">
                  <a:txBody>
                    <a:bodyPr/>
                    <a:lstStyle/>
                    <a:p>
                      <a:endParaRPr lang="es-MX"/>
                    </a:p>
                  </a:txBody>
                  <a:tcPr/>
                </a:tc>
                <a:extLst>
                  <a:ext uri="{0D108BD9-81ED-4DB2-BD59-A6C34878D82A}">
                    <a16:rowId xmlns:a16="http://schemas.microsoft.com/office/drawing/2014/main" val="3916991855"/>
                  </a:ext>
                </a:extLst>
              </a:tr>
              <a:tr h="151997">
                <a:tc>
                  <a:txBody>
                    <a:bodyPr/>
                    <a:lstStyle/>
                    <a:p>
                      <a:pPr algn="ctr" fontAlgn="ctr"/>
                      <a:r>
                        <a:rPr lang="es-MX" sz="800" u="none" strike="noStrike">
                          <a:effectLst/>
                        </a:rPr>
                        <a:t>6</a:t>
                      </a:r>
                      <a:endParaRPr lang="es-MX" sz="800" b="0" i="0" u="none" strike="noStrike">
                        <a:solidFill>
                          <a:srgbClr val="000000"/>
                        </a:solidFill>
                        <a:effectLst/>
                        <a:latin typeface="Times New Roman" panose="02020603050405020304" pitchFamily="18" charset="0"/>
                      </a:endParaRPr>
                    </a:p>
                  </a:txBody>
                  <a:tcPr marL="6165" marR="6165" marT="6165" marB="0" anchor="ctr">
                    <a:solidFill>
                      <a:schemeClr val="bg1">
                        <a:lumMod val="75000"/>
                      </a:schemeClr>
                    </a:solidFill>
                  </a:tcPr>
                </a:tc>
                <a:tc>
                  <a:txBody>
                    <a:bodyPr/>
                    <a:lstStyle/>
                    <a:p>
                      <a:pPr algn="ctr" fontAlgn="ctr"/>
                      <a:r>
                        <a:rPr lang="es-MX" sz="800" u="none" strike="noStrike" dirty="0">
                          <a:effectLst/>
                        </a:rPr>
                        <a:t>6462+640</a:t>
                      </a:r>
                      <a:endParaRPr lang="es-MX" sz="800" b="0" i="0" u="none" strike="noStrike" dirty="0">
                        <a:solidFill>
                          <a:srgbClr val="000000"/>
                        </a:solidFill>
                        <a:effectLst/>
                        <a:latin typeface="Times New Roman" panose="02020603050405020304" pitchFamily="18" charset="0"/>
                      </a:endParaRPr>
                    </a:p>
                  </a:txBody>
                  <a:tcPr marL="6165" marR="6165" marT="6165" marB="0" anchor="ctr">
                    <a:solidFill>
                      <a:schemeClr val="bg1">
                        <a:lumMod val="75000"/>
                      </a:schemeClr>
                    </a:solidFill>
                  </a:tcPr>
                </a:tc>
                <a:tc>
                  <a:txBody>
                    <a:bodyPr/>
                    <a:lstStyle/>
                    <a:p>
                      <a:pPr algn="ctr" fontAlgn="ctr"/>
                      <a:r>
                        <a:rPr lang="es-MX" sz="800" b="0" i="0" u="none" strike="noStrike" dirty="0">
                          <a:effectLst/>
                          <a:latin typeface="Montserrat Light" pitchFamily="2" charset="77"/>
                        </a:rPr>
                        <a:t>6463+800</a:t>
                      </a:r>
                      <a:endParaRPr lang="es-MX" sz="8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700" b="0" i="0" u="none" strike="noStrike" dirty="0">
                          <a:effectLst/>
                          <a:latin typeface="Montserrat Light" pitchFamily="2" charset="77"/>
                        </a:rPr>
                        <a:t>288</a:t>
                      </a:r>
                      <a:endParaRPr lang="es-MX" sz="7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dirty="0">
                          <a:effectLst/>
                          <a:latin typeface="Montserrat Light" pitchFamily="2" charset="77"/>
                        </a:rPr>
                        <a:t>351405.284</a:t>
                      </a:r>
                      <a:endParaRPr lang="es-MX" sz="8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a:effectLst/>
                          <a:latin typeface="Montserrat Light" pitchFamily="2" charset="77"/>
                        </a:rPr>
                        <a:t>2067570.892</a:t>
                      </a:r>
                      <a:endParaRPr lang="es-MX" sz="8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dirty="0">
                          <a:effectLst/>
                          <a:latin typeface="Montserrat Light" pitchFamily="2" charset="77"/>
                        </a:rPr>
                        <a:t>350925.814</a:t>
                      </a:r>
                      <a:endParaRPr lang="es-MX" sz="8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dirty="0">
                          <a:effectLst/>
                          <a:latin typeface="Montserrat Light" pitchFamily="2" charset="77"/>
                        </a:rPr>
                        <a:t>2066518.488</a:t>
                      </a:r>
                      <a:endParaRPr lang="es-MX" sz="8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800" b="0" i="0" u="none" strike="noStrike" dirty="0">
                          <a:effectLst/>
                          <a:latin typeface="Montserrat Light" pitchFamily="2" charset="77"/>
                        </a:rPr>
                        <a:t>1.16</a:t>
                      </a:r>
                      <a:endParaRPr lang="es-MX" sz="8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700" b="0" i="0" u="none" strike="noStrike" dirty="0">
                          <a:effectLst/>
                          <a:latin typeface="Montserrat Light" pitchFamily="2" charset="77"/>
                        </a:rPr>
                        <a:t>177</a:t>
                      </a:r>
                      <a:endParaRPr lang="es-MX" sz="7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700" b="0" i="0" u="none" strike="noStrike">
                          <a:effectLst/>
                          <a:latin typeface="Montserrat Light" pitchFamily="2" charset="77"/>
                        </a:rPr>
                        <a:t>177</a:t>
                      </a:r>
                      <a:endParaRPr lang="es-MX" sz="700" b="0" i="0" u="none" strike="noStrike">
                        <a:solidFill>
                          <a:srgbClr val="000000"/>
                        </a:solidFill>
                        <a:effectLst/>
                        <a:latin typeface="Montserrat Light" pitchFamily="2" charset="77"/>
                      </a:endParaRPr>
                    </a:p>
                  </a:txBody>
                  <a:tcPr marL="6165" marR="6165" marT="6165" marB="0" anchor="ctr">
                    <a:solidFill>
                      <a:schemeClr val="bg1">
                        <a:lumMod val="75000"/>
                      </a:schemeClr>
                    </a:solidFill>
                  </a:tcPr>
                </a:tc>
                <a:tc>
                  <a:txBody>
                    <a:bodyPr/>
                    <a:lstStyle/>
                    <a:p>
                      <a:pPr algn="ctr" fontAlgn="ctr"/>
                      <a:r>
                        <a:rPr lang="es-MX" sz="700" b="0" i="0" u="none" strike="noStrike" dirty="0">
                          <a:effectLst/>
                          <a:latin typeface="Montserrat Light" pitchFamily="2" charset="77"/>
                        </a:rPr>
                        <a:t>158</a:t>
                      </a:r>
                      <a:endParaRPr lang="es-MX" sz="700" b="0" i="0" u="none" strike="noStrike" dirty="0">
                        <a:solidFill>
                          <a:srgbClr val="000000"/>
                        </a:solidFill>
                        <a:effectLst/>
                        <a:latin typeface="Montserrat Light" pitchFamily="2" charset="77"/>
                      </a:endParaRPr>
                    </a:p>
                  </a:txBody>
                  <a:tcPr marL="6165" marR="6165" marT="6165" marB="0" anchor="ctr">
                    <a:solidFill>
                      <a:schemeClr val="bg1">
                        <a:lumMod val="75000"/>
                      </a:schemeClr>
                    </a:solidFill>
                  </a:tcPr>
                </a:tc>
                <a:tc vMerge="1">
                  <a:txBody>
                    <a:bodyPr/>
                    <a:lstStyle/>
                    <a:p>
                      <a:endParaRPr lang="es-MX"/>
                    </a:p>
                  </a:txBody>
                  <a:tcPr/>
                </a:tc>
                <a:extLst>
                  <a:ext uri="{0D108BD9-81ED-4DB2-BD59-A6C34878D82A}">
                    <a16:rowId xmlns:a16="http://schemas.microsoft.com/office/drawing/2014/main" val="4117386963"/>
                  </a:ext>
                </a:extLst>
              </a:tr>
              <a:tr h="151997">
                <a:tc>
                  <a:txBody>
                    <a:bodyPr/>
                    <a:lstStyle/>
                    <a:p>
                      <a:pPr algn="ctr" fontAlgn="ctr"/>
                      <a:r>
                        <a:rPr lang="es-MX" sz="800" u="none" strike="noStrike" dirty="0">
                          <a:effectLst/>
                        </a:rPr>
                        <a:t>7</a:t>
                      </a:r>
                      <a:endParaRPr lang="es-MX" sz="800" b="0" i="0" u="none" strike="noStrike" dirty="0">
                        <a:solidFill>
                          <a:srgbClr val="000000"/>
                        </a:solidFill>
                        <a:effectLst/>
                        <a:latin typeface="Times New Roman" panose="02020603050405020304" pitchFamily="18" charset="0"/>
                      </a:endParaRPr>
                    </a:p>
                  </a:txBody>
                  <a:tcPr marL="6165" marR="6165" marT="6165" marB="0" anchor="ctr">
                    <a:solidFill>
                      <a:srgbClr val="C2964D"/>
                    </a:solidFill>
                  </a:tcPr>
                </a:tc>
                <a:tc>
                  <a:txBody>
                    <a:bodyPr/>
                    <a:lstStyle/>
                    <a:p>
                      <a:pPr algn="ctr" fontAlgn="ctr"/>
                      <a:r>
                        <a:rPr lang="es-MX" sz="800" u="none" strike="noStrike">
                          <a:effectLst/>
                        </a:rPr>
                        <a:t>6463+800</a:t>
                      </a:r>
                      <a:endParaRPr lang="es-MX" sz="800" b="0" i="0" u="none" strike="noStrike">
                        <a:solidFill>
                          <a:srgbClr val="000000"/>
                        </a:solidFill>
                        <a:effectLst/>
                        <a:latin typeface="Times New Roman" panose="02020603050405020304" pitchFamily="18" charset="0"/>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6465+400</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a:effectLst/>
                          <a:latin typeface="Montserrat Light" pitchFamily="2" charset="77"/>
                        </a:rPr>
                        <a:t>290 al 293</a:t>
                      </a:r>
                      <a:endParaRPr lang="es-MX" sz="7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350925.814</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2066518.488</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350443.492</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2064992.917</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1.6</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a:effectLst/>
                          <a:latin typeface="Montserrat Light" pitchFamily="2" charset="77"/>
                        </a:rPr>
                        <a:t>50</a:t>
                      </a:r>
                      <a:endParaRPr lang="es-MX" sz="7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dirty="0">
                          <a:effectLst/>
                          <a:latin typeface="Montserrat Light" pitchFamily="2" charset="77"/>
                        </a:rPr>
                        <a:t>50</a:t>
                      </a:r>
                      <a:endParaRPr lang="es-MX" sz="7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dirty="0">
                          <a:effectLst/>
                          <a:latin typeface="Montserrat Light" pitchFamily="2" charset="77"/>
                        </a:rPr>
                        <a:t>36</a:t>
                      </a:r>
                      <a:endParaRPr lang="es-MX" sz="700" b="0" i="0" u="none" strike="noStrike" dirty="0">
                        <a:solidFill>
                          <a:srgbClr val="000000"/>
                        </a:solidFill>
                        <a:effectLst/>
                        <a:latin typeface="Montserrat Light" pitchFamily="2" charset="77"/>
                      </a:endParaRPr>
                    </a:p>
                  </a:txBody>
                  <a:tcPr marL="6165" marR="6165" marT="6165" marB="0" anchor="ctr">
                    <a:solidFill>
                      <a:srgbClr val="C2964D"/>
                    </a:solidFill>
                  </a:tcPr>
                </a:tc>
                <a:tc rowSpan="4">
                  <a:txBody>
                    <a:bodyPr/>
                    <a:lstStyle/>
                    <a:p>
                      <a:pPr algn="ctr" fontAlgn="ctr"/>
                      <a:r>
                        <a:rPr lang="es-MX" sz="800" u="none" strike="noStrike" dirty="0">
                          <a:effectLst/>
                        </a:rPr>
                        <a:t>2</a:t>
                      </a:r>
                      <a:endParaRPr lang="es-MX" sz="800" b="0" i="0" u="none" strike="noStrike" dirty="0">
                        <a:solidFill>
                          <a:srgbClr val="000000"/>
                        </a:solidFill>
                        <a:effectLst/>
                        <a:latin typeface="Times New Roman" panose="02020603050405020304" pitchFamily="18" charset="0"/>
                      </a:endParaRPr>
                    </a:p>
                  </a:txBody>
                  <a:tcPr marL="6165" marR="6165" marT="6165" marB="0" anchor="ctr">
                    <a:solidFill>
                      <a:srgbClr val="E0CC9F"/>
                    </a:solidFill>
                  </a:tcPr>
                </a:tc>
                <a:extLst>
                  <a:ext uri="{0D108BD9-81ED-4DB2-BD59-A6C34878D82A}">
                    <a16:rowId xmlns:a16="http://schemas.microsoft.com/office/drawing/2014/main" val="3636190243"/>
                  </a:ext>
                </a:extLst>
              </a:tr>
              <a:tr h="151997">
                <a:tc>
                  <a:txBody>
                    <a:bodyPr/>
                    <a:lstStyle/>
                    <a:p>
                      <a:pPr algn="ctr" fontAlgn="ctr"/>
                      <a:r>
                        <a:rPr lang="es-MX" sz="800" u="none" strike="noStrike">
                          <a:effectLst/>
                        </a:rPr>
                        <a:t>7</a:t>
                      </a:r>
                      <a:endParaRPr lang="es-MX" sz="800" b="0" i="0" u="none" strike="noStrike">
                        <a:solidFill>
                          <a:srgbClr val="000000"/>
                        </a:solidFill>
                        <a:effectLst/>
                        <a:latin typeface="Times New Roman" panose="02020603050405020304" pitchFamily="18" charset="0"/>
                      </a:endParaRPr>
                    </a:p>
                  </a:txBody>
                  <a:tcPr marL="6165" marR="6165" marT="6165" marB="0" anchor="ctr">
                    <a:solidFill>
                      <a:srgbClr val="C2964D"/>
                    </a:solidFill>
                  </a:tcPr>
                </a:tc>
                <a:tc>
                  <a:txBody>
                    <a:bodyPr/>
                    <a:lstStyle/>
                    <a:p>
                      <a:pPr algn="ctr" fontAlgn="ctr"/>
                      <a:r>
                        <a:rPr lang="es-MX" sz="800" u="none" strike="noStrike" dirty="0">
                          <a:effectLst/>
                        </a:rPr>
                        <a:t>6465+400</a:t>
                      </a:r>
                      <a:endParaRPr lang="es-MX" sz="800" b="0" i="0" u="none" strike="noStrike" dirty="0">
                        <a:solidFill>
                          <a:srgbClr val="000000"/>
                        </a:solidFill>
                        <a:effectLst/>
                        <a:latin typeface="Times New Roman" panose="02020603050405020304" pitchFamily="18" charset="0"/>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6466+700</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294 al 297</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350443.492</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2064992.916</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350021.4</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2063765.444</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1.3</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20</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dirty="0">
                          <a:effectLst/>
                          <a:latin typeface="Montserrat Light" pitchFamily="2" charset="77"/>
                        </a:rPr>
                        <a:t>20</a:t>
                      </a:r>
                      <a:endParaRPr lang="es-MX" sz="8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dirty="0">
                          <a:effectLst/>
                          <a:latin typeface="Montserrat Light" pitchFamily="2" charset="77"/>
                        </a:rPr>
                        <a:t>20</a:t>
                      </a:r>
                      <a:endParaRPr lang="es-MX" sz="800" b="0" i="0" u="none" strike="noStrike" dirty="0">
                        <a:solidFill>
                          <a:srgbClr val="000000"/>
                        </a:solidFill>
                        <a:effectLst/>
                        <a:latin typeface="Montserrat Light" pitchFamily="2" charset="77"/>
                      </a:endParaRPr>
                    </a:p>
                  </a:txBody>
                  <a:tcPr marL="6165" marR="6165" marT="6165" marB="0" anchor="ctr">
                    <a:solidFill>
                      <a:srgbClr val="C2964D"/>
                    </a:solidFill>
                  </a:tcPr>
                </a:tc>
                <a:tc vMerge="1">
                  <a:txBody>
                    <a:bodyPr/>
                    <a:lstStyle/>
                    <a:p>
                      <a:endParaRPr lang="es-MX"/>
                    </a:p>
                  </a:txBody>
                  <a:tcPr/>
                </a:tc>
                <a:extLst>
                  <a:ext uri="{0D108BD9-81ED-4DB2-BD59-A6C34878D82A}">
                    <a16:rowId xmlns:a16="http://schemas.microsoft.com/office/drawing/2014/main" val="2891086579"/>
                  </a:ext>
                </a:extLst>
              </a:tr>
              <a:tr h="151997">
                <a:tc>
                  <a:txBody>
                    <a:bodyPr/>
                    <a:lstStyle/>
                    <a:p>
                      <a:pPr algn="ctr" fontAlgn="ctr"/>
                      <a:r>
                        <a:rPr lang="es-MX" sz="800" u="none" strike="noStrike">
                          <a:effectLst/>
                        </a:rPr>
                        <a:t>7</a:t>
                      </a:r>
                      <a:endParaRPr lang="es-MX" sz="800" b="0" i="0" u="none" strike="noStrike">
                        <a:solidFill>
                          <a:srgbClr val="000000"/>
                        </a:solidFill>
                        <a:effectLst/>
                        <a:latin typeface="Times New Roman" panose="02020603050405020304" pitchFamily="18" charset="0"/>
                      </a:endParaRPr>
                    </a:p>
                  </a:txBody>
                  <a:tcPr marL="6165" marR="6165" marT="6165" marB="0" anchor="ctr">
                    <a:solidFill>
                      <a:srgbClr val="C2964D"/>
                    </a:solidFill>
                  </a:tcPr>
                </a:tc>
                <a:tc>
                  <a:txBody>
                    <a:bodyPr/>
                    <a:lstStyle/>
                    <a:p>
                      <a:pPr algn="ctr" fontAlgn="ctr"/>
                      <a:r>
                        <a:rPr lang="es-MX" sz="800" u="none" strike="noStrike">
                          <a:effectLst/>
                        </a:rPr>
                        <a:t>6466+700</a:t>
                      </a:r>
                      <a:endParaRPr lang="es-MX" sz="800" b="0" i="0" u="none" strike="noStrike">
                        <a:solidFill>
                          <a:srgbClr val="000000"/>
                        </a:solidFill>
                        <a:effectLst/>
                        <a:latin typeface="Times New Roman" panose="02020603050405020304" pitchFamily="18" charset="0"/>
                      </a:endParaRPr>
                    </a:p>
                  </a:txBody>
                  <a:tcPr marL="6165" marR="6165" marT="6165" marB="0" anchor="ctr">
                    <a:solidFill>
                      <a:srgbClr val="C2964D"/>
                    </a:solidFill>
                  </a:tcPr>
                </a:tc>
                <a:tc>
                  <a:txBody>
                    <a:bodyPr/>
                    <a:lstStyle/>
                    <a:p>
                      <a:pPr algn="ctr" fontAlgn="ctr"/>
                      <a:r>
                        <a:rPr lang="es-MX" sz="700" b="0" i="0" u="none" strike="noStrike" dirty="0">
                          <a:effectLst/>
                          <a:latin typeface="Montserrat Light" pitchFamily="2" charset="77"/>
                        </a:rPr>
                        <a:t>6472+000</a:t>
                      </a:r>
                      <a:endParaRPr lang="es-MX" sz="7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298 al 308</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350021.4</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2063765.444</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a:effectLst/>
                          <a:latin typeface="Montserrat Light" pitchFamily="2" charset="77"/>
                        </a:rPr>
                        <a:t>347569.126</a:t>
                      </a:r>
                      <a:endParaRPr lang="es-MX" sz="7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a:effectLst/>
                          <a:latin typeface="Montserrat Light" pitchFamily="2" charset="77"/>
                        </a:rPr>
                        <a:t>2059066.907</a:t>
                      </a:r>
                      <a:endParaRPr lang="es-MX" sz="7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dirty="0">
                          <a:effectLst/>
                          <a:latin typeface="Montserrat Light" pitchFamily="2" charset="77"/>
                        </a:rPr>
                        <a:t>5.3</a:t>
                      </a:r>
                      <a:endParaRPr lang="es-MX" sz="8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a:effectLst/>
                          <a:latin typeface="Montserrat Light" pitchFamily="2" charset="77"/>
                        </a:rPr>
                        <a:t>2</a:t>
                      </a:r>
                      <a:endParaRPr lang="es-MX" sz="8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dirty="0">
                          <a:effectLst/>
                          <a:latin typeface="Montserrat Light" pitchFamily="2" charset="77"/>
                        </a:rPr>
                        <a:t>2</a:t>
                      </a:r>
                      <a:endParaRPr lang="es-MX" sz="8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dirty="0">
                          <a:effectLst/>
                          <a:latin typeface="Montserrat Light" pitchFamily="2" charset="77"/>
                        </a:rPr>
                        <a:t>2</a:t>
                      </a:r>
                      <a:endParaRPr lang="es-MX" sz="800" b="0" i="0" u="none" strike="noStrike" dirty="0">
                        <a:solidFill>
                          <a:srgbClr val="000000"/>
                        </a:solidFill>
                        <a:effectLst/>
                        <a:latin typeface="Montserrat Light" pitchFamily="2" charset="77"/>
                      </a:endParaRPr>
                    </a:p>
                  </a:txBody>
                  <a:tcPr marL="6165" marR="6165" marT="6165" marB="0" anchor="ctr">
                    <a:solidFill>
                      <a:srgbClr val="C2964D"/>
                    </a:solidFill>
                  </a:tcPr>
                </a:tc>
                <a:tc vMerge="1">
                  <a:txBody>
                    <a:bodyPr/>
                    <a:lstStyle/>
                    <a:p>
                      <a:endParaRPr lang="es-MX"/>
                    </a:p>
                  </a:txBody>
                  <a:tcPr/>
                </a:tc>
                <a:extLst>
                  <a:ext uri="{0D108BD9-81ED-4DB2-BD59-A6C34878D82A}">
                    <a16:rowId xmlns:a16="http://schemas.microsoft.com/office/drawing/2014/main" val="3377115940"/>
                  </a:ext>
                </a:extLst>
              </a:tr>
              <a:tr h="151997">
                <a:tc>
                  <a:txBody>
                    <a:bodyPr/>
                    <a:lstStyle/>
                    <a:p>
                      <a:pPr algn="ctr" fontAlgn="ctr"/>
                      <a:r>
                        <a:rPr lang="es-MX" sz="800" u="none" strike="noStrike">
                          <a:effectLst/>
                        </a:rPr>
                        <a:t>7</a:t>
                      </a:r>
                      <a:endParaRPr lang="es-MX" sz="800" b="0" i="0" u="none" strike="noStrike">
                        <a:solidFill>
                          <a:srgbClr val="000000"/>
                        </a:solidFill>
                        <a:effectLst/>
                        <a:latin typeface="Times New Roman" panose="02020603050405020304" pitchFamily="18" charset="0"/>
                      </a:endParaRPr>
                    </a:p>
                  </a:txBody>
                  <a:tcPr marL="6165" marR="6165" marT="6165" marB="0" anchor="ctr">
                    <a:solidFill>
                      <a:srgbClr val="C2964D"/>
                    </a:solidFill>
                  </a:tcPr>
                </a:tc>
                <a:tc>
                  <a:txBody>
                    <a:bodyPr/>
                    <a:lstStyle/>
                    <a:p>
                      <a:pPr algn="ctr" fontAlgn="ctr"/>
                      <a:r>
                        <a:rPr lang="es-MX" sz="700" u="none" strike="noStrike">
                          <a:effectLst/>
                        </a:rPr>
                        <a:t>6472+000</a:t>
                      </a:r>
                      <a:endParaRPr lang="es-MX" sz="700" b="0" i="0" u="none" strike="noStrike">
                        <a:solidFill>
                          <a:srgbClr val="000000"/>
                        </a:solidFill>
                        <a:effectLst/>
                        <a:latin typeface="Times New Roman" panose="02020603050405020304" pitchFamily="18" charset="0"/>
                      </a:endParaRPr>
                    </a:p>
                  </a:txBody>
                  <a:tcPr marL="6165" marR="6165" marT="6165" marB="0" anchor="ctr">
                    <a:solidFill>
                      <a:srgbClr val="C2964D"/>
                    </a:solidFill>
                  </a:tcPr>
                </a:tc>
                <a:tc>
                  <a:txBody>
                    <a:bodyPr/>
                    <a:lstStyle/>
                    <a:p>
                      <a:pPr algn="ctr" fontAlgn="ctr"/>
                      <a:r>
                        <a:rPr lang="es-MX" sz="700" b="0" i="0" u="none" strike="noStrike">
                          <a:effectLst/>
                          <a:latin typeface="Montserrat Light" pitchFamily="2" charset="77"/>
                        </a:rPr>
                        <a:t>6473+200</a:t>
                      </a:r>
                      <a:endParaRPr lang="es-MX" sz="7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dirty="0">
                          <a:effectLst/>
                          <a:latin typeface="Montserrat Light" pitchFamily="2" charset="77"/>
                        </a:rPr>
                        <a:t>309 al 310</a:t>
                      </a:r>
                      <a:endParaRPr lang="es-MX" sz="8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dirty="0">
                          <a:effectLst/>
                          <a:latin typeface="Montserrat Light" pitchFamily="2" charset="77"/>
                        </a:rPr>
                        <a:t>347569.126</a:t>
                      </a:r>
                      <a:endParaRPr lang="es-MX" sz="7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a:effectLst/>
                          <a:latin typeface="Montserrat Light" pitchFamily="2" charset="77"/>
                        </a:rPr>
                        <a:t>2059066.907</a:t>
                      </a:r>
                      <a:endParaRPr lang="es-MX" sz="7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a:effectLst/>
                          <a:latin typeface="Montserrat Light" pitchFamily="2" charset="77"/>
                        </a:rPr>
                        <a:t>347,013.89</a:t>
                      </a:r>
                      <a:endParaRPr lang="es-MX" sz="700" b="0" i="0" u="none" strike="noStrike">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700" b="0" i="0" u="none" strike="noStrike" dirty="0">
                          <a:effectLst/>
                          <a:latin typeface="Montserrat Light" pitchFamily="2" charset="77"/>
                        </a:rPr>
                        <a:t>2,058,003.09</a:t>
                      </a:r>
                      <a:endParaRPr lang="es-MX" sz="7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dirty="0">
                          <a:effectLst/>
                          <a:latin typeface="Montserrat Light" pitchFamily="2" charset="77"/>
                        </a:rPr>
                        <a:t>1.2</a:t>
                      </a:r>
                      <a:endParaRPr lang="es-MX" sz="8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dirty="0">
                          <a:effectLst/>
                          <a:latin typeface="Montserrat Light" pitchFamily="2" charset="77"/>
                        </a:rPr>
                        <a:t>60</a:t>
                      </a:r>
                      <a:endParaRPr lang="es-MX" sz="8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dirty="0">
                          <a:effectLst/>
                          <a:latin typeface="Montserrat Light" pitchFamily="2" charset="77"/>
                        </a:rPr>
                        <a:t>60</a:t>
                      </a:r>
                      <a:endParaRPr lang="es-MX" sz="800" b="0" i="0" u="none" strike="noStrike" dirty="0">
                        <a:solidFill>
                          <a:srgbClr val="000000"/>
                        </a:solidFill>
                        <a:effectLst/>
                        <a:latin typeface="Montserrat Light" pitchFamily="2" charset="77"/>
                      </a:endParaRPr>
                    </a:p>
                  </a:txBody>
                  <a:tcPr marL="6165" marR="6165" marT="6165" marB="0" anchor="ctr">
                    <a:solidFill>
                      <a:srgbClr val="C2964D"/>
                    </a:solidFill>
                  </a:tcPr>
                </a:tc>
                <a:tc>
                  <a:txBody>
                    <a:bodyPr/>
                    <a:lstStyle/>
                    <a:p>
                      <a:pPr algn="ctr" fontAlgn="ctr"/>
                      <a:r>
                        <a:rPr lang="es-MX" sz="800" b="0" i="0" u="none" strike="noStrike" dirty="0">
                          <a:effectLst/>
                          <a:latin typeface="Montserrat Light" pitchFamily="2" charset="77"/>
                        </a:rPr>
                        <a:t>46</a:t>
                      </a:r>
                      <a:endParaRPr lang="es-MX" sz="800" b="0" i="0" u="none" strike="noStrike" dirty="0">
                        <a:solidFill>
                          <a:srgbClr val="000000"/>
                        </a:solidFill>
                        <a:effectLst/>
                        <a:latin typeface="Montserrat Light" pitchFamily="2" charset="77"/>
                      </a:endParaRPr>
                    </a:p>
                  </a:txBody>
                  <a:tcPr marL="6165" marR="6165" marT="6165" marB="0" anchor="ctr">
                    <a:solidFill>
                      <a:srgbClr val="C2964D"/>
                    </a:solidFill>
                  </a:tcPr>
                </a:tc>
                <a:tc vMerge="1">
                  <a:txBody>
                    <a:bodyPr/>
                    <a:lstStyle/>
                    <a:p>
                      <a:endParaRPr lang="es-MX"/>
                    </a:p>
                  </a:txBody>
                  <a:tcPr/>
                </a:tc>
                <a:extLst>
                  <a:ext uri="{0D108BD9-81ED-4DB2-BD59-A6C34878D82A}">
                    <a16:rowId xmlns:a16="http://schemas.microsoft.com/office/drawing/2014/main" val="1150746880"/>
                  </a:ext>
                </a:extLst>
              </a:tr>
              <a:tr h="134116">
                <a:tc gridSpan="8">
                  <a:txBody>
                    <a:bodyPr/>
                    <a:lstStyle/>
                    <a:p>
                      <a:pPr algn="ctr" fontAlgn="ctr"/>
                      <a:r>
                        <a:rPr lang="es-MX" sz="700" b="1" i="0" u="none" strike="noStrike" dirty="0">
                          <a:solidFill>
                            <a:srgbClr val="205340"/>
                          </a:solidFill>
                          <a:effectLst/>
                          <a:latin typeface="Montserrat Black" pitchFamily="2" charset="77"/>
                        </a:rPr>
                        <a:t>Total</a:t>
                      </a:r>
                    </a:p>
                  </a:txBody>
                  <a:tcPr marL="6165" marR="6165" marT="6165" marB="0" anchor="ctr">
                    <a:solidFill>
                      <a:srgbClr val="E0CC9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ctr" fontAlgn="ctr"/>
                      <a:r>
                        <a:rPr lang="es-MX" sz="700" b="1" i="0" u="none" strike="noStrike" dirty="0">
                          <a:solidFill>
                            <a:srgbClr val="205340"/>
                          </a:solidFill>
                          <a:effectLst/>
                          <a:latin typeface="Montserrat Black" pitchFamily="2" charset="77"/>
                        </a:rPr>
                        <a:t>61.77</a:t>
                      </a:r>
                    </a:p>
                  </a:txBody>
                  <a:tcPr marL="6165" marR="6165" marT="6165" marB="0" anchor="ctr">
                    <a:solidFill>
                      <a:srgbClr val="E0CC9F"/>
                    </a:solidFill>
                  </a:tcPr>
                </a:tc>
                <a:tc>
                  <a:txBody>
                    <a:bodyPr/>
                    <a:lstStyle/>
                    <a:p>
                      <a:pPr algn="ctr" fontAlgn="ctr"/>
                      <a:r>
                        <a:rPr lang="es-MX" sz="700" b="1" i="0" u="none" strike="noStrike" dirty="0">
                          <a:solidFill>
                            <a:srgbClr val="205340"/>
                          </a:solidFill>
                          <a:effectLst/>
                          <a:latin typeface="Montserrat Black" pitchFamily="2" charset="77"/>
                        </a:rPr>
                        <a:t>685</a:t>
                      </a:r>
                    </a:p>
                  </a:txBody>
                  <a:tcPr marL="6165" marR="6165" marT="6165" marB="0" anchor="ctr">
                    <a:solidFill>
                      <a:srgbClr val="E0CC9F"/>
                    </a:solidFill>
                  </a:tcPr>
                </a:tc>
                <a:tc>
                  <a:txBody>
                    <a:bodyPr/>
                    <a:lstStyle/>
                    <a:p>
                      <a:pPr algn="ctr" fontAlgn="ctr"/>
                      <a:r>
                        <a:rPr lang="es-MX" sz="700" b="1" i="0" u="none" strike="noStrike" dirty="0">
                          <a:solidFill>
                            <a:srgbClr val="205340"/>
                          </a:solidFill>
                          <a:effectLst/>
                          <a:latin typeface="Montserrat Black" pitchFamily="2" charset="77"/>
                        </a:rPr>
                        <a:t>679</a:t>
                      </a:r>
                    </a:p>
                  </a:txBody>
                  <a:tcPr marL="6165" marR="6165" marT="6165" marB="0" anchor="ctr">
                    <a:solidFill>
                      <a:srgbClr val="E0CC9F"/>
                    </a:solidFill>
                  </a:tcPr>
                </a:tc>
                <a:tc>
                  <a:txBody>
                    <a:bodyPr/>
                    <a:lstStyle/>
                    <a:p>
                      <a:pPr algn="ctr" fontAlgn="ctr"/>
                      <a:r>
                        <a:rPr lang="es-MX" sz="700" b="1" i="0" u="none" strike="noStrike" dirty="0">
                          <a:solidFill>
                            <a:srgbClr val="205340"/>
                          </a:solidFill>
                          <a:effectLst/>
                          <a:latin typeface="Montserrat Black" pitchFamily="2" charset="77"/>
                        </a:rPr>
                        <a:t>608</a:t>
                      </a:r>
                    </a:p>
                  </a:txBody>
                  <a:tcPr marL="6165" marR="6165" marT="6165" marB="0" anchor="ctr">
                    <a:solidFill>
                      <a:srgbClr val="E0CC9F"/>
                    </a:solidFill>
                  </a:tcPr>
                </a:tc>
                <a:tc>
                  <a:txBody>
                    <a:bodyPr/>
                    <a:lstStyle/>
                    <a:p>
                      <a:pPr algn="ctr" fontAlgn="ctr"/>
                      <a:endParaRPr lang="es-MX" sz="700" b="0" i="0" u="none" strike="noStrike" dirty="0">
                        <a:solidFill>
                          <a:srgbClr val="000000"/>
                        </a:solidFill>
                        <a:effectLst/>
                        <a:latin typeface="Times New Roman" panose="02020603050405020304" pitchFamily="18" charset="0"/>
                      </a:endParaRPr>
                    </a:p>
                  </a:txBody>
                  <a:tcPr marL="6165" marR="6165" marT="6165" marB="0" anchor="ctr">
                    <a:solidFill>
                      <a:srgbClr val="E0CC9F"/>
                    </a:solidFill>
                  </a:tcPr>
                </a:tc>
                <a:extLst>
                  <a:ext uri="{0D108BD9-81ED-4DB2-BD59-A6C34878D82A}">
                    <a16:rowId xmlns:a16="http://schemas.microsoft.com/office/drawing/2014/main" val="3431148513"/>
                  </a:ext>
                </a:extLst>
              </a:tr>
            </a:tbl>
          </a:graphicData>
        </a:graphic>
      </p:graphicFrame>
      <p:sp>
        <p:nvSpPr>
          <p:cNvPr id="12" name="object 3">
            <a:extLst>
              <a:ext uri="{FF2B5EF4-FFF2-40B4-BE49-F238E27FC236}">
                <a16:creationId xmlns:a16="http://schemas.microsoft.com/office/drawing/2014/main" id="{36AC0AF3-500D-8245-B746-F7511F00AB9C}"/>
              </a:ext>
            </a:extLst>
          </p:cNvPr>
          <p:cNvSpPr txBox="1">
            <a:spLocks/>
          </p:cNvSpPr>
          <p:nvPr/>
        </p:nvSpPr>
        <p:spPr>
          <a:xfrm>
            <a:off x="6946200" y="6264455"/>
            <a:ext cx="3975107" cy="49693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000" b="1" spc="188" dirty="0">
                <a:solidFill>
                  <a:schemeClr val="tx1"/>
                </a:solidFill>
                <a:latin typeface="Montserrat Light" pitchFamily="2" charset="77"/>
              </a:rPr>
              <a:t>FUENTE</a:t>
            </a:r>
            <a:r>
              <a:rPr lang="es-MX" sz="1000" spc="188" dirty="0">
                <a:solidFill>
                  <a:schemeClr val="tx1"/>
                </a:solidFill>
                <a:latin typeface="Montserrat Light" pitchFamily="2" charset="77"/>
              </a:rPr>
              <a:t>: Data obtenida del </a:t>
            </a:r>
          </a:p>
          <a:p>
            <a:pPr marL="9525">
              <a:spcBef>
                <a:spcPts val="75"/>
              </a:spcBef>
            </a:pPr>
            <a:r>
              <a:rPr lang="es-MX" sz="1000" spc="188" dirty="0">
                <a:solidFill>
                  <a:schemeClr val="tx1"/>
                </a:solidFill>
                <a:latin typeface="Montserrat Light" pitchFamily="2" charset="77"/>
              </a:rPr>
              <a:t>reporte de avance </a:t>
            </a:r>
          </a:p>
          <a:p>
            <a:pPr marL="9525">
              <a:spcBef>
                <a:spcPts val="75"/>
              </a:spcBef>
            </a:pPr>
            <a:r>
              <a:rPr lang="es-MX" sz="1000" spc="188" dirty="0">
                <a:solidFill>
                  <a:schemeClr val="tx1"/>
                </a:solidFill>
                <a:latin typeface="Montserrat Light" pitchFamily="2" charset="77"/>
              </a:rPr>
              <a:t>T6-T7-2022-10-06 </a:t>
            </a:r>
          </a:p>
        </p:txBody>
      </p:sp>
    </p:spTree>
    <p:extLst>
      <p:ext uri="{BB962C8B-B14F-4D97-AF65-F5344CB8AC3E}">
        <p14:creationId xmlns:p14="http://schemas.microsoft.com/office/powerpoint/2010/main" val="31022353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375BF881-5E02-D349-9EAA-E8518F5F5066}"/>
              </a:ext>
            </a:extLst>
          </p:cNvPr>
          <p:cNvPicPr>
            <a:picLocks noChangeAspect="1"/>
          </p:cNvPicPr>
          <p:nvPr/>
        </p:nvPicPr>
        <p:blipFill>
          <a:blip r:embed="rId2"/>
          <a:stretch>
            <a:fillRect/>
          </a:stretch>
        </p:blipFill>
        <p:spPr>
          <a:xfrm>
            <a:off x="-1" y="0"/>
            <a:ext cx="10776857" cy="6858000"/>
          </a:xfrm>
          <a:prstGeom prst="rect">
            <a:avLst/>
          </a:prstGeom>
        </p:spPr>
      </p:pic>
      <p:pic>
        <p:nvPicPr>
          <p:cNvPr id="3" name="Imagen 2">
            <a:extLst>
              <a:ext uri="{FF2B5EF4-FFF2-40B4-BE49-F238E27FC236}">
                <a16:creationId xmlns:a16="http://schemas.microsoft.com/office/drawing/2014/main" id="{3E427F38-98E9-4445-885B-9E408D359584}"/>
              </a:ext>
            </a:extLst>
          </p:cNvPr>
          <p:cNvPicPr>
            <a:picLocks noChangeAspect="1"/>
          </p:cNvPicPr>
          <p:nvPr/>
        </p:nvPicPr>
        <p:blipFill>
          <a:blip r:embed="rId3"/>
          <a:stretch>
            <a:fillRect/>
          </a:stretch>
        </p:blipFill>
        <p:spPr>
          <a:xfrm>
            <a:off x="10006853" y="0"/>
            <a:ext cx="2185147" cy="6858000"/>
          </a:xfrm>
          <a:prstGeom prst="rect">
            <a:avLst/>
          </a:prstGeom>
        </p:spPr>
      </p:pic>
      <p:sp>
        <p:nvSpPr>
          <p:cNvPr id="6" name="Rectángulo 5">
            <a:extLst>
              <a:ext uri="{FF2B5EF4-FFF2-40B4-BE49-F238E27FC236}">
                <a16:creationId xmlns:a16="http://schemas.microsoft.com/office/drawing/2014/main" id="{F1D606A6-8AFC-0D47-8328-5DE597628421}"/>
              </a:ext>
            </a:extLst>
          </p:cNvPr>
          <p:cNvSpPr/>
          <p:nvPr/>
        </p:nvSpPr>
        <p:spPr>
          <a:xfrm>
            <a:off x="6114715" y="2269743"/>
            <a:ext cx="3421129" cy="2308324"/>
          </a:xfrm>
          <a:prstGeom prst="rect">
            <a:avLst/>
          </a:prstGeom>
          <a:noFill/>
        </p:spPr>
        <p:txBody>
          <a:bodyPr wrap="none" lIns="91440" tIns="45720" rIns="91440" bIns="45720">
            <a:spAutoFit/>
          </a:bodyPr>
          <a:lstStyle/>
          <a:p>
            <a:r>
              <a:rPr lang="es-ES" sz="3600" cap="none" spc="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rPr>
              <a:t>AVANCE DE </a:t>
            </a:r>
          </a:p>
          <a:p>
            <a:r>
              <a:rPr lang="es-ES" sz="360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rPr>
              <a:t>BRECHA </a:t>
            </a:r>
          </a:p>
          <a:p>
            <a:r>
              <a:rPr lang="es-ES" sz="360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rPr>
              <a:t>MANUAL Y</a:t>
            </a:r>
          </a:p>
          <a:p>
            <a:r>
              <a:rPr lang="es-ES" sz="360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rPr>
              <a:t>MAQUINARIA .</a:t>
            </a:r>
            <a:endParaRPr lang="es-ES" sz="3600" cap="none" spc="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endParaRPr>
          </a:p>
        </p:txBody>
      </p:sp>
      <p:sp>
        <p:nvSpPr>
          <p:cNvPr id="7" name="Rectángulo 6">
            <a:extLst>
              <a:ext uri="{FF2B5EF4-FFF2-40B4-BE49-F238E27FC236}">
                <a16:creationId xmlns:a16="http://schemas.microsoft.com/office/drawing/2014/main" id="{5D1C5237-7017-B548-A154-E95EFA0A5660}"/>
              </a:ext>
            </a:extLst>
          </p:cNvPr>
          <p:cNvSpPr/>
          <p:nvPr/>
        </p:nvSpPr>
        <p:spPr>
          <a:xfrm>
            <a:off x="6583051" y="865125"/>
            <a:ext cx="1934047" cy="1569660"/>
          </a:xfrm>
          <a:prstGeom prst="rect">
            <a:avLst/>
          </a:prstGeom>
          <a:noFill/>
        </p:spPr>
        <p:txBody>
          <a:bodyPr wrap="square" lIns="91440" tIns="45720" rIns="91440" bIns="45720">
            <a:spAutoFit/>
          </a:bodyPr>
          <a:lstStyle/>
          <a:p>
            <a:pPr algn="ctr"/>
            <a:r>
              <a:rPr lang="es-ES" sz="9600" b="1" dirty="0">
                <a:ln w="0"/>
                <a:solidFill>
                  <a:srgbClr val="C2964D"/>
                </a:solidFill>
                <a:effectLst>
                  <a:outerShdw blurRad="38100" dist="19050" dir="2700000" algn="tl" rotWithShape="0">
                    <a:schemeClr val="dk1">
                      <a:alpha val="40000"/>
                    </a:schemeClr>
                  </a:outerShdw>
                </a:effectLst>
                <a:latin typeface="Helvetica" pitchFamily="2" charset="0"/>
              </a:rPr>
              <a:t>13</a:t>
            </a:r>
            <a:endParaRPr lang="es-ES" sz="9600" b="1" cap="none" spc="0" dirty="0">
              <a:ln w="0"/>
              <a:solidFill>
                <a:srgbClr val="C2964D"/>
              </a:solidFill>
              <a:effectLst>
                <a:outerShdw blurRad="38100" dist="19050" dir="2700000" algn="tl" rotWithShape="0">
                  <a:schemeClr val="dk1">
                    <a:alpha val="40000"/>
                  </a:schemeClr>
                </a:outerShdw>
              </a:effectLst>
              <a:latin typeface="Helvetica" pitchFamily="2" charset="0"/>
            </a:endParaRPr>
          </a:p>
        </p:txBody>
      </p:sp>
      <p:sp>
        <p:nvSpPr>
          <p:cNvPr id="10" name="Rectángulo 9">
            <a:extLst>
              <a:ext uri="{FF2B5EF4-FFF2-40B4-BE49-F238E27FC236}">
                <a16:creationId xmlns:a16="http://schemas.microsoft.com/office/drawing/2014/main" id="{CB780571-E6FD-9A46-8120-940011FF3819}"/>
              </a:ext>
            </a:extLst>
          </p:cNvPr>
          <p:cNvSpPr/>
          <p:nvPr/>
        </p:nvSpPr>
        <p:spPr>
          <a:xfrm>
            <a:off x="7825280" y="4869570"/>
            <a:ext cx="1797287" cy="584775"/>
          </a:xfrm>
          <a:prstGeom prst="rect">
            <a:avLst/>
          </a:prstGeom>
          <a:noFill/>
        </p:spPr>
        <p:txBody>
          <a:bodyPr wrap="none" lIns="91440" tIns="45720" rIns="91440" bIns="45720">
            <a:spAutoFit/>
          </a:bodyPr>
          <a:lstStyle/>
          <a:p>
            <a:pPr algn="ctr"/>
            <a:r>
              <a:rPr lang="es-ES" sz="3200" b="1" cap="none" spc="0" dirty="0">
                <a:ln w="0"/>
                <a:solidFill>
                  <a:srgbClr val="C2964D"/>
                </a:solidFill>
                <a:effectLst>
                  <a:outerShdw blurRad="38100" dist="19050" dir="2700000" algn="tl" rotWithShape="0">
                    <a:schemeClr val="dk1">
                      <a:alpha val="40000"/>
                    </a:schemeClr>
                  </a:outerShdw>
                </a:effectLst>
                <a:latin typeface="Euclid Flex" panose="020B0500030000000000" pitchFamily="34" charset="77"/>
              </a:rPr>
              <a:t>Tramo 6</a:t>
            </a:r>
          </a:p>
        </p:txBody>
      </p:sp>
      <p:pic>
        <p:nvPicPr>
          <p:cNvPr id="16" name="Imagen 15">
            <a:extLst>
              <a:ext uri="{FF2B5EF4-FFF2-40B4-BE49-F238E27FC236}">
                <a16:creationId xmlns:a16="http://schemas.microsoft.com/office/drawing/2014/main" id="{B1D8E7AE-63C9-B74B-9E4A-555F0AB69F3D}"/>
              </a:ext>
            </a:extLst>
          </p:cNvPr>
          <p:cNvPicPr/>
          <p:nvPr/>
        </p:nvPicPr>
        <p:blipFill>
          <a:blip r:embed="rId4" cstate="email">
            <a:extLst>
              <a:ext uri="{BEBA8EAE-BF5A-486C-A8C5-ECC9F3942E4B}">
                <a14:imgProps xmlns:a14="http://schemas.microsoft.com/office/drawing/2010/main">
                  <a14:imgLayer r:embed="rId5">
                    <a14:imgEffect>
                      <a14:backgroundRemoval t="1141" b="98099" l="542" r="34296"/>
                    </a14:imgEffect>
                  </a14:imgLayer>
                </a14:imgProps>
              </a:ext>
              <a:ext uri="{28A0092B-C50C-407E-A947-70E740481C1C}">
                <a14:useLocalDpi xmlns:a14="http://schemas.microsoft.com/office/drawing/2010/main"/>
              </a:ext>
            </a:extLst>
          </a:blip>
          <a:stretch>
            <a:fillRect/>
          </a:stretch>
        </p:blipFill>
        <p:spPr>
          <a:xfrm>
            <a:off x="1679410" y="2797320"/>
            <a:ext cx="3375550" cy="1604177"/>
          </a:xfrm>
          <a:prstGeom prst="rect">
            <a:avLst/>
          </a:prstGeom>
        </p:spPr>
      </p:pic>
      <p:sp>
        <p:nvSpPr>
          <p:cNvPr id="17" name="Rectángulo 16">
            <a:extLst>
              <a:ext uri="{FF2B5EF4-FFF2-40B4-BE49-F238E27FC236}">
                <a16:creationId xmlns:a16="http://schemas.microsoft.com/office/drawing/2014/main" id="{DA704262-A312-6046-9C28-033D0E84450B}"/>
              </a:ext>
            </a:extLst>
          </p:cNvPr>
          <p:cNvSpPr/>
          <p:nvPr/>
        </p:nvSpPr>
        <p:spPr>
          <a:xfrm>
            <a:off x="1244459" y="4481577"/>
            <a:ext cx="2361544" cy="707886"/>
          </a:xfrm>
          <a:prstGeom prst="rect">
            <a:avLst/>
          </a:prstGeom>
          <a:noFill/>
        </p:spPr>
        <p:txBody>
          <a:bodyPr wrap="none" lIns="91440" tIns="45720" rIns="91440" bIns="45720">
            <a:spAutoFit/>
          </a:bodyPr>
          <a:lstStyle/>
          <a:p>
            <a:pPr algn="ctr"/>
            <a:r>
              <a:rPr lang="es-ES" sz="1200" cap="none" spc="0" dirty="0">
                <a:ln w="0"/>
                <a:solidFill>
                  <a:schemeClr val="accent4">
                    <a:lumMod val="50000"/>
                  </a:schemeClr>
                </a:solidFill>
                <a:effectLst>
                  <a:outerShdw blurRad="38100" dist="19050" dir="2700000" algn="tl" rotWithShape="0">
                    <a:schemeClr val="dk1">
                      <a:alpha val="40000"/>
                    </a:schemeClr>
                  </a:outerShdw>
                </a:effectLst>
                <a:latin typeface="Arial Rounded MT Bold" panose="020F0704030504030204" pitchFamily="34" charset="77"/>
              </a:rPr>
              <a:t>2022</a:t>
            </a:r>
          </a:p>
          <a:p>
            <a:pPr algn="ctr"/>
            <a:r>
              <a:rPr lang="es-ES" sz="80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AÑO DE</a:t>
            </a:r>
          </a:p>
          <a:p>
            <a:pPr algn="ctr"/>
            <a:r>
              <a:rPr lang="es-ES" sz="1200" cap="none" spc="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RICARDO FLORES MAGÓN </a:t>
            </a:r>
          </a:p>
          <a:p>
            <a:pPr algn="ctr"/>
            <a:r>
              <a:rPr lang="es-ES" sz="80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PRECURSOR DE LA REVOLUCIÓN MEXICANA </a:t>
            </a:r>
            <a:endParaRPr lang="es-ES" sz="800" cap="none" spc="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endParaRPr>
          </a:p>
        </p:txBody>
      </p:sp>
      <p:pic>
        <p:nvPicPr>
          <p:cNvPr id="12" name="Imagen 11">
            <a:extLst>
              <a:ext uri="{FF2B5EF4-FFF2-40B4-BE49-F238E27FC236}">
                <a16:creationId xmlns:a16="http://schemas.microsoft.com/office/drawing/2014/main" id="{034A2CCA-9717-EE4A-928E-6CD0F744327A}"/>
              </a:ext>
            </a:extLst>
          </p:cNvPr>
          <p:cNvPicPr>
            <a:picLocks noChangeAspect="1"/>
          </p:cNvPicPr>
          <p:nvPr/>
        </p:nvPicPr>
        <p:blipFill>
          <a:blip r:embed="rId6">
            <a:lum bright="-40000" contrast="-40000"/>
            <a:extLst>
              <a:ext uri="{28A0092B-C50C-407E-A947-70E740481C1C}">
                <a14:useLocalDpi xmlns:a14="http://schemas.microsoft.com/office/drawing/2010/main"/>
              </a:ext>
            </a:extLst>
          </a:blip>
          <a:stretch>
            <a:fillRect/>
          </a:stretch>
        </p:blipFill>
        <p:spPr>
          <a:xfrm>
            <a:off x="358486" y="5842342"/>
            <a:ext cx="2229105" cy="610940"/>
          </a:xfrm>
          <a:prstGeom prst="rect">
            <a:avLst/>
          </a:prstGeom>
        </p:spPr>
      </p:pic>
      <p:cxnSp>
        <p:nvCxnSpPr>
          <p:cNvPr id="21" name="Conector recto 20">
            <a:extLst>
              <a:ext uri="{FF2B5EF4-FFF2-40B4-BE49-F238E27FC236}">
                <a16:creationId xmlns:a16="http://schemas.microsoft.com/office/drawing/2014/main" id="{B6CCBF06-6DD7-7741-A0F7-1320221EBC1B}"/>
              </a:ext>
            </a:extLst>
          </p:cNvPr>
          <p:cNvCxnSpPr>
            <a:cxnSpLocks/>
          </p:cNvCxnSpPr>
          <p:nvPr/>
        </p:nvCxnSpPr>
        <p:spPr>
          <a:xfrm>
            <a:off x="6583051" y="5412334"/>
            <a:ext cx="1129279" cy="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
        <p:nvSpPr>
          <p:cNvPr id="22" name="Elipse 21">
            <a:extLst>
              <a:ext uri="{FF2B5EF4-FFF2-40B4-BE49-F238E27FC236}">
                <a16:creationId xmlns:a16="http://schemas.microsoft.com/office/drawing/2014/main" id="{AA9BB3A9-0F76-8E4D-96D8-71335111A004}"/>
              </a:ext>
            </a:extLst>
          </p:cNvPr>
          <p:cNvSpPr/>
          <p:nvPr/>
        </p:nvSpPr>
        <p:spPr>
          <a:xfrm>
            <a:off x="7003476" y="4891586"/>
            <a:ext cx="288428" cy="29787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pic>
        <p:nvPicPr>
          <p:cNvPr id="14" name="Imagen 13">
            <a:extLst>
              <a:ext uri="{FF2B5EF4-FFF2-40B4-BE49-F238E27FC236}">
                <a16:creationId xmlns:a16="http://schemas.microsoft.com/office/drawing/2014/main" id="{DE6C2E1E-5860-9B4D-8042-29416641AFD6}"/>
              </a:ext>
            </a:extLst>
          </p:cNvPr>
          <p:cNvPicPr>
            <a:picLocks noChangeAspect="1"/>
          </p:cNvPicPr>
          <p:nvPr/>
        </p:nvPicPr>
        <p:blipFill>
          <a:blip r:embed="rId7">
            <a:lum bright="70000" contrast="-70000"/>
          </a:blip>
          <a:stretch>
            <a:fillRect/>
          </a:stretch>
        </p:blipFill>
        <p:spPr>
          <a:xfrm>
            <a:off x="10557946" y="870256"/>
            <a:ext cx="1407348" cy="5277556"/>
          </a:xfrm>
          <a:prstGeom prst="rect">
            <a:avLst/>
          </a:prstGeom>
        </p:spPr>
      </p:pic>
      <p:pic>
        <p:nvPicPr>
          <p:cNvPr id="19" name="Imagen 18">
            <a:extLst>
              <a:ext uri="{FF2B5EF4-FFF2-40B4-BE49-F238E27FC236}">
                <a16:creationId xmlns:a16="http://schemas.microsoft.com/office/drawing/2014/main" id="{63A9E7A6-27D1-1448-B46A-7462FCB54E2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120" b="47526" l="8667" r="75200"/>
                    </a14:imgEffect>
                  </a14:imgLayer>
                </a14:imgProps>
              </a:ext>
            </a:extLst>
          </a:blip>
          <a:srcRect l="10141" t="10141" r="24725" b="52488"/>
          <a:stretch/>
        </p:blipFill>
        <p:spPr>
          <a:xfrm>
            <a:off x="2830568" y="5549706"/>
            <a:ext cx="1172167" cy="1196212"/>
          </a:xfrm>
          <a:prstGeom prst="rect">
            <a:avLst/>
          </a:prstGeom>
        </p:spPr>
      </p:pic>
    </p:spTree>
    <p:extLst>
      <p:ext uri="{BB962C8B-B14F-4D97-AF65-F5344CB8AC3E}">
        <p14:creationId xmlns:p14="http://schemas.microsoft.com/office/powerpoint/2010/main" val="6139055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295FEA3F-120E-6642-BA47-1BCCB030D578}"/>
              </a:ext>
            </a:extLst>
          </p:cNvPr>
          <p:cNvPicPr>
            <a:picLocks noChangeAspect="1"/>
          </p:cNvPicPr>
          <p:nvPr/>
        </p:nvPicPr>
        <p:blipFill>
          <a:blip r:embed="rId2"/>
          <a:stretch>
            <a:fillRect/>
          </a:stretch>
        </p:blipFill>
        <p:spPr>
          <a:xfrm>
            <a:off x="5567722" y="4751094"/>
            <a:ext cx="1237499" cy="1237499"/>
          </a:xfrm>
          <a:prstGeom prst="rect">
            <a:avLst/>
          </a:prstGeom>
        </p:spPr>
      </p:pic>
      <p:pic>
        <p:nvPicPr>
          <p:cNvPr id="14" name="Imagen 13">
            <a:extLst>
              <a:ext uri="{FF2B5EF4-FFF2-40B4-BE49-F238E27FC236}">
                <a16:creationId xmlns:a16="http://schemas.microsoft.com/office/drawing/2014/main" id="{E4E2A09D-DD7F-9346-B892-51AD3FE4FCFE}"/>
              </a:ext>
            </a:extLst>
          </p:cNvPr>
          <p:cNvPicPr>
            <a:picLocks noChangeAspect="1"/>
          </p:cNvPicPr>
          <p:nvPr/>
        </p:nvPicPr>
        <p:blipFill>
          <a:blip r:embed="rId3"/>
          <a:stretch>
            <a:fillRect/>
          </a:stretch>
        </p:blipFill>
        <p:spPr>
          <a:xfrm rot="10800000">
            <a:off x="5575030" y="3302144"/>
            <a:ext cx="1234398" cy="1234398"/>
          </a:xfrm>
          <a:prstGeom prst="rect">
            <a:avLst/>
          </a:prstGeom>
        </p:spPr>
      </p:pic>
      <p:sp>
        <p:nvSpPr>
          <p:cNvPr id="11" name="Rectángulo 10">
            <a:extLst>
              <a:ext uri="{FF2B5EF4-FFF2-40B4-BE49-F238E27FC236}">
                <a16:creationId xmlns:a16="http://schemas.microsoft.com/office/drawing/2014/main" id="{38135AF8-E77D-0E4B-AC15-E58D06F6FCD1}"/>
              </a:ext>
            </a:extLst>
          </p:cNvPr>
          <p:cNvSpPr/>
          <p:nvPr/>
        </p:nvSpPr>
        <p:spPr>
          <a:xfrm flipV="1">
            <a:off x="4169537" y="1060408"/>
            <a:ext cx="4316235" cy="59700"/>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4"/>
          <a:stretch>
            <a:fillRect/>
          </a:stretch>
        </p:blipFill>
        <p:spPr>
          <a:xfrm>
            <a:off x="11965294" y="0"/>
            <a:ext cx="234462"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5">
            <a:lum bright="-40000" contrast="-40000"/>
            <a:extLst>
              <a:ext uri="{28A0092B-C50C-407E-A947-70E740481C1C}">
                <a14:useLocalDpi xmlns:a14="http://schemas.microsoft.com/office/drawing/2010/main"/>
              </a:ext>
            </a:extLst>
          </a:blip>
          <a:stretch>
            <a:fillRect/>
          </a:stretch>
        </p:blipFill>
        <p:spPr>
          <a:xfrm>
            <a:off x="440625" y="5881886"/>
            <a:ext cx="2229105" cy="610940"/>
          </a:xfrm>
          <a:prstGeom prst="rect">
            <a:avLst/>
          </a:prstGeom>
        </p:spPr>
      </p:pic>
      <p:sp>
        <p:nvSpPr>
          <p:cNvPr id="9" name="object 3">
            <a:extLst>
              <a:ext uri="{FF2B5EF4-FFF2-40B4-BE49-F238E27FC236}">
                <a16:creationId xmlns:a16="http://schemas.microsoft.com/office/drawing/2014/main" id="{6DD5A2C4-D450-6F47-99F1-CF1CD95EC094}"/>
              </a:ext>
            </a:extLst>
          </p:cNvPr>
          <p:cNvSpPr txBox="1">
            <a:spLocks/>
          </p:cNvSpPr>
          <p:nvPr/>
        </p:nvSpPr>
        <p:spPr>
          <a:xfrm>
            <a:off x="518490" y="387289"/>
            <a:ext cx="4480488" cy="6379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88" dirty="0">
                <a:latin typeface="Montserrat" pitchFamily="2" charset="77"/>
              </a:rPr>
              <a:t>AVANCE DE</a:t>
            </a:r>
          </a:p>
          <a:p>
            <a:pPr marL="9525">
              <a:spcBef>
                <a:spcPts val="75"/>
              </a:spcBef>
            </a:pPr>
            <a:r>
              <a:rPr lang="es-MX" sz="2000" spc="188" dirty="0">
                <a:latin typeface="Montserrat" pitchFamily="2" charset="77"/>
              </a:rPr>
              <a:t>BRECHA MANUAL </a:t>
            </a:r>
          </a:p>
        </p:txBody>
      </p:sp>
      <p:pic>
        <p:nvPicPr>
          <p:cNvPr id="12" name="Imagen 11">
            <a:extLst>
              <a:ext uri="{FF2B5EF4-FFF2-40B4-BE49-F238E27FC236}">
                <a16:creationId xmlns:a16="http://schemas.microsoft.com/office/drawing/2014/main" id="{85249A8E-A3EB-8E46-B62A-4CC1236B2314}"/>
              </a:ext>
            </a:extLst>
          </p:cNvPr>
          <p:cNvPicPr>
            <a:picLocks noChangeAspect="1"/>
          </p:cNvPicPr>
          <p:nvPr/>
        </p:nvPicPr>
        <p:blipFill>
          <a:blip r:embed="rId6">
            <a:lum bright="70000" contrast="-70000"/>
          </a:blip>
          <a:stretch>
            <a:fillRect/>
          </a:stretch>
        </p:blipFill>
        <p:spPr>
          <a:xfrm>
            <a:off x="10871393" y="547423"/>
            <a:ext cx="1407348" cy="5277556"/>
          </a:xfrm>
          <a:prstGeom prst="rect">
            <a:avLst/>
          </a:prstGeom>
        </p:spPr>
      </p:pic>
      <p:sp>
        <p:nvSpPr>
          <p:cNvPr id="52" name="object 3">
            <a:extLst>
              <a:ext uri="{FF2B5EF4-FFF2-40B4-BE49-F238E27FC236}">
                <a16:creationId xmlns:a16="http://schemas.microsoft.com/office/drawing/2014/main" id="{FF008917-7D82-EB4C-A9EB-607705BF331E}"/>
              </a:ext>
            </a:extLst>
          </p:cNvPr>
          <p:cNvSpPr txBox="1">
            <a:spLocks/>
          </p:cNvSpPr>
          <p:nvPr/>
        </p:nvSpPr>
        <p:spPr>
          <a:xfrm>
            <a:off x="5507296" y="1334661"/>
            <a:ext cx="1352133" cy="39177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88" dirty="0">
                <a:latin typeface="Montserrat" pitchFamily="2" charset="77"/>
              </a:rPr>
              <a:t>KILOMETROS </a:t>
            </a:r>
          </a:p>
          <a:p>
            <a:pPr marL="9525" algn="ctr">
              <a:spcBef>
                <a:spcPts val="75"/>
              </a:spcBef>
            </a:pPr>
            <a:r>
              <a:rPr lang="es-MX" sz="1200" b="1" spc="188" dirty="0">
                <a:latin typeface="Montserrat" pitchFamily="2" charset="77"/>
              </a:rPr>
              <a:t>LIBERADOS </a:t>
            </a:r>
          </a:p>
        </p:txBody>
      </p:sp>
      <p:sp>
        <p:nvSpPr>
          <p:cNvPr id="54" name="object 3">
            <a:extLst>
              <a:ext uri="{FF2B5EF4-FFF2-40B4-BE49-F238E27FC236}">
                <a16:creationId xmlns:a16="http://schemas.microsoft.com/office/drawing/2014/main" id="{EA452F47-7075-634A-B4FF-FCB1C56CC481}"/>
              </a:ext>
            </a:extLst>
          </p:cNvPr>
          <p:cNvSpPr txBox="1">
            <a:spLocks/>
          </p:cNvSpPr>
          <p:nvPr/>
        </p:nvSpPr>
        <p:spPr>
          <a:xfrm>
            <a:off x="12144596" y="-1100343"/>
            <a:ext cx="2152699" cy="33021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BANCOS </a:t>
            </a:r>
          </a:p>
          <a:p>
            <a:pPr marL="9525" algn="ctr">
              <a:spcBef>
                <a:spcPts val="75"/>
              </a:spcBef>
            </a:pPr>
            <a:r>
              <a:rPr lang="es-MX" sz="1000" b="1" spc="188" dirty="0">
                <a:latin typeface="Montserrat" pitchFamily="2" charset="77"/>
              </a:rPr>
              <a:t>DE MATERIALES  </a:t>
            </a:r>
          </a:p>
        </p:txBody>
      </p:sp>
      <p:pic>
        <p:nvPicPr>
          <p:cNvPr id="50" name="Imagen 49">
            <a:extLst>
              <a:ext uri="{FF2B5EF4-FFF2-40B4-BE49-F238E27FC236}">
                <a16:creationId xmlns:a16="http://schemas.microsoft.com/office/drawing/2014/main" id="{D1242A87-AF0D-D74E-A12A-D338CC30443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20" b="47526" l="8667" r="75200"/>
                    </a14:imgEffect>
                  </a14:imgLayer>
                </a14:imgProps>
              </a:ext>
            </a:extLst>
          </a:blip>
          <a:srcRect l="10141" t="10141" r="24725" b="52488"/>
          <a:stretch/>
        </p:blipFill>
        <p:spPr>
          <a:xfrm>
            <a:off x="2820152" y="5714929"/>
            <a:ext cx="959307" cy="978986"/>
          </a:xfrm>
          <a:prstGeom prst="rect">
            <a:avLst/>
          </a:prstGeom>
        </p:spPr>
      </p:pic>
      <p:sp>
        <p:nvSpPr>
          <p:cNvPr id="82" name="object 3">
            <a:extLst>
              <a:ext uri="{FF2B5EF4-FFF2-40B4-BE49-F238E27FC236}">
                <a16:creationId xmlns:a16="http://schemas.microsoft.com/office/drawing/2014/main" id="{AE491BC3-A506-3847-9A74-33EEED8D6223}"/>
              </a:ext>
            </a:extLst>
          </p:cNvPr>
          <p:cNvSpPr txBox="1">
            <a:spLocks/>
          </p:cNvSpPr>
          <p:nvPr/>
        </p:nvSpPr>
        <p:spPr>
          <a:xfrm>
            <a:off x="12630799" y="5527085"/>
            <a:ext cx="2152699" cy="44050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800" b="1" spc="188" dirty="0">
                <a:solidFill>
                  <a:schemeClr val="bg1"/>
                </a:solidFill>
                <a:latin typeface="Montserrat" pitchFamily="2" charset="77"/>
              </a:rPr>
              <a:t>5</a:t>
            </a:r>
          </a:p>
        </p:txBody>
      </p:sp>
      <p:sp>
        <p:nvSpPr>
          <p:cNvPr id="84" name="object 3">
            <a:extLst>
              <a:ext uri="{FF2B5EF4-FFF2-40B4-BE49-F238E27FC236}">
                <a16:creationId xmlns:a16="http://schemas.microsoft.com/office/drawing/2014/main" id="{FA6AEBA2-40A5-674C-9047-179C01554633}"/>
              </a:ext>
            </a:extLst>
          </p:cNvPr>
          <p:cNvSpPr txBox="1">
            <a:spLocks/>
          </p:cNvSpPr>
          <p:nvPr/>
        </p:nvSpPr>
        <p:spPr>
          <a:xfrm>
            <a:off x="6931814" y="3301584"/>
            <a:ext cx="1225696" cy="29944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900" b="1" spc="188" dirty="0">
                <a:solidFill>
                  <a:schemeClr val="bg1"/>
                </a:solidFill>
                <a:latin typeface="Montserrat" pitchFamily="2" charset="77"/>
              </a:rPr>
              <a:t>8.11 KM </a:t>
            </a:r>
          </a:p>
          <a:p>
            <a:pPr marL="9525" algn="ctr">
              <a:spcBef>
                <a:spcPts val="75"/>
              </a:spcBef>
            </a:pPr>
            <a:r>
              <a:rPr lang="es-MX" sz="900" b="1" spc="188" dirty="0">
                <a:solidFill>
                  <a:schemeClr val="bg1"/>
                </a:solidFill>
                <a:latin typeface="Montserrat" pitchFamily="2" charset="77"/>
              </a:rPr>
              <a:t>LIBERADOS </a:t>
            </a:r>
          </a:p>
        </p:txBody>
      </p:sp>
      <p:sp>
        <p:nvSpPr>
          <p:cNvPr id="86" name="object 3">
            <a:extLst>
              <a:ext uri="{FF2B5EF4-FFF2-40B4-BE49-F238E27FC236}">
                <a16:creationId xmlns:a16="http://schemas.microsoft.com/office/drawing/2014/main" id="{BEDD9940-56CA-F744-B42E-CD4B1655EB0C}"/>
              </a:ext>
            </a:extLst>
          </p:cNvPr>
          <p:cNvSpPr txBox="1">
            <a:spLocks/>
          </p:cNvSpPr>
          <p:nvPr/>
        </p:nvSpPr>
        <p:spPr>
          <a:xfrm>
            <a:off x="7056476" y="4326735"/>
            <a:ext cx="4480488" cy="1788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100" b="1" spc="188" dirty="0">
                <a:solidFill>
                  <a:schemeClr val="bg1"/>
                </a:solidFill>
                <a:latin typeface="Montserrat" pitchFamily="2" charset="77"/>
              </a:rPr>
              <a:t>FRENTE 2 </a:t>
            </a:r>
          </a:p>
        </p:txBody>
      </p:sp>
      <p:sp>
        <p:nvSpPr>
          <p:cNvPr id="98" name="object 3">
            <a:extLst>
              <a:ext uri="{FF2B5EF4-FFF2-40B4-BE49-F238E27FC236}">
                <a16:creationId xmlns:a16="http://schemas.microsoft.com/office/drawing/2014/main" id="{E953FA21-7092-4540-8B0C-9C3658FD4EB7}"/>
              </a:ext>
            </a:extLst>
          </p:cNvPr>
          <p:cNvSpPr txBox="1">
            <a:spLocks/>
          </p:cNvSpPr>
          <p:nvPr/>
        </p:nvSpPr>
        <p:spPr>
          <a:xfrm>
            <a:off x="14940383" y="-3197405"/>
            <a:ext cx="2152699" cy="33021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BANCOS </a:t>
            </a:r>
          </a:p>
          <a:p>
            <a:pPr marL="9525" algn="ctr">
              <a:spcBef>
                <a:spcPts val="75"/>
              </a:spcBef>
            </a:pPr>
            <a:r>
              <a:rPr lang="es-MX" sz="1000" b="1" spc="188" dirty="0">
                <a:latin typeface="Montserrat" pitchFamily="2" charset="77"/>
              </a:rPr>
              <a:t>DE MATERIALES  </a:t>
            </a:r>
          </a:p>
        </p:txBody>
      </p:sp>
      <p:sp>
        <p:nvSpPr>
          <p:cNvPr id="100" name="object 3">
            <a:extLst>
              <a:ext uri="{FF2B5EF4-FFF2-40B4-BE49-F238E27FC236}">
                <a16:creationId xmlns:a16="http://schemas.microsoft.com/office/drawing/2014/main" id="{131756D6-EB72-864C-8B8D-786A1E790CBF}"/>
              </a:ext>
            </a:extLst>
          </p:cNvPr>
          <p:cNvSpPr txBox="1">
            <a:spLocks/>
          </p:cNvSpPr>
          <p:nvPr/>
        </p:nvSpPr>
        <p:spPr>
          <a:xfrm>
            <a:off x="8230044" y="1854507"/>
            <a:ext cx="4480488" cy="1788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100" b="1" spc="188" dirty="0">
                <a:solidFill>
                  <a:schemeClr val="bg1"/>
                </a:solidFill>
                <a:latin typeface="Montserrat" pitchFamily="2" charset="77"/>
              </a:rPr>
              <a:t>FRENTE 5 </a:t>
            </a:r>
          </a:p>
        </p:txBody>
      </p:sp>
      <p:sp>
        <p:nvSpPr>
          <p:cNvPr id="103" name="object 3">
            <a:extLst>
              <a:ext uri="{FF2B5EF4-FFF2-40B4-BE49-F238E27FC236}">
                <a16:creationId xmlns:a16="http://schemas.microsoft.com/office/drawing/2014/main" id="{4170978A-89C6-2045-9BFB-9A3E3C2D7B3F}"/>
              </a:ext>
            </a:extLst>
          </p:cNvPr>
          <p:cNvSpPr txBox="1">
            <a:spLocks/>
          </p:cNvSpPr>
          <p:nvPr/>
        </p:nvSpPr>
        <p:spPr>
          <a:xfrm>
            <a:off x="7185674" y="3616770"/>
            <a:ext cx="4480488" cy="1788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100" b="1" spc="188" dirty="0">
                <a:solidFill>
                  <a:schemeClr val="bg1"/>
                </a:solidFill>
                <a:latin typeface="Montserrat" pitchFamily="2" charset="77"/>
              </a:rPr>
              <a:t>FRENTE 6 </a:t>
            </a:r>
          </a:p>
        </p:txBody>
      </p:sp>
      <p:graphicFrame>
        <p:nvGraphicFramePr>
          <p:cNvPr id="5" name="Tabla 4">
            <a:extLst>
              <a:ext uri="{FF2B5EF4-FFF2-40B4-BE49-F238E27FC236}">
                <a16:creationId xmlns:a16="http://schemas.microsoft.com/office/drawing/2014/main" id="{6BC1B224-BD05-F043-810E-59E04E3B8929}"/>
              </a:ext>
            </a:extLst>
          </p:cNvPr>
          <p:cNvGraphicFramePr>
            <a:graphicFrameLocks noGrp="1"/>
          </p:cNvGraphicFramePr>
          <p:nvPr>
            <p:extLst>
              <p:ext uri="{D42A27DB-BD31-4B8C-83A1-F6EECF244321}">
                <p14:modId xmlns:p14="http://schemas.microsoft.com/office/powerpoint/2010/main" val="343216130"/>
              </p:ext>
            </p:extLst>
          </p:nvPr>
        </p:nvGraphicFramePr>
        <p:xfrm>
          <a:off x="541293" y="1223733"/>
          <a:ext cx="3251000" cy="4351338"/>
        </p:xfrm>
        <a:graphic>
          <a:graphicData uri="http://schemas.openxmlformats.org/drawingml/2006/table">
            <a:tbl>
              <a:tblPr>
                <a:tableStyleId>{616DA210-FB5B-4158-B5E0-FEB733F419BA}</a:tableStyleId>
              </a:tblPr>
              <a:tblGrid>
                <a:gridCol w="812750">
                  <a:extLst>
                    <a:ext uri="{9D8B030D-6E8A-4147-A177-3AD203B41FA5}">
                      <a16:colId xmlns:a16="http://schemas.microsoft.com/office/drawing/2014/main" val="3237529827"/>
                    </a:ext>
                  </a:extLst>
                </a:gridCol>
                <a:gridCol w="812750">
                  <a:extLst>
                    <a:ext uri="{9D8B030D-6E8A-4147-A177-3AD203B41FA5}">
                      <a16:colId xmlns:a16="http://schemas.microsoft.com/office/drawing/2014/main" val="1733463036"/>
                    </a:ext>
                  </a:extLst>
                </a:gridCol>
                <a:gridCol w="812750">
                  <a:extLst>
                    <a:ext uri="{9D8B030D-6E8A-4147-A177-3AD203B41FA5}">
                      <a16:colId xmlns:a16="http://schemas.microsoft.com/office/drawing/2014/main" val="763213525"/>
                    </a:ext>
                  </a:extLst>
                </a:gridCol>
                <a:gridCol w="812750">
                  <a:extLst>
                    <a:ext uri="{9D8B030D-6E8A-4147-A177-3AD203B41FA5}">
                      <a16:colId xmlns:a16="http://schemas.microsoft.com/office/drawing/2014/main" val="344960232"/>
                    </a:ext>
                  </a:extLst>
                </a:gridCol>
              </a:tblGrid>
              <a:tr h="575177">
                <a:tc>
                  <a:txBody>
                    <a:bodyPr/>
                    <a:lstStyle/>
                    <a:p>
                      <a:pPr algn="ctr" fontAlgn="b"/>
                      <a:r>
                        <a:rPr lang="es-MX" sz="1200" u="none" strike="noStrike" dirty="0">
                          <a:solidFill>
                            <a:schemeClr val="bg1"/>
                          </a:solidFill>
                          <a:effectLst/>
                        </a:rPr>
                        <a:t>FRENTE </a:t>
                      </a:r>
                      <a:endParaRPr lang="es-MX" sz="1200" b="0" i="0" u="none" strike="noStrike" dirty="0">
                        <a:solidFill>
                          <a:schemeClr val="bg1"/>
                        </a:solidFill>
                        <a:effectLst/>
                        <a:latin typeface="Calibri" panose="020F0502020204030204" pitchFamily="34" charset="0"/>
                      </a:endParaRPr>
                    </a:p>
                  </a:txBody>
                  <a:tcPr marL="9378" marR="9378" marT="9378" marB="0" anchor="ctr">
                    <a:solidFill>
                      <a:srgbClr val="205340"/>
                    </a:solidFill>
                  </a:tcPr>
                </a:tc>
                <a:tc>
                  <a:txBody>
                    <a:bodyPr/>
                    <a:lstStyle/>
                    <a:p>
                      <a:pPr algn="ctr" fontAlgn="b"/>
                      <a:r>
                        <a:rPr lang="es-MX" sz="1200" u="none" strike="noStrike" dirty="0">
                          <a:solidFill>
                            <a:schemeClr val="bg1"/>
                          </a:solidFill>
                          <a:effectLst/>
                        </a:rPr>
                        <a:t>KM/</a:t>
                      </a:r>
                      <a:br>
                        <a:rPr lang="es-MX" sz="1200" u="none" strike="noStrike" dirty="0">
                          <a:solidFill>
                            <a:schemeClr val="bg1"/>
                          </a:solidFill>
                          <a:effectLst/>
                        </a:rPr>
                      </a:br>
                      <a:r>
                        <a:rPr lang="es-MX" sz="1200" u="none" strike="noStrike" dirty="0">
                          <a:solidFill>
                            <a:schemeClr val="bg1"/>
                          </a:solidFill>
                          <a:effectLst/>
                        </a:rPr>
                        <a:t>FRENTE</a:t>
                      </a:r>
                      <a:endParaRPr lang="es-MX" sz="1200" b="0" i="0" u="none" strike="noStrike" dirty="0">
                        <a:solidFill>
                          <a:schemeClr val="bg1"/>
                        </a:solidFill>
                        <a:effectLst/>
                        <a:latin typeface="Calibri" panose="020F0502020204030204" pitchFamily="34" charset="0"/>
                      </a:endParaRPr>
                    </a:p>
                  </a:txBody>
                  <a:tcPr marL="9378" marR="9378" marT="9378" marB="0" anchor="ctr">
                    <a:solidFill>
                      <a:srgbClr val="205340"/>
                    </a:solidFill>
                  </a:tcPr>
                </a:tc>
                <a:tc>
                  <a:txBody>
                    <a:bodyPr/>
                    <a:lstStyle/>
                    <a:p>
                      <a:pPr algn="ctr" fontAlgn="b"/>
                      <a:r>
                        <a:rPr lang="es-MX" sz="1200" u="none" strike="noStrike" dirty="0">
                          <a:solidFill>
                            <a:schemeClr val="bg1"/>
                          </a:solidFill>
                          <a:effectLst/>
                        </a:rPr>
                        <a:t>BRECHA </a:t>
                      </a:r>
                      <a:br>
                        <a:rPr lang="es-MX" sz="1200" u="none" strike="noStrike" dirty="0">
                          <a:solidFill>
                            <a:schemeClr val="bg1"/>
                          </a:solidFill>
                          <a:effectLst/>
                        </a:rPr>
                      </a:br>
                      <a:r>
                        <a:rPr lang="es-MX" sz="1200" u="none" strike="noStrike" dirty="0">
                          <a:solidFill>
                            <a:schemeClr val="bg1"/>
                          </a:solidFill>
                          <a:effectLst/>
                        </a:rPr>
                        <a:t>MANUAL KM</a:t>
                      </a:r>
                      <a:endParaRPr lang="es-MX" sz="1200" b="0" i="0" u="none" strike="noStrike" dirty="0">
                        <a:solidFill>
                          <a:schemeClr val="bg1"/>
                        </a:solidFill>
                        <a:effectLst/>
                        <a:latin typeface="Calibri" panose="020F0502020204030204" pitchFamily="34" charset="0"/>
                      </a:endParaRPr>
                    </a:p>
                  </a:txBody>
                  <a:tcPr marL="9378" marR="9378" marT="9378" marB="0" anchor="ctr">
                    <a:solidFill>
                      <a:srgbClr val="205340"/>
                    </a:solidFill>
                  </a:tcPr>
                </a:tc>
                <a:tc>
                  <a:txBody>
                    <a:bodyPr/>
                    <a:lstStyle/>
                    <a:p>
                      <a:pPr algn="ctr" fontAlgn="b"/>
                      <a:r>
                        <a:rPr lang="es-MX" sz="1200" u="none" strike="noStrike" dirty="0">
                          <a:solidFill>
                            <a:schemeClr val="bg1"/>
                          </a:solidFill>
                          <a:effectLst/>
                        </a:rPr>
                        <a:t>AVANCE (%)</a:t>
                      </a:r>
                      <a:endParaRPr lang="es-MX" sz="1200" b="0" i="0" u="none" strike="noStrike" dirty="0">
                        <a:solidFill>
                          <a:schemeClr val="bg1"/>
                        </a:solidFill>
                        <a:effectLst/>
                        <a:latin typeface="Calibri" panose="020F0502020204030204" pitchFamily="34" charset="0"/>
                      </a:endParaRPr>
                    </a:p>
                  </a:txBody>
                  <a:tcPr marL="9378" marR="9378" marT="9378" marB="0" anchor="ctr">
                    <a:solidFill>
                      <a:srgbClr val="205340"/>
                    </a:solidFill>
                  </a:tcPr>
                </a:tc>
                <a:extLst>
                  <a:ext uri="{0D108BD9-81ED-4DB2-BD59-A6C34878D82A}">
                    <a16:rowId xmlns:a16="http://schemas.microsoft.com/office/drawing/2014/main" val="3887859643"/>
                  </a:ext>
                </a:extLst>
              </a:tr>
              <a:tr h="600185">
                <a:tc>
                  <a:txBody>
                    <a:bodyPr/>
                    <a:lstStyle/>
                    <a:p>
                      <a:pPr algn="ctr" fontAlgn="b"/>
                      <a:r>
                        <a:rPr lang="es-MX" sz="1200" u="none" strike="noStrike" dirty="0">
                          <a:effectLst/>
                        </a:rPr>
                        <a:t>1</a:t>
                      </a:r>
                      <a:endParaRPr lang="es-MX" sz="1200" b="0" i="0" u="none" strike="noStrike" dirty="0">
                        <a:solidFill>
                          <a:srgbClr val="000000"/>
                        </a:solidFill>
                        <a:effectLst/>
                        <a:latin typeface="Calibri" panose="020F0502020204030204" pitchFamily="34" charset="0"/>
                      </a:endParaRPr>
                    </a:p>
                  </a:txBody>
                  <a:tcPr marL="9378" marR="9378" marT="9378" marB="0" anchor="ctr"/>
                </a:tc>
                <a:tc>
                  <a:txBody>
                    <a:bodyPr/>
                    <a:lstStyle/>
                    <a:p>
                      <a:pPr algn="ctr" fontAlgn="b"/>
                      <a:r>
                        <a:rPr lang="es-MX" sz="1200" u="none" strike="noStrike" dirty="0">
                          <a:effectLst/>
                        </a:rPr>
                        <a:t>36.00</a:t>
                      </a:r>
                      <a:endParaRPr lang="es-MX" sz="1200" b="0" i="0" u="none" strike="noStrike" dirty="0">
                        <a:solidFill>
                          <a:srgbClr val="000000"/>
                        </a:solidFill>
                        <a:effectLst/>
                        <a:latin typeface="Calibri" panose="020F0502020204030204" pitchFamily="34" charset="0"/>
                      </a:endParaRPr>
                    </a:p>
                  </a:txBody>
                  <a:tcPr marL="9378" marR="9378" marT="9378" marB="0" anchor="ctr"/>
                </a:tc>
                <a:tc>
                  <a:txBody>
                    <a:bodyPr/>
                    <a:lstStyle/>
                    <a:p>
                      <a:pPr algn="ctr" fontAlgn="b"/>
                      <a:r>
                        <a:rPr lang="es-MX" sz="1200" u="none" strike="noStrike" dirty="0">
                          <a:effectLst/>
                        </a:rPr>
                        <a:t>19.99</a:t>
                      </a:r>
                      <a:endParaRPr lang="es-MX" sz="1200" b="0" i="0" u="none" strike="noStrike" dirty="0">
                        <a:solidFill>
                          <a:srgbClr val="000000"/>
                        </a:solidFill>
                        <a:effectLst/>
                        <a:latin typeface="Calibri" panose="020F0502020204030204" pitchFamily="34" charset="0"/>
                      </a:endParaRPr>
                    </a:p>
                  </a:txBody>
                  <a:tcPr marL="9378" marR="9378" marT="9378" marB="0" anchor="ctr"/>
                </a:tc>
                <a:tc>
                  <a:txBody>
                    <a:bodyPr/>
                    <a:lstStyle/>
                    <a:p>
                      <a:pPr algn="ctr" fontAlgn="b"/>
                      <a:r>
                        <a:rPr lang="es-MX" sz="1200" u="none" strike="noStrike">
                          <a:effectLst/>
                        </a:rPr>
                        <a:t>56%</a:t>
                      </a:r>
                      <a:endParaRPr lang="es-MX" sz="1200" b="0" i="0" u="none" strike="noStrike">
                        <a:solidFill>
                          <a:srgbClr val="000000"/>
                        </a:solidFill>
                        <a:effectLst/>
                        <a:latin typeface="Calibri" panose="020F0502020204030204" pitchFamily="34" charset="0"/>
                      </a:endParaRPr>
                    </a:p>
                  </a:txBody>
                  <a:tcPr marL="9378" marR="9378" marT="9378" marB="0" anchor="ctr"/>
                </a:tc>
                <a:extLst>
                  <a:ext uri="{0D108BD9-81ED-4DB2-BD59-A6C34878D82A}">
                    <a16:rowId xmlns:a16="http://schemas.microsoft.com/office/drawing/2014/main" val="3544211104"/>
                  </a:ext>
                </a:extLst>
              </a:tr>
              <a:tr h="425131">
                <a:tc>
                  <a:txBody>
                    <a:bodyPr/>
                    <a:lstStyle/>
                    <a:p>
                      <a:pPr algn="ctr" fontAlgn="b"/>
                      <a:r>
                        <a:rPr lang="es-MX" sz="1200" u="none" strike="noStrike">
                          <a:effectLst/>
                        </a:rPr>
                        <a:t>2</a:t>
                      </a:r>
                      <a:endParaRPr lang="es-MX" sz="1200" b="0" i="0" u="none" strike="noStrike">
                        <a:solidFill>
                          <a:srgbClr val="000000"/>
                        </a:solidFill>
                        <a:effectLst/>
                        <a:latin typeface="Calibri" panose="020F0502020204030204" pitchFamily="34" charset="0"/>
                      </a:endParaRPr>
                    </a:p>
                  </a:txBody>
                  <a:tcPr marL="9378" marR="9378" marT="9378" marB="0" anchor="ctr"/>
                </a:tc>
                <a:tc>
                  <a:txBody>
                    <a:bodyPr/>
                    <a:lstStyle/>
                    <a:p>
                      <a:pPr algn="ctr" fontAlgn="b"/>
                      <a:r>
                        <a:rPr lang="es-MX" sz="1200" u="none" strike="noStrike" dirty="0">
                          <a:effectLst/>
                        </a:rPr>
                        <a:t>36.30</a:t>
                      </a:r>
                      <a:endParaRPr lang="es-MX" sz="1200" b="0" i="0" u="none" strike="noStrike" dirty="0">
                        <a:solidFill>
                          <a:srgbClr val="000000"/>
                        </a:solidFill>
                        <a:effectLst/>
                        <a:latin typeface="Calibri" panose="020F0502020204030204" pitchFamily="34" charset="0"/>
                      </a:endParaRPr>
                    </a:p>
                  </a:txBody>
                  <a:tcPr marL="9378" marR="9378" marT="9378" marB="0" anchor="ctr"/>
                </a:tc>
                <a:tc>
                  <a:txBody>
                    <a:bodyPr/>
                    <a:lstStyle/>
                    <a:p>
                      <a:pPr algn="ctr" fontAlgn="b"/>
                      <a:r>
                        <a:rPr lang="es-MX" sz="1200" u="none" strike="noStrike" dirty="0">
                          <a:effectLst/>
                        </a:rPr>
                        <a:t>11.93</a:t>
                      </a:r>
                      <a:endParaRPr lang="es-MX" sz="1200" b="0" i="0" u="none" strike="noStrike" dirty="0">
                        <a:solidFill>
                          <a:srgbClr val="000000"/>
                        </a:solidFill>
                        <a:effectLst/>
                        <a:latin typeface="Calibri" panose="020F0502020204030204" pitchFamily="34" charset="0"/>
                      </a:endParaRPr>
                    </a:p>
                  </a:txBody>
                  <a:tcPr marL="9378" marR="9378" marT="9378" marB="0" anchor="ctr"/>
                </a:tc>
                <a:tc>
                  <a:txBody>
                    <a:bodyPr/>
                    <a:lstStyle/>
                    <a:p>
                      <a:pPr algn="ctr" fontAlgn="b"/>
                      <a:r>
                        <a:rPr lang="es-MX" sz="1200" u="none" strike="noStrike">
                          <a:effectLst/>
                        </a:rPr>
                        <a:t>33%</a:t>
                      </a:r>
                      <a:endParaRPr lang="es-MX" sz="1200" b="0" i="0" u="none" strike="noStrike">
                        <a:solidFill>
                          <a:srgbClr val="000000"/>
                        </a:solidFill>
                        <a:effectLst/>
                        <a:latin typeface="Calibri" panose="020F0502020204030204" pitchFamily="34" charset="0"/>
                      </a:endParaRPr>
                    </a:p>
                  </a:txBody>
                  <a:tcPr marL="9378" marR="9378" marT="9378" marB="0" anchor="ctr"/>
                </a:tc>
                <a:extLst>
                  <a:ext uri="{0D108BD9-81ED-4DB2-BD59-A6C34878D82A}">
                    <a16:rowId xmlns:a16="http://schemas.microsoft.com/office/drawing/2014/main" val="2732416898"/>
                  </a:ext>
                </a:extLst>
              </a:tr>
              <a:tr h="387619">
                <a:tc>
                  <a:txBody>
                    <a:bodyPr/>
                    <a:lstStyle/>
                    <a:p>
                      <a:pPr algn="ctr" fontAlgn="b"/>
                      <a:r>
                        <a:rPr lang="es-MX" sz="1200" u="none" strike="noStrike">
                          <a:effectLst/>
                        </a:rPr>
                        <a:t>3</a:t>
                      </a:r>
                      <a:endParaRPr lang="es-MX" sz="1200" b="0" i="0" u="none" strike="noStrike">
                        <a:solidFill>
                          <a:srgbClr val="000000"/>
                        </a:solidFill>
                        <a:effectLst/>
                        <a:latin typeface="Calibri" panose="020F0502020204030204" pitchFamily="34" charset="0"/>
                      </a:endParaRPr>
                    </a:p>
                  </a:txBody>
                  <a:tcPr marL="9378" marR="9378" marT="9378" marB="0" anchor="ctr"/>
                </a:tc>
                <a:tc>
                  <a:txBody>
                    <a:bodyPr/>
                    <a:lstStyle/>
                    <a:p>
                      <a:pPr algn="ctr" fontAlgn="b"/>
                      <a:r>
                        <a:rPr lang="es-MX" sz="1200" u="none" strike="noStrike" dirty="0">
                          <a:effectLst/>
                        </a:rPr>
                        <a:t>36.00</a:t>
                      </a:r>
                      <a:endParaRPr lang="es-MX" sz="1200" b="0" i="0" u="none" strike="noStrike" dirty="0">
                        <a:solidFill>
                          <a:srgbClr val="000000"/>
                        </a:solidFill>
                        <a:effectLst/>
                        <a:latin typeface="Calibri" panose="020F0502020204030204" pitchFamily="34" charset="0"/>
                      </a:endParaRPr>
                    </a:p>
                  </a:txBody>
                  <a:tcPr marL="9378" marR="9378" marT="9378" marB="0" anchor="ctr"/>
                </a:tc>
                <a:tc>
                  <a:txBody>
                    <a:bodyPr/>
                    <a:lstStyle/>
                    <a:p>
                      <a:pPr algn="ctr" fontAlgn="b"/>
                      <a:r>
                        <a:rPr lang="es-MX" sz="1200" u="none" strike="noStrike" dirty="0">
                          <a:effectLst/>
                        </a:rPr>
                        <a:t>6.40</a:t>
                      </a:r>
                      <a:endParaRPr lang="es-MX" sz="1200" b="0" i="0" u="none" strike="noStrike" dirty="0">
                        <a:solidFill>
                          <a:srgbClr val="000000"/>
                        </a:solidFill>
                        <a:effectLst/>
                        <a:latin typeface="Calibri" panose="020F0502020204030204" pitchFamily="34" charset="0"/>
                      </a:endParaRPr>
                    </a:p>
                  </a:txBody>
                  <a:tcPr marL="9378" marR="9378" marT="9378" marB="0" anchor="ctr"/>
                </a:tc>
                <a:tc>
                  <a:txBody>
                    <a:bodyPr/>
                    <a:lstStyle/>
                    <a:p>
                      <a:pPr algn="ctr" fontAlgn="b"/>
                      <a:r>
                        <a:rPr lang="es-MX" sz="1200" u="none" strike="noStrike" dirty="0">
                          <a:effectLst/>
                        </a:rPr>
                        <a:t>14%</a:t>
                      </a:r>
                      <a:endParaRPr lang="es-MX" sz="1200" b="0" i="0" u="none" strike="noStrike" dirty="0">
                        <a:solidFill>
                          <a:srgbClr val="000000"/>
                        </a:solidFill>
                        <a:effectLst/>
                        <a:latin typeface="Calibri" panose="020F0502020204030204" pitchFamily="34" charset="0"/>
                      </a:endParaRPr>
                    </a:p>
                  </a:txBody>
                  <a:tcPr marL="9378" marR="9378" marT="9378" marB="0" anchor="ctr"/>
                </a:tc>
                <a:extLst>
                  <a:ext uri="{0D108BD9-81ED-4DB2-BD59-A6C34878D82A}">
                    <a16:rowId xmlns:a16="http://schemas.microsoft.com/office/drawing/2014/main" val="3610931557"/>
                  </a:ext>
                </a:extLst>
              </a:tr>
              <a:tr h="462642">
                <a:tc>
                  <a:txBody>
                    <a:bodyPr/>
                    <a:lstStyle/>
                    <a:p>
                      <a:pPr algn="ctr" fontAlgn="b"/>
                      <a:r>
                        <a:rPr lang="es-MX" sz="1200" u="none" strike="noStrike">
                          <a:effectLst/>
                        </a:rPr>
                        <a:t>4</a:t>
                      </a:r>
                      <a:endParaRPr lang="es-MX" sz="1200" b="0" i="0" u="none" strike="noStrike">
                        <a:solidFill>
                          <a:srgbClr val="000000"/>
                        </a:solidFill>
                        <a:effectLst/>
                        <a:latin typeface="Calibri" panose="020F0502020204030204" pitchFamily="34" charset="0"/>
                      </a:endParaRPr>
                    </a:p>
                  </a:txBody>
                  <a:tcPr marL="9378" marR="9378" marT="9378" marB="0" anchor="ctr"/>
                </a:tc>
                <a:tc>
                  <a:txBody>
                    <a:bodyPr/>
                    <a:lstStyle/>
                    <a:p>
                      <a:pPr algn="ctr" fontAlgn="b"/>
                      <a:r>
                        <a:rPr lang="es-MX" sz="1200" u="none" strike="noStrike" dirty="0">
                          <a:effectLst/>
                        </a:rPr>
                        <a:t>36.1</a:t>
                      </a:r>
                      <a:endParaRPr lang="es-MX" sz="1200" b="0" i="0" u="none" strike="noStrike" dirty="0">
                        <a:solidFill>
                          <a:srgbClr val="000000"/>
                        </a:solidFill>
                        <a:effectLst/>
                        <a:latin typeface="Calibri" panose="020F0502020204030204" pitchFamily="34" charset="0"/>
                      </a:endParaRPr>
                    </a:p>
                  </a:txBody>
                  <a:tcPr marL="9378" marR="9378" marT="9378" marB="0" anchor="ctr"/>
                </a:tc>
                <a:tc>
                  <a:txBody>
                    <a:bodyPr/>
                    <a:lstStyle/>
                    <a:p>
                      <a:pPr algn="ctr" fontAlgn="b"/>
                      <a:r>
                        <a:rPr lang="es-MX" sz="1200" u="none" strike="noStrike" dirty="0">
                          <a:effectLst/>
                        </a:rPr>
                        <a:t>17.12</a:t>
                      </a:r>
                      <a:endParaRPr lang="es-MX" sz="1200" b="0" i="0" u="none" strike="noStrike" dirty="0">
                        <a:solidFill>
                          <a:srgbClr val="000000"/>
                        </a:solidFill>
                        <a:effectLst/>
                        <a:latin typeface="Calibri" panose="020F0502020204030204" pitchFamily="34" charset="0"/>
                      </a:endParaRPr>
                    </a:p>
                  </a:txBody>
                  <a:tcPr marL="9378" marR="9378" marT="9378" marB="0" anchor="ctr"/>
                </a:tc>
                <a:tc>
                  <a:txBody>
                    <a:bodyPr/>
                    <a:lstStyle/>
                    <a:p>
                      <a:pPr algn="ctr" fontAlgn="b"/>
                      <a:r>
                        <a:rPr lang="es-MX" sz="1200" u="none" strike="noStrike" dirty="0">
                          <a:effectLst/>
                        </a:rPr>
                        <a:t>47%</a:t>
                      </a:r>
                      <a:endParaRPr lang="es-MX" sz="1200" b="0" i="0" u="none" strike="noStrike" dirty="0">
                        <a:solidFill>
                          <a:srgbClr val="000000"/>
                        </a:solidFill>
                        <a:effectLst/>
                        <a:latin typeface="Calibri" panose="020F0502020204030204" pitchFamily="34" charset="0"/>
                      </a:endParaRPr>
                    </a:p>
                  </a:txBody>
                  <a:tcPr marL="9378" marR="9378" marT="9378" marB="0" anchor="ctr"/>
                </a:tc>
                <a:extLst>
                  <a:ext uri="{0D108BD9-81ED-4DB2-BD59-A6C34878D82A}">
                    <a16:rowId xmlns:a16="http://schemas.microsoft.com/office/drawing/2014/main" val="3225898714"/>
                  </a:ext>
                </a:extLst>
              </a:tr>
              <a:tr h="475146">
                <a:tc>
                  <a:txBody>
                    <a:bodyPr/>
                    <a:lstStyle/>
                    <a:p>
                      <a:pPr algn="ctr" fontAlgn="b"/>
                      <a:r>
                        <a:rPr lang="es-MX" sz="1200" u="none" strike="noStrike" dirty="0">
                          <a:effectLst/>
                        </a:rPr>
                        <a:t>5</a:t>
                      </a:r>
                      <a:endParaRPr lang="es-MX" sz="1200" b="0" i="0" u="none" strike="noStrike" dirty="0">
                        <a:solidFill>
                          <a:srgbClr val="000000"/>
                        </a:solidFill>
                        <a:effectLst/>
                        <a:latin typeface="Calibri" panose="020F0502020204030204" pitchFamily="34" charset="0"/>
                      </a:endParaRPr>
                    </a:p>
                  </a:txBody>
                  <a:tcPr marL="9378" marR="9378" marT="9378" marB="0" anchor="ctr">
                    <a:noFill/>
                  </a:tcPr>
                </a:tc>
                <a:tc>
                  <a:txBody>
                    <a:bodyPr/>
                    <a:lstStyle/>
                    <a:p>
                      <a:pPr algn="ctr" fontAlgn="b"/>
                      <a:r>
                        <a:rPr lang="es-MX" sz="1200" u="none" strike="noStrike" dirty="0">
                          <a:effectLst/>
                        </a:rPr>
                        <a:t>35.8</a:t>
                      </a:r>
                      <a:endParaRPr lang="es-MX" sz="1200" b="0" i="0" u="none" strike="noStrike" dirty="0">
                        <a:solidFill>
                          <a:srgbClr val="000000"/>
                        </a:solidFill>
                        <a:effectLst/>
                        <a:latin typeface="Calibri" panose="020F0502020204030204" pitchFamily="34" charset="0"/>
                      </a:endParaRPr>
                    </a:p>
                  </a:txBody>
                  <a:tcPr marL="9378" marR="9378" marT="9378" marB="0" anchor="ctr">
                    <a:noFill/>
                  </a:tcPr>
                </a:tc>
                <a:tc>
                  <a:txBody>
                    <a:bodyPr/>
                    <a:lstStyle/>
                    <a:p>
                      <a:pPr algn="ctr" fontAlgn="b"/>
                      <a:r>
                        <a:rPr lang="es-MX" sz="1200" u="none" strike="noStrike" dirty="0">
                          <a:effectLst/>
                        </a:rPr>
                        <a:t>15.68</a:t>
                      </a:r>
                      <a:endParaRPr lang="es-MX" sz="1200" b="0" i="0" u="none" strike="noStrike" dirty="0">
                        <a:solidFill>
                          <a:srgbClr val="000000"/>
                        </a:solidFill>
                        <a:effectLst/>
                        <a:latin typeface="Calibri" panose="020F0502020204030204" pitchFamily="34" charset="0"/>
                      </a:endParaRPr>
                    </a:p>
                  </a:txBody>
                  <a:tcPr marL="9378" marR="9378" marT="9378" marB="0" anchor="ctr">
                    <a:noFill/>
                  </a:tcPr>
                </a:tc>
                <a:tc>
                  <a:txBody>
                    <a:bodyPr/>
                    <a:lstStyle/>
                    <a:p>
                      <a:pPr algn="ctr" fontAlgn="b"/>
                      <a:r>
                        <a:rPr lang="es-MX" sz="1200" b="0" i="0" u="none" strike="noStrike" dirty="0">
                          <a:solidFill>
                            <a:srgbClr val="000000"/>
                          </a:solidFill>
                          <a:effectLst/>
                          <a:latin typeface="Calibri" panose="020F0502020204030204" pitchFamily="34" charset="0"/>
                        </a:rPr>
                        <a:t>44%</a:t>
                      </a:r>
                    </a:p>
                  </a:txBody>
                  <a:tcPr marL="9378" marR="9378" marT="9378" marB="0" anchor="ctr">
                    <a:noFill/>
                  </a:tcPr>
                </a:tc>
                <a:extLst>
                  <a:ext uri="{0D108BD9-81ED-4DB2-BD59-A6C34878D82A}">
                    <a16:rowId xmlns:a16="http://schemas.microsoft.com/office/drawing/2014/main" val="1000012557"/>
                  </a:ext>
                </a:extLst>
              </a:tr>
              <a:tr h="475146">
                <a:tc>
                  <a:txBody>
                    <a:bodyPr/>
                    <a:lstStyle/>
                    <a:p>
                      <a:pPr algn="ctr" fontAlgn="b"/>
                      <a:r>
                        <a:rPr lang="es-MX" sz="1200" u="none" strike="noStrike">
                          <a:effectLst/>
                        </a:rPr>
                        <a:t>6</a:t>
                      </a:r>
                      <a:endParaRPr lang="es-MX" sz="1200" b="0" i="0" u="none" strike="noStrike">
                        <a:solidFill>
                          <a:srgbClr val="000000"/>
                        </a:solidFill>
                        <a:effectLst/>
                        <a:latin typeface="Calibri" panose="020F0502020204030204" pitchFamily="34" charset="0"/>
                      </a:endParaRPr>
                    </a:p>
                  </a:txBody>
                  <a:tcPr marL="9378" marR="9378" marT="9378" marB="0" anchor="ctr"/>
                </a:tc>
                <a:tc>
                  <a:txBody>
                    <a:bodyPr/>
                    <a:lstStyle/>
                    <a:p>
                      <a:pPr algn="ctr" fontAlgn="b"/>
                      <a:r>
                        <a:rPr lang="es-MX" sz="1200" u="none" strike="noStrike" dirty="0">
                          <a:effectLst/>
                        </a:rPr>
                        <a:t>35.65</a:t>
                      </a:r>
                      <a:endParaRPr lang="es-MX" sz="1200" b="0" i="0" u="none" strike="noStrike" dirty="0">
                        <a:solidFill>
                          <a:srgbClr val="000000"/>
                        </a:solidFill>
                        <a:effectLst/>
                        <a:latin typeface="Calibri" panose="020F0502020204030204" pitchFamily="34" charset="0"/>
                      </a:endParaRPr>
                    </a:p>
                  </a:txBody>
                  <a:tcPr marL="9378" marR="9378" marT="9378" marB="0" anchor="ctr"/>
                </a:tc>
                <a:tc>
                  <a:txBody>
                    <a:bodyPr/>
                    <a:lstStyle/>
                    <a:p>
                      <a:pPr algn="ctr" fontAlgn="b"/>
                      <a:r>
                        <a:rPr lang="es-MX" sz="1200" u="none" strike="noStrike" dirty="0">
                          <a:effectLst/>
                        </a:rPr>
                        <a:t>20.39</a:t>
                      </a:r>
                      <a:endParaRPr lang="es-MX" sz="1200" b="0" i="0" u="none" strike="noStrike" dirty="0">
                        <a:solidFill>
                          <a:srgbClr val="000000"/>
                        </a:solidFill>
                        <a:effectLst/>
                        <a:latin typeface="Calibri" panose="020F0502020204030204" pitchFamily="34" charset="0"/>
                      </a:endParaRPr>
                    </a:p>
                  </a:txBody>
                  <a:tcPr marL="9378" marR="9378" marT="9378" marB="0" anchor="ctr"/>
                </a:tc>
                <a:tc>
                  <a:txBody>
                    <a:bodyPr/>
                    <a:lstStyle/>
                    <a:p>
                      <a:pPr algn="ctr" fontAlgn="b"/>
                      <a:r>
                        <a:rPr lang="es-MX" sz="1200" u="none" strike="noStrike" dirty="0">
                          <a:effectLst/>
                        </a:rPr>
                        <a:t>56%</a:t>
                      </a:r>
                      <a:endParaRPr lang="es-MX" sz="1200" b="0" i="0" u="none" strike="noStrike" dirty="0">
                        <a:solidFill>
                          <a:srgbClr val="000000"/>
                        </a:solidFill>
                        <a:effectLst/>
                        <a:latin typeface="Calibri" panose="020F0502020204030204" pitchFamily="34" charset="0"/>
                      </a:endParaRPr>
                    </a:p>
                  </a:txBody>
                  <a:tcPr marL="9378" marR="9378" marT="9378" marB="0" anchor="ctr"/>
                </a:tc>
                <a:extLst>
                  <a:ext uri="{0D108BD9-81ED-4DB2-BD59-A6C34878D82A}">
                    <a16:rowId xmlns:a16="http://schemas.microsoft.com/office/drawing/2014/main" val="1452604581"/>
                  </a:ext>
                </a:extLst>
              </a:tr>
              <a:tr h="500154">
                <a:tc>
                  <a:txBody>
                    <a:bodyPr/>
                    <a:lstStyle/>
                    <a:p>
                      <a:pPr algn="ctr" fontAlgn="b"/>
                      <a:r>
                        <a:rPr lang="es-MX" sz="1200" u="none" strike="noStrike">
                          <a:effectLst/>
                        </a:rPr>
                        <a:t>7</a:t>
                      </a:r>
                      <a:endParaRPr lang="es-MX" sz="1200" b="0" i="0" u="none" strike="noStrike">
                        <a:solidFill>
                          <a:srgbClr val="000000"/>
                        </a:solidFill>
                        <a:effectLst/>
                        <a:latin typeface="Calibri" panose="020F0502020204030204" pitchFamily="34" charset="0"/>
                      </a:endParaRPr>
                    </a:p>
                  </a:txBody>
                  <a:tcPr marL="9378" marR="9378" marT="9378" marB="0" anchor="ctr"/>
                </a:tc>
                <a:tc>
                  <a:txBody>
                    <a:bodyPr/>
                    <a:lstStyle/>
                    <a:p>
                      <a:pPr algn="ctr" fontAlgn="b"/>
                      <a:r>
                        <a:rPr lang="es-MX" sz="1200" u="none" strike="noStrike" dirty="0">
                          <a:effectLst/>
                        </a:rPr>
                        <a:t>39.65</a:t>
                      </a:r>
                      <a:endParaRPr lang="es-MX" sz="1200" b="0" i="0" u="none" strike="noStrike" dirty="0">
                        <a:solidFill>
                          <a:srgbClr val="000000"/>
                        </a:solidFill>
                        <a:effectLst/>
                        <a:latin typeface="Calibri" panose="020F0502020204030204" pitchFamily="34" charset="0"/>
                      </a:endParaRPr>
                    </a:p>
                  </a:txBody>
                  <a:tcPr marL="9378" marR="9378" marT="9378" marB="0" anchor="ctr"/>
                </a:tc>
                <a:tc>
                  <a:txBody>
                    <a:bodyPr/>
                    <a:lstStyle/>
                    <a:p>
                      <a:pPr algn="ctr" fontAlgn="b"/>
                      <a:r>
                        <a:rPr lang="es-MX" sz="1200" u="none" strike="noStrike" dirty="0">
                          <a:effectLst/>
                        </a:rPr>
                        <a:t>7.96</a:t>
                      </a:r>
                      <a:endParaRPr lang="es-MX" sz="1200" b="0" i="0" u="none" strike="noStrike" dirty="0">
                        <a:solidFill>
                          <a:srgbClr val="000000"/>
                        </a:solidFill>
                        <a:effectLst/>
                        <a:latin typeface="Calibri" panose="020F0502020204030204" pitchFamily="34" charset="0"/>
                      </a:endParaRPr>
                    </a:p>
                  </a:txBody>
                  <a:tcPr marL="9378" marR="9378" marT="9378" marB="0" anchor="ctr"/>
                </a:tc>
                <a:tc>
                  <a:txBody>
                    <a:bodyPr/>
                    <a:lstStyle/>
                    <a:p>
                      <a:pPr algn="ctr" fontAlgn="b"/>
                      <a:r>
                        <a:rPr lang="es-MX" sz="1200" u="none" strike="noStrike" dirty="0">
                          <a:effectLst/>
                        </a:rPr>
                        <a:t>20%</a:t>
                      </a:r>
                      <a:endParaRPr lang="es-MX" sz="1200" b="0" i="0" u="none" strike="noStrike" dirty="0">
                        <a:solidFill>
                          <a:srgbClr val="000000"/>
                        </a:solidFill>
                        <a:effectLst/>
                        <a:latin typeface="Calibri" panose="020F0502020204030204" pitchFamily="34" charset="0"/>
                      </a:endParaRPr>
                    </a:p>
                  </a:txBody>
                  <a:tcPr marL="9378" marR="9378" marT="9378" marB="0" anchor="ctr"/>
                </a:tc>
                <a:extLst>
                  <a:ext uri="{0D108BD9-81ED-4DB2-BD59-A6C34878D82A}">
                    <a16:rowId xmlns:a16="http://schemas.microsoft.com/office/drawing/2014/main" val="3796443134"/>
                  </a:ext>
                </a:extLst>
              </a:tr>
              <a:tr h="450138">
                <a:tc>
                  <a:txBody>
                    <a:bodyPr/>
                    <a:lstStyle/>
                    <a:p>
                      <a:pPr algn="ctr" fontAlgn="b"/>
                      <a:r>
                        <a:rPr lang="es-MX" sz="1200" b="0" i="0" u="none" strike="noStrike" dirty="0">
                          <a:solidFill>
                            <a:srgbClr val="AD2B35"/>
                          </a:solidFill>
                          <a:effectLst/>
                          <a:latin typeface="Calibri" panose="020F0502020204030204" pitchFamily="34" charset="0"/>
                        </a:rPr>
                        <a:t>TOTAL </a:t>
                      </a:r>
                    </a:p>
                  </a:txBody>
                  <a:tcPr marL="9378" marR="9378" marT="9378" marB="0" anchor="ctr">
                    <a:solidFill>
                      <a:srgbClr val="E0CC9F"/>
                    </a:solidFill>
                  </a:tcPr>
                </a:tc>
                <a:tc>
                  <a:txBody>
                    <a:bodyPr/>
                    <a:lstStyle/>
                    <a:p>
                      <a:pPr algn="ctr" fontAlgn="b"/>
                      <a:r>
                        <a:rPr lang="es-MX" sz="1200" b="1" u="none" strike="noStrike" dirty="0">
                          <a:solidFill>
                            <a:srgbClr val="AD2B35"/>
                          </a:solidFill>
                          <a:effectLst/>
                        </a:rPr>
                        <a:t>255.5</a:t>
                      </a:r>
                      <a:endParaRPr lang="es-MX" sz="1200" b="1" i="0" u="none" strike="noStrike" dirty="0">
                        <a:solidFill>
                          <a:srgbClr val="AD2B35"/>
                        </a:solidFill>
                        <a:effectLst/>
                        <a:latin typeface="Calibri" panose="020F0502020204030204" pitchFamily="34" charset="0"/>
                      </a:endParaRPr>
                    </a:p>
                  </a:txBody>
                  <a:tcPr marL="9378" marR="9378" marT="9378" marB="0" anchor="ctr">
                    <a:solidFill>
                      <a:srgbClr val="E0CC9F"/>
                    </a:solidFill>
                  </a:tcPr>
                </a:tc>
                <a:tc>
                  <a:txBody>
                    <a:bodyPr/>
                    <a:lstStyle/>
                    <a:p>
                      <a:pPr algn="ctr" fontAlgn="b"/>
                      <a:r>
                        <a:rPr lang="es-MX" sz="1200" b="1" u="none" strike="noStrike" dirty="0">
                          <a:solidFill>
                            <a:srgbClr val="AD2B35"/>
                          </a:solidFill>
                          <a:effectLst/>
                        </a:rPr>
                        <a:t>95.15</a:t>
                      </a:r>
                      <a:endParaRPr lang="es-MX" sz="1200" b="1" i="0" u="none" strike="noStrike" dirty="0">
                        <a:solidFill>
                          <a:srgbClr val="AD2B35"/>
                        </a:solidFill>
                        <a:effectLst/>
                        <a:latin typeface="Calibri" panose="020F0502020204030204" pitchFamily="34" charset="0"/>
                      </a:endParaRPr>
                    </a:p>
                  </a:txBody>
                  <a:tcPr marL="9378" marR="9378" marT="9378" marB="0" anchor="ctr">
                    <a:solidFill>
                      <a:srgbClr val="E0CC9F"/>
                    </a:solidFill>
                  </a:tcPr>
                </a:tc>
                <a:tc>
                  <a:txBody>
                    <a:bodyPr/>
                    <a:lstStyle/>
                    <a:p>
                      <a:pPr algn="ctr" fontAlgn="b"/>
                      <a:r>
                        <a:rPr lang="es-MX" sz="1200" b="1" u="none" strike="noStrike" dirty="0">
                          <a:solidFill>
                            <a:srgbClr val="AD2B35"/>
                          </a:solidFill>
                          <a:effectLst/>
                        </a:rPr>
                        <a:t>38%</a:t>
                      </a:r>
                      <a:endParaRPr lang="es-MX" sz="1200" b="1" i="0" u="none" strike="noStrike" dirty="0">
                        <a:solidFill>
                          <a:srgbClr val="AD2B35"/>
                        </a:solidFill>
                        <a:effectLst/>
                        <a:latin typeface="Calibri" panose="020F0502020204030204" pitchFamily="34" charset="0"/>
                      </a:endParaRPr>
                    </a:p>
                  </a:txBody>
                  <a:tcPr marL="9378" marR="9378" marT="9378" marB="0" anchor="ctr">
                    <a:solidFill>
                      <a:srgbClr val="E0CC9F"/>
                    </a:solidFill>
                  </a:tcPr>
                </a:tc>
                <a:extLst>
                  <a:ext uri="{0D108BD9-81ED-4DB2-BD59-A6C34878D82A}">
                    <a16:rowId xmlns:a16="http://schemas.microsoft.com/office/drawing/2014/main" val="1887101737"/>
                  </a:ext>
                </a:extLst>
              </a:tr>
            </a:tbl>
          </a:graphicData>
        </a:graphic>
      </p:graphicFrame>
      <p:pic>
        <p:nvPicPr>
          <p:cNvPr id="75" name="Imagen 74">
            <a:extLst>
              <a:ext uri="{FF2B5EF4-FFF2-40B4-BE49-F238E27FC236}">
                <a16:creationId xmlns:a16="http://schemas.microsoft.com/office/drawing/2014/main" id="{4E2A96EA-AA66-B044-80FF-0257F5D9D031}"/>
              </a:ext>
            </a:extLst>
          </p:cNvPr>
          <p:cNvPicPr>
            <a:picLocks noChangeAspect="1"/>
          </p:cNvPicPr>
          <p:nvPr/>
        </p:nvPicPr>
        <p:blipFill>
          <a:blip r:embed="rId9"/>
          <a:stretch>
            <a:fillRect/>
          </a:stretch>
        </p:blipFill>
        <p:spPr>
          <a:xfrm>
            <a:off x="6997849" y="1733451"/>
            <a:ext cx="731284" cy="731284"/>
          </a:xfrm>
          <a:prstGeom prst="rect">
            <a:avLst/>
          </a:prstGeom>
        </p:spPr>
      </p:pic>
      <p:pic>
        <p:nvPicPr>
          <p:cNvPr id="81" name="Imagen 80">
            <a:extLst>
              <a:ext uri="{FF2B5EF4-FFF2-40B4-BE49-F238E27FC236}">
                <a16:creationId xmlns:a16="http://schemas.microsoft.com/office/drawing/2014/main" id="{7979DF69-0D0D-7447-BA45-9DA0B29E32FE}"/>
              </a:ext>
            </a:extLst>
          </p:cNvPr>
          <p:cNvPicPr>
            <a:picLocks noChangeAspect="1"/>
          </p:cNvPicPr>
          <p:nvPr/>
        </p:nvPicPr>
        <p:blipFill>
          <a:blip r:embed="rId10"/>
          <a:stretch>
            <a:fillRect/>
          </a:stretch>
        </p:blipFill>
        <p:spPr>
          <a:xfrm>
            <a:off x="4162936" y="1811135"/>
            <a:ext cx="1259885" cy="1259885"/>
          </a:xfrm>
          <a:prstGeom prst="rect">
            <a:avLst/>
          </a:prstGeom>
        </p:spPr>
      </p:pic>
      <p:sp>
        <p:nvSpPr>
          <p:cNvPr id="85" name="object 3">
            <a:extLst>
              <a:ext uri="{FF2B5EF4-FFF2-40B4-BE49-F238E27FC236}">
                <a16:creationId xmlns:a16="http://schemas.microsoft.com/office/drawing/2014/main" id="{D2269134-3714-EE49-9A5F-A03821F6E37A}"/>
              </a:ext>
            </a:extLst>
          </p:cNvPr>
          <p:cNvSpPr txBox="1">
            <a:spLocks/>
          </p:cNvSpPr>
          <p:nvPr/>
        </p:nvSpPr>
        <p:spPr>
          <a:xfrm>
            <a:off x="4341450" y="2085285"/>
            <a:ext cx="4480488"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rgbClr val="205340"/>
                </a:solidFill>
                <a:latin typeface="Montserrat" pitchFamily="2" charset="77"/>
              </a:rPr>
              <a:t>FRENTE 1 </a:t>
            </a:r>
          </a:p>
        </p:txBody>
      </p:sp>
      <p:sp>
        <p:nvSpPr>
          <p:cNvPr id="88" name="object 3">
            <a:extLst>
              <a:ext uri="{FF2B5EF4-FFF2-40B4-BE49-F238E27FC236}">
                <a16:creationId xmlns:a16="http://schemas.microsoft.com/office/drawing/2014/main" id="{3A5FC06D-ABA5-4644-B9CF-2C4B5CFBABD4}"/>
              </a:ext>
            </a:extLst>
          </p:cNvPr>
          <p:cNvSpPr txBox="1">
            <a:spLocks/>
          </p:cNvSpPr>
          <p:nvPr/>
        </p:nvSpPr>
        <p:spPr>
          <a:xfrm>
            <a:off x="4227299" y="2332402"/>
            <a:ext cx="1225696" cy="39177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88" dirty="0">
                <a:latin typeface="Montserrat" pitchFamily="2" charset="77"/>
              </a:rPr>
              <a:t>OBJETIVO</a:t>
            </a:r>
          </a:p>
          <a:p>
            <a:pPr marL="9525" algn="ctr">
              <a:spcBef>
                <a:spcPts val="75"/>
              </a:spcBef>
            </a:pPr>
            <a:r>
              <a:rPr lang="es-MX" sz="1200" b="1" spc="188" dirty="0">
                <a:latin typeface="Montserrat" pitchFamily="2" charset="77"/>
              </a:rPr>
              <a:t>36.00KM  </a:t>
            </a:r>
          </a:p>
        </p:txBody>
      </p:sp>
      <p:pic>
        <p:nvPicPr>
          <p:cNvPr id="13" name="Imagen 12">
            <a:extLst>
              <a:ext uri="{FF2B5EF4-FFF2-40B4-BE49-F238E27FC236}">
                <a16:creationId xmlns:a16="http://schemas.microsoft.com/office/drawing/2014/main" id="{D9A883A4-8A4F-154C-B08B-7452F0915BE6}"/>
              </a:ext>
            </a:extLst>
          </p:cNvPr>
          <p:cNvPicPr>
            <a:picLocks noChangeAspect="1"/>
          </p:cNvPicPr>
          <p:nvPr/>
        </p:nvPicPr>
        <p:blipFill>
          <a:blip r:embed="rId11"/>
          <a:stretch>
            <a:fillRect/>
          </a:stretch>
        </p:blipFill>
        <p:spPr>
          <a:xfrm>
            <a:off x="5541171" y="1816841"/>
            <a:ext cx="1250782" cy="1250782"/>
          </a:xfrm>
          <a:prstGeom prst="rect">
            <a:avLst/>
          </a:prstGeom>
        </p:spPr>
      </p:pic>
      <p:sp>
        <p:nvSpPr>
          <p:cNvPr id="51" name="object 3">
            <a:extLst>
              <a:ext uri="{FF2B5EF4-FFF2-40B4-BE49-F238E27FC236}">
                <a16:creationId xmlns:a16="http://schemas.microsoft.com/office/drawing/2014/main" id="{A2598AFE-0C0E-5546-8BD8-60A50133620D}"/>
              </a:ext>
            </a:extLst>
          </p:cNvPr>
          <p:cNvSpPr txBox="1">
            <a:spLocks/>
          </p:cNvSpPr>
          <p:nvPr/>
        </p:nvSpPr>
        <p:spPr>
          <a:xfrm>
            <a:off x="5619399" y="2149277"/>
            <a:ext cx="1225696" cy="51488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600" b="1" spc="188" dirty="0">
                <a:solidFill>
                  <a:schemeClr val="bg1"/>
                </a:solidFill>
                <a:latin typeface="Montserrat" pitchFamily="2" charset="77"/>
              </a:rPr>
              <a:t>56% </a:t>
            </a:r>
          </a:p>
          <a:p>
            <a:pPr marL="9525" algn="ctr">
              <a:spcBef>
                <a:spcPts val="75"/>
              </a:spcBef>
            </a:pPr>
            <a:r>
              <a:rPr lang="es-MX" sz="1600" b="1" spc="188" dirty="0">
                <a:solidFill>
                  <a:schemeClr val="bg1"/>
                </a:solidFill>
                <a:latin typeface="Montserrat" pitchFamily="2" charset="77"/>
              </a:rPr>
              <a:t>19.99KM  </a:t>
            </a:r>
          </a:p>
        </p:txBody>
      </p:sp>
      <p:sp>
        <p:nvSpPr>
          <p:cNvPr id="91" name="object 3">
            <a:extLst>
              <a:ext uri="{FF2B5EF4-FFF2-40B4-BE49-F238E27FC236}">
                <a16:creationId xmlns:a16="http://schemas.microsoft.com/office/drawing/2014/main" id="{7FF950DC-0C19-1641-922C-B76B1C2D73F2}"/>
              </a:ext>
            </a:extLst>
          </p:cNvPr>
          <p:cNvSpPr txBox="1">
            <a:spLocks/>
          </p:cNvSpPr>
          <p:nvPr/>
        </p:nvSpPr>
        <p:spPr>
          <a:xfrm>
            <a:off x="7740566" y="1959847"/>
            <a:ext cx="2589691" cy="115608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latin typeface="Euclid Flex Light" panose="020B0300030000000000" pitchFamily="34" charset="77"/>
              </a:rPr>
              <a:t>KILOMETROS </a:t>
            </a:r>
            <a:r>
              <a:rPr lang="es-MX" sz="1400" b="1" spc="153" dirty="0">
                <a:solidFill>
                  <a:srgbClr val="AD2B35"/>
                </a:solidFill>
                <a:latin typeface="Euclid Flex Light" panose="020B0300030000000000" pitchFamily="34" charset="77"/>
              </a:rPr>
              <a:t>POR </a:t>
            </a:r>
          </a:p>
          <a:p>
            <a:pPr marL="9525">
              <a:spcBef>
                <a:spcPts val="75"/>
              </a:spcBef>
            </a:pPr>
            <a:r>
              <a:rPr lang="es-MX" sz="1400" b="1" spc="153" dirty="0">
                <a:solidFill>
                  <a:srgbClr val="AD2B35"/>
                </a:solidFill>
                <a:latin typeface="Euclid Flex Light" panose="020B0300030000000000" pitchFamily="34" charset="77"/>
              </a:rPr>
              <a:t>LIBERAR</a:t>
            </a:r>
            <a:r>
              <a:rPr lang="es-MX" sz="1400" spc="153" dirty="0">
                <a:latin typeface="Euclid Flex Light" panose="020B0300030000000000" pitchFamily="34" charset="77"/>
              </a:rPr>
              <a:t> CON </a:t>
            </a:r>
          </a:p>
          <a:p>
            <a:pPr marL="9525">
              <a:spcBef>
                <a:spcPts val="75"/>
              </a:spcBef>
            </a:pPr>
            <a:r>
              <a:rPr lang="es-MX" sz="1400" spc="153" dirty="0">
                <a:latin typeface="Euclid Flex Light" panose="020B0300030000000000" pitchFamily="34" charset="77"/>
              </a:rPr>
              <a:t>RELACIÓN AL OBJETIVO AL </a:t>
            </a:r>
            <a:r>
              <a:rPr lang="es-MX" sz="1400" spc="153" dirty="0">
                <a:latin typeface="Helvetica" pitchFamily="2" charset="0"/>
              </a:rPr>
              <a:t>06</a:t>
            </a:r>
            <a:r>
              <a:rPr lang="es-MX" sz="1400" spc="153" dirty="0">
                <a:latin typeface="Euclid Flex Light" panose="020B0300030000000000" pitchFamily="34" charset="77"/>
              </a:rPr>
              <a:t> DE OCT </a:t>
            </a:r>
            <a:r>
              <a:rPr lang="es-MX" sz="1400" spc="153" dirty="0">
                <a:latin typeface="Helvetica" pitchFamily="2" charset="0"/>
              </a:rPr>
              <a:t>2022</a:t>
            </a:r>
          </a:p>
          <a:p>
            <a:pPr marL="9525">
              <a:spcBef>
                <a:spcPts val="75"/>
              </a:spcBef>
            </a:pPr>
            <a:r>
              <a:rPr lang="es-MX" sz="1600" b="1" spc="153" dirty="0">
                <a:solidFill>
                  <a:srgbClr val="AD2B35"/>
                </a:solidFill>
                <a:latin typeface="Helvetica" pitchFamily="2" charset="0"/>
              </a:rPr>
              <a:t>16.01 KM</a:t>
            </a:r>
            <a:endParaRPr lang="es-MX" sz="1600" b="1" spc="188" dirty="0">
              <a:solidFill>
                <a:srgbClr val="AD2B35"/>
              </a:solidFill>
              <a:latin typeface="Helvetica" pitchFamily="2" charset="0"/>
            </a:endParaRPr>
          </a:p>
        </p:txBody>
      </p:sp>
      <p:pic>
        <p:nvPicPr>
          <p:cNvPr id="95" name="Imagen 94">
            <a:extLst>
              <a:ext uri="{FF2B5EF4-FFF2-40B4-BE49-F238E27FC236}">
                <a16:creationId xmlns:a16="http://schemas.microsoft.com/office/drawing/2014/main" id="{E40513D2-8165-7E42-AA26-0B07A8DCCBCD}"/>
              </a:ext>
            </a:extLst>
          </p:cNvPr>
          <p:cNvPicPr>
            <a:picLocks noChangeAspect="1"/>
          </p:cNvPicPr>
          <p:nvPr/>
        </p:nvPicPr>
        <p:blipFill>
          <a:blip r:embed="rId9"/>
          <a:stretch>
            <a:fillRect/>
          </a:stretch>
        </p:blipFill>
        <p:spPr>
          <a:xfrm>
            <a:off x="6996688" y="3251128"/>
            <a:ext cx="731284" cy="731284"/>
          </a:xfrm>
          <a:prstGeom prst="rect">
            <a:avLst/>
          </a:prstGeom>
        </p:spPr>
      </p:pic>
      <p:pic>
        <p:nvPicPr>
          <p:cNvPr id="96" name="Imagen 95">
            <a:extLst>
              <a:ext uri="{FF2B5EF4-FFF2-40B4-BE49-F238E27FC236}">
                <a16:creationId xmlns:a16="http://schemas.microsoft.com/office/drawing/2014/main" id="{2F147B60-8A21-534B-8DBA-2D2FFD772936}"/>
              </a:ext>
            </a:extLst>
          </p:cNvPr>
          <p:cNvPicPr>
            <a:picLocks noChangeAspect="1"/>
          </p:cNvPicPr>
          <p:nvPr/>
        </p:nvPicPr>
        <p:blipFill>
          <a:blip r:embed="rId10"/>
          <a:stretch>
            <a:fillRect/>
          </a:stretch>
        </p:blipFill>
        <p:spPr>
          <a:xfrm>
            <a:off x="4135259" y="3260878"/>
            <a:ext cx="1259885" cy="1259885"/>
          </a:xfrm>
          <a:prstGeom prst="rect">
            <a:avLst/>
          </a:prstGeom>
        </p:spPr>
      </p:pic>
      <p:sp>
        <p:nvSpPr>
          <p:cNvPr id="97" name="object 3">
            <a:extLst>
              <a:ext uri="{FF2B5EF4-FFF2-40B4-BE49-F238E27FC236}">
                <a16:creationId xmlns:a16="http://schemas.microsoft.com/office/drawing/2014/main" id="{C27A70EB-BB92-A84A-894B-9318A88E0C54}"/>
              </a:ext>
            </a:extLst>
          </p:cNvPr>
          <p:cNvSpPr txBox="1">
            <a:spLocks/>
          </p:cNvSpPr>
          <p:nvPr/>
        </p:nvSpPr>
        <p:spPr>
          <a:xfrm>
            <a:off x="4272982" y="3570660"/>
            <a:ext cx="4480488"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rgbClr val="205340"/>
                </a:solidFill>
                <a:latin typeface="Montserrat" pitchFamily="2" charset="77"/>
              </a:rPr>
              <a:t>FRENTE 2 </a:t>
            </a:r>
          </a:p>
        </p:txBody>
      </p:sp>
      <p:sp>
        <p:nvSpPr>
          <p:cNvPr id="99" name="object 3">
            <a:extLst>
              <a:ext uri="{FF2B5EF4-FFF2-40B4-BE49-F238E27FC236}">
                <a16:creationId xmlns:a16="http://schemas.microsoft.com/office/drawing/2014/main" id="{B2E9BE1A-987D-6D47-85B7-4C0A92F0C970}"/>
              </a:ext>
            </a:extLst>
          </p:cNvPr>
          <p:cNvSpPr txBox="1">
            <a:spLocks/>
          </p:cNvSpPr>
          <p:nvPr/>
        </p:nvSpPr>
        <p:spPr>
          <a:xfrm>
            <a:off x="4118982" y="3781331"/>
            <a:ext cx="1225696" cy="39177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88" dirty="0">
                <a:latin typeface="Montserrat" pitchFamily="2" charset="77"/>
              </a:rPr>
              <a:t>OBJETIVO</a:t>
            </a:r>
          </a:p>
          <a:p>
            <a:pPr marL="9525" algn="ctr">
              <a:spcBef>
                <a:spcPts val="75"/>
              </a:spcBef>
            </a:pPr>
            <a:r>
              <a:rPr lang="es-MX" sz="1200" b="1" spc="188" dirty="0">
                <a:latin typeface="Montserrat" pitchFamily="2" charset="77"/>
              </a:rPr>
              <a:t>36.30KM  </a:t>
            </a:r>
          </a:p>
        </p:txBody>
      </p:sp>
      <p:sp>
        <p:nvSpPr>
          <p:cNvPr id="105" name="object 3">
            <a:extLst>
              <a:ext uri="{FF2B5EF4-FFF2-40B4-BE49-F238E27FC236}">
                <a16:creationId xmlns:a16="http://schemas.microsoft.com/office/drawing/2014/main" id="{89B81869-1830-3847-A426-70342A04708E}"/>
              </a:ext>
            </a:extLst>
          </p:cNvPr>
          <p:cNvSpPr txBox="1">
            <a:spLocks/>
          </p:cNvSpPr>
          <p:nvPr/>
        </p:nvSpPr>
        <p:spPr>
          <a:xfrm>
            <a:off x="5660846" y="3658220"/>
            <a:ext cx="1225696" cy="51488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600" b="1" spc="188" dirty="0">
                <a:solidFill>
                  <a:schemeClr val="bg1"/>
                </a:solidFill>
                <a:latin typeface="Montserrat" pitchFamily="2" charset="77"/>
              </a:rPr>
              <a:t>33% </a:t>
            </a:r>
          </a:p>
          <a:p>
            <a:pPr marL="9525" algn="ctr">
              <a:spcBef>
                <a:spcPts val="75"/>
              </a:spcBef>
            </a:pPr>
            <a:r>
              <a:rPr lang="es-MX" sz="1600" b="1" spc="188" dirty="0">
                <a:solidFill>
                  <a:schemeClr val="bg1"/>
                </a:solidFill>
                <a:latin typeface="Montserrat" pitchFamily="2" charset="77"/>
              </a:rPr>
              <a:t>11.93KM  </a:t>
            </a:r>
          </a:p>
        </p:txBody>
      </p:sp>
      <p:sp>
        <p:nvSpPr>
          <p:cNvPr id="108" name="object 3">
            <a:extLst>
              <a:ext uri="{FF2B5EF4-FFF2-40B4-BE49-F238E27FC236}">
                <a16:creationId xmlns:a16="http://schemas.microsoft.com/office/drawing/2014/main" id="{88349A45-C662-684A-A1E0-3F1C1968C46F}"/>
              </a:ext>
            </a:extLst>
          </p:cNvPr>
          <p:cNvSpPr txBox="1">
            <a:spLocks/>
          </p:cNvSpPr>
          <p:nvPr/>
        </p:nvSpPr>
        <p:spPr>
          <a:xfrm>
            <a:off x="7739405" y="3432554"/>
            <a:ext cx="2589691" cy="115608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latin typeface="Euclid Flex Light" panose="020B0300030000000000" pitchFamily="34" charset="77"/>
              </a:rPr>
              <a:t>KILOMETROS </a:t>
            </a:r>
            <a:r>
              <a:rPr lang="es-MX" sz="1400" b="1" spc="153" dirty="0">
                <a:solidFill>
                  <a:srgbClr val="AD2B35"/>
                </a:solidFill>
                <a:latin typeface="Euclid Flex Light" panose="020B0300030000000000" pitchFamily="34" charset="77"/>
              </a:rPr>
              <a:t>POR </a:t>
            </a:r>
          </a:p>
          <a:p>
            <a:pPr marL="9525">
              <a:spcBef>
                <a:spcPts val="75"/>
              </a:spcBef>
            </a:pPr>
            <a:r>
              <a:rPr lang="es-MX" sz="1400" b="1" spc="153" dirty="0">
                <a:solidFill>
                  <a:srgbClr val="AD2B35"/>
                </a:solidFill>
                <a:latin typeface="Euclid Flex Light" panose="020B0300030000000000" pitchFamily="34" charset="77"/>
              </a:rPr>
              <a:t>LIBERAR</a:t>
            </a:r>
            <a:r>
              <a:rPr lang="es-MX" sz="1400" spc="153" dirty="0">
                <a:latin typeface="Euclid Flex Light" panose="020B0300030000000000" pitchFamily="34" charset="77"/>
              </a:rPr>
              <a:t> CON </a:t>
            </a:r>
          </a:p>
          <a:p>
            <a:pPr marL="9525">
              <a:spcBef>
                <a:spcPts val="75"/>
              </a:spcBef>
            </a:pPr>
            <a:r>
              <a:rPr lang="es-MX" sz="1400" spc="153" dirty="0">
                <a:latin typeface="Euclid Flex Light" panose="020B0300030000000000" pitchFamily="34" charset="77"/>
              </a:rPr>
              <a:t>RELACIÓN AL OBJETIVO AL </a:t>
            </a:r>
            <a:r>
              <a:rPr lang="es-MX" sz="1400" spc="153" dirty="0">
                <a:latin typeface="Helvetica" pitchFamily="2" charset="0"/>
              </a:rPr>
              <a:t>06</a:t>
            </a:r>
            <a:r>
              <a:rPr lang="es-MX" sz="1400" spc="153" dirty="0">
                <a:latin typeface="Euclid Flex Light" panose="020B0300030000000000" pitchFamily="34" charset="77"/>
              </a:rPr>
              <a:t> DE OCT </a:t>
            </a:r>
            <a:r>
              <a:rPr lang="es-MX" sz="1400" spc="153" dirty="0">
                <a:latin typeface="Helvetica" pitchFamily="2" charset="0"/>
              </a:rPr>
              <a:t>2022</a:t>
            </a:r>
          </a:p>
          <a:p>
            <a:pPr marL="9525">
              <a:spcBef>
                <a:spcPts val="75"/>
              </a:spcBef>
            </a:pPr>
            <a:r>
              <a:rPr lang="es-MX" sz="1600" b="1" spc="153" dirty="0">
                <a:solidFill>
                  <a:srgbClr val="AD2B35"/>
                </a:solidFill>
                <a:latin typeface="Helvetica" pitchFamily="2" charset="0"/>
              </a:rPr>
              <a:t>24.37 KM</a:t>
            </a:r>
            <a:endParaRPr lang="es-MX" sz="1600" b="1" spc="188" dirty="0">
              <a:solidFill>
                <a:srgbClr val="AD2B35"/>
              </a:solidFill>
              <a:latin typeface="Helvetica" pitchFamily="2" charset="0"/>
            </a:endParaRPr>
          </a:p>
        </p:txBody>
      </p:sp>
      <p:pic>
        <p:nvPicPr>
          <p:cNvPr id="128" name="Imagen 127">
            <a:extLst>
              <a:ext uri="{FF2B5EF4-FFF2-40B4-BE49-F238E27FC236}">
                <a16:creationId xmlns:a16="http://schemas.microsoft.com/office/drawing/2014/main" id="{6E52988E-EE3A-274F-B3D6-614A2489B171}"/>
              </a:ext>
            </a:extLst>
          </p:cNvPr>
          <p:cNvPicPr>
            <a:picLocks noChangeAspect="1"/>
          </p:cNvPicPr>
          <p:nvPr/>
        </p:nvPicPr>
        <p:blipFill>
          <a:blip r:embed="rId9"/>
          <a:stretch>
            <a:fillRect/>
          </a:stretch>
        </p:blipFill>
        <p:spPr>
          <a:xfrm>
            <a:off x="6996948" y="4723430"/>
            <a:ext cx="731284" cy="731284"/>
          </a:xfrm>
          <a:prstGeom prst="rect">
            <a:avLst/>
          </a:prstGeom>
        </p:spPr>
      </p:pic>
      <p:pic>
        <p:nvPicPr>
          <p:cNvPr id="129" name="Imagen 128">
            <a:extLst>
              <a:ext uri="{FF2B5EF4-FFF2-40B4-BE49-F238E27FC236}">
                <a16:creationId xmlns:a16="http://schemas.microsoft.com/office/drawing/2014/main" id="{568CE27A-CF71-1340-9814-86156B03256A}"/>
              </a:ext>
            </a:extLst>
          </p:cNvPr>
          <p:cNvPicPr>
            <a:picLocks noChangeAspect="1"/>
          </p:cNvPicPr>
          <p:nvPr/>
        </p:nvPicPr>
        <p:blipFill>
          <a:blip r:embed="rId10"/>
          <a:stretch>
            <a:fillRect/>
          </a:stretch>
        </p:blipFill>
        <p:spPr>
          <a:xfrm>
            <a:off x="4135519" y="4733180"/>
            <a:ext cx="1259885" cy="1259885"/>
          </a:xfrm>
          <a:prstGeom prst="rect">
            <a:avLst/>
          </a:prstGeom>
        </p:spPr>
      </p:pic>
      <p:sp>
        <p:nvSpPr>
          <p:cNvPr id="130" name="object 3">
            <a:extLst>
              <a:ext uri="{FF2B5EF4-FFF2-40B4-BE49-F238E27FC236}">
                <a16:creationId xmlns:a16="http://schemas.microsoft.com/office/drawing/2014/main" id="{0825F605-AA8D-0B46-9C30-DD372496903A}"/>
              </a:ext>
            </a:extLst>
          </p:cNvPr>
          <p:cNvSpPr txBox="1">
            <a:spLocks/>
          </p:cNvSpPr>
          <p:nvPr/>
        </p:nvSpPr>
        <p:spPr>
          <a:xfrm>
            <a:off x="4273242" y="5042962"/>
            <a:ext cx="4480488"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rgbClr val="205340"/>
                </a:solidFill>
                <a:latin typeface="Montserrat" pitchFamily="2" charset="77"/>
              </a:rPr>
              <a:t>FRENTE 3 </a:t>
            </a:r>
          </a:p>
        </p:txBody>
      </p:sp>
      <p:sp>
        <p:nvSpPr>
          <p:cNvPr id="131" name="object 3">
            <a:extLst>
              <a:ext uri="{FF2B5EF4-FFF2-40B4-BE49-F238E27FC236}">
                <a16:creationId xmlns:a16="http://schemas.microsoft.com/office/drawing/2014/main" id="{FDF84B09-35AA-F746-A2E6-E4F186E7B556}"/>
              </a:ext>
            </a:extLst>
          </p:cNvPr>
          <p:cNvSpPr txBox="1">
            <a:spLocks/>
          </p:cNvSpPr>
          <p:nvPr/>
        </p:nvSpPr>
        <p:spPr>
          <a:xfrm>
            <a:off x="4119242" y="5253633"/>
            <a:ext cx="1225696" cy="39177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88" dirty="0">
                <a:latin typeface="Montserrat" pitchFamily="2" charset="77"/>
              </a:rPr>
              <a:t>OBJETIVO</a:t>
            </a:r>
          </a:p>
          <a:p>
            <a:pPr marL="9525" algn="ctr">
              <a:spcBef>
                <a:spcPts val="75"/>
              </a:spcBef>
            </a:pPr>
            <a:r>
              <a:rPr lang="es-MX" sz="1200" b="1" spc="188" dirty="0">
                <a:latin typeface="Montserrat" pitchFamily="2" charset="77"/>
              </a:rPr>
              <a:t>36.00KM  </a:t>
            </a:r>
          </a:p>
        </p:txBody>
      </p:sp>
      <p:sp>
        <p:nvSpPr>
          <p:cNvPr id="132" name="object 3">
            <a:extLst>
              <a:ext uri="{FF2B5EF4-FFF2-40B4-BE49-F238E27FC236}">
                <a16:creationId xmlns:a16="http://schemas.microsoft.com/office/drawing/2014/main" id="{071B2567-7FE8-F845-84F9-90ABFA10F0B0}"/>
              </a:ext>
            </a:extLst>
          </p:cNvPr>
          <p:cNvSpPr txBox="1">
            <a:spLocks/>
          </p:cNvSpPr>
          <p:nvPr/>
        </p:nvSpPr>
        <p:spPr>
          <a:xfrm>
            <a:off x="5638081" y="5177901"/>
            <a:ext cx="1225696" cy="51488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600" b="1" spc="188" dirty="0">
                <a:solidFill>
                  <a:schemeClr val="bg1"/>
                </a:solidFill>
                <a:latin typeface="Montserrat" pitchFamily="2" charset="77"/>
              </a:rPr>
              <a:t>18 % </a:t>
            </a:r>
          </a:p>
          <a:p>
            <a:pPr marL="9525" algn="ctr">
              <a:spcBef>
                <a:spcPts val="75"/>
              </a:spcBef>
            </a:pPr>
            <a:r>
              <a:rPr lang="es-MX" sz="1600" b="1" spc="188" dirty="0">
                <a:solidFill>
                  <a:schemeClr val="bg1"/>
                </a:solidFill>
                <a:latin typeface="Montserrat" pitchFamily="2" charset="77"/>
              </a:rPr>
              <a:t>6.40KM  </a:t>
            </a:r>
          </a:p>
        </p:txBody>
      </p:sp>
      <p:sp>
        <p:nvSpPr>
          <p:cNvPr id="133" name="object 3">
            <a:extLst>
              <a:ext uri="{FF2B5EF4-FFF2-40B4-BE49-F238E27FC236}">
                <a16:creationId xmlns:a16="http://schemas.microsoft.com/office/drawing/2014/main" id="{9302A959-F52D-0F4E-9964-6BCFD7353D47}"/>
              </a:ext>
            </a:extLst>
          </p:cNvPr>
          <p:cNvSpPr txBox="1">
            <a:spLocks/>
          </p:cNvSpPr>
          <p:nvPr/>
        </p:nvSpPr>
        <p:spPr>
          <a:xfrm>
            <a:off x="7739665" y="4904856"/>
            <a:ext cx="2589691" cy="115608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latin typeface="Euclid Flex Light" panose="020B0300030000000000" pitchFamily="34" charset="77"/>
              </a:rPr>
              <a:t>KILOMETROS</a:t>
            </a:r>
            <a:r>
              <a:rPr lang="es-MX" sz="1400" b="1" spc="153" dirty="0">
                <a:solidFill>
                  <a:srgbClr val="AD2B35"/>
                </a:solidFill>
                <a:latin typeface="Euclid Flex Light" panose="020B0300030000000000" pitchFamily="34" charset="77"/>
              </a:rPr>
              <a:t> POR </a:t>
            </a:r>
          </a:p>
          <a:p>
            <a:pPr marL="9525">
              <a:spcBef>
                <a:spcPts val="75"/>
              </a:spcBef>
            </a:pPr>
            <a:r>
              <a:rPr lang="es-MX" sz="1400" b="1" spc="153" dirty="0">
                <a:solidFill>
                  <a:srgbClr val="AD2B35"/>
                </a:solidFill>
                <a:latin typeface="Euclid Flex Light" panose="020B0300030000000000" pitchFamily="34" charset="77"/>
              </a:rPr>
              <a:t>LIBERAR</a:t>
            </a:r>
            <a:r>
              <a:rPr lang="es-MX" sz="1400" spc="153" dirty="0">
                <a:latin typeface="Euclid Flex Light" panose="020B0300030000000000" pitchFamily="34" charset="77"/>
              </a:rPr>
              <a:t> CON </a:t>
            </a:r>
          </a:p>
          <a:p>
            <a:pPr marL="9525">
              <a:spcBef>
                <a:spcPts val="75"/>
              </a:spcBef>
            </a:pPr>
            <a:r>
              <a:rPr lang="es-MX" sz="1400" spc="153" dirty="0">
                <a:latin typeface="Euclid Flex Light" panose="020B0300030000000000" pitchFamily="34" charset="77"/>
              </a:rPr>
              <a:t>RELACIÓN AL OBJETIVO AL </a:t>
            </a:r>
            <a:r>
              <a:rPr lang="es-MX" sz="1400" spc="153" dirty="0">
                <a:latin typeface="Helvetica" pitchFamily="2" charset="0"/>
              </a:rPr>
              <a:t>06</a:t>
            </a:r>
            <a:r>
              <a:rPr lang="es-MX" sz="1400" spc="153" dirty="0">
                <a:latin typeface="Euclid Flex Light" panose="020B0300030000000000" pitchFamily="34" charset="77"/>
              </a:rPr>
              <a:t> DE OCT </a:t>
            </a:r>
            <a:r>
              <a:rPr lang="es-MX" sz="1400" spc="153" dirty="0">
                <a:latin typeface="Helvetica" pitchFamily="2" charset="0"/>
              </a:rPr>
              <a:t>2022</a:t>
            </a:r>
          </a:p>
          <a:p>
            <a:pPr marL="9525">
              <a:spcBef>
                <a:spcPts val="75"/>
              </a:spcBef>
            </a:pPr>
            <a:r>
              <a:rPr lang="es-MX" sz="1600" b="1" spc="153" dirty="0">
                <a:solidFill>
                  <a:srgbClr val="AD2B35"/>
                </a:solidFill>
                <a:latin typeface="Helvetica" pitchFamily="2" charset="0"/>
              </a:rPr>
              <a:t>29.6 KM</a:t>
            </a:r>
            <a:endParaRPr lang="es-MX" sz="1600" b="1" spc="188" dirty="0">
              <a:solidFill>
                <a:srgbClr val="AD2B35"/>
              </a:solidFill>
              <a:latin typeface="Helvetica" pitchFamily="2" charset="0"/>
            </a:endParaRPr>
          </a:p>
        </p:txBody>
      </p:sp>
      <p:pic>
        <p:nvPicPr>
          <p:cNvPr id="134" name="Imagen 133">
            <a:extLst>
              <a:ext uri="{FF2B5EF4-FFF2-40B4-BE49-F238E27FC236}">
                <a16:creationId xmlns:a16="http://schemas.microsoft.com/office/drawing/2014/main" id="{49227772-23AD-204C-AF52-738AAFE17AC5}"/>
              </a:ext>
            </a:extLst>
          </p:cNvPr>
          <p:cNvPicPr>
            <a:picLocks noChangeAspect="1"/>
          </p:cNvPicPr>
          <p:nvPr/>
        </p:nvPicPr>
        <p:blipFill>
          <a:blip r:embed="rId12"/>
          <a:stretch>
            <a:fillRect/>
          </a:stretch>
        </p:blipFill>
        <p:spPr>
          <a:xfrm>
            <a:off x="3351268" y="312385"/>
            <a:ext cx="836444" cy="836444"/>
          </a:xfrm>
          <a:prstGeom prst="rect">
            <a:avLst/>
          </a:prstGeom>
        </p:spPr>
      </p:pic>
    </p:spTree>
    <p:extLst>
      <p:ext uri="{BB962C8B-B14F-4D97-AF65-F5344CB8AC3E}">
        <p14:creationId xmlns:p14="http://schemas.microsoft.com/office/powerpoint/2010/main" val="12783572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559FBF66-B5FA-D042-A163-C101B46DF63B}"/>
              </a:ext>
            </a:extLst>
          </p:cNvPr>
          <p:cNvPicPr>
            <a:picLocks noChangeAspect="1"/>
          </p:cNvPicPr>
          <p:nvPr/>
        </p:nvPicPr>
        <p:blipFill>
          <a:blip r:embed="rId2"/>
          <a:stretch>
            <a:fillRect/>
          </a:stretch>
        </p:blipFill>
        <p:spPr>
          <a:xfrm>
            <a:off x="8036416" y="3052186"/>
            <a:ext cx="1280247" cy="1280247"/>
          </a:xfrm>
          <a:prstGeom prst="rect">
            <a:avLst/>
          </a:prstGeom>
        </p:spPr>
      </p:pic>
      <p:pic>
        <p:nvPicPr>
          <p:cNvPr id="5" name="Imagen 4">
            <a:extLst>
              <a:ext uri="{FF2B5EF4-FFF2-40B4-BE49-F238E27FC236}">
                <a16:creationId xmlns:a16="http://schemas.microsoft.com/office/drawing/2014/main" id="{DB190173-8159-5E43-97CB-60DE8D5B8BB4}"/>
              </a:ext>
            </a:extLst>
          </p:cNvPr>
          <p:cNvPicPr>
            <a:picLocks noChangeAspect="1"/>
          </p:cNvPicPr>
          <p:nvPr/>
        </p:nvPicPr>
        <p:blipFill>
          <a:blip r:embed="rId3"/>
          <a:stretch>
            <a:fillRect/>
          </a:stretch>
        </p:blipFill>
        <p:spPr>
          <a:xfrm>
            <a:off x="1717563" y="3185820"/>
            <a:ext cx="1330734" cy="1330734"/>
          </a:xfrm>
          <a:prstGeom prst="rect">
            <a:avLst/>
          </a:prstGeom>
        </p:spPr>
      </p:pic>
      <p:pic>
        <p:nvPicPr>
          <p:cNvPr id="56" name="Imagen 55">
            <a:extLst>
              <a:ext uri="{FF2B5EF4-FFF2-40B4-BE49-F238E27FC236}">
                <a16:creationId xmlns:a16="http://schemas.microsoft.com/office/drawing/2014/main" id="{8508D143-1E39-444E-8AC4-F127F59DAB2D}"/>
              </a:ext>
            </a:extLst>
          </p:cNvPr>
          <p:cNvPicPr>
            <a:picLocks noChangeAspect="1"/>
          </p:cNvPicPr>
          <p:nvPr/>
        </p:nvPicPr>
        <p:blipFill>
          <a:blip r:embed="rId4"/>
          <a:stretch>
            <a:fillRect/>
          </a:stretch>
        </p:blipFill>
        <p:spPr>
          <a:xfrm>
            <a:off x="1819956" y="4645891"/>
            <a:ext cx="1250782" cy="1250782"/>
          </a:xfrm>
          <a:prstGeom prst="rect">
            <a:avLst/>
          </a:prstGeom>
        </p:spPr>
      </p:pic>
      <p:pic>
        <p:nvPicPr>
          <p:cNvPr id="3" name="Imagen 2">
            <a:extLst>
              <a:ext uri="{FF2B5EF4-FFF2-40B4-BE49-F238E27FC236}">
                <a16:creationId xmlns:a16="http://schemas.microsoft.com/office/drawing/2014/main" id="{262F41CC-C316-9646-9550-6D2F5214DFEF}"/>
              </a:ext>
            </a:extLst>
          </p:cNvPr>
          <p:cNvPicPr>
            <a:picLocks noChangeAspect="1"/>
          </p:cNvPicPr>
          <p:nvPr/>
        </p:nvPicPr>
        <p:blipFill>
          <a:blip r:embed="rId5"/>
          <a:stretch>
            <a:fillRect/>
          </a:stretch>
        </p:blipFill>
        <p:spPr>
          <a:xfrm>
            <a:off x="1736234" y="1779697"/>
            <a:ext cx="1278462" cy="1278462"/>
          </a:xfrm>
          <a:prstGeom prst="rect">
            <a:avLst/>
          </a:prstGeom>
        </p:spPr>
      </p:pic>
      <p:sp>
        <p:nvSpPr>
          <p:cNvPr id="11" name="Rectángulo 10">
            <a:extLst>
              <a:ext uri="{FF2B5EF4-FFF2-40B4-BE49-F238E27FC236}">
                <a16:creationId xmlns:a16="http://schemas.microsoft.com/office/drawing/2014/main" id="{38135AF8-E77D-0E4B-AC15-E58D06F6FCD1}"/>
              </a:ext>
            </a:extLst>
          </p:cNvPr>
          <p:cNvSpPr/>
          <p:nvPr/>
        </p:nvSpPr>
        <p:spPr>
          <a:xfrm flipV="1">
            <a:off x="4443220" y="1013577"/>
            <a:ext cx="7106476" cy="93586"/>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6"/>
          <a:stretch>
            <a:fillRect/>
          </a:stretch>
        </p:blipFill>
        <p:spPr>
          <a:xfrm>
            <a:off x="11965294" y="0"/>
            <a:ext cx="234462"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7">
            <a:lum bright="-40000" contrast="-40000"/>
            <a:extLst>
              <a:ext uri="{28A0092B-C50C-407E-A947-70E740481C1C}">
                <a14:useLocalDpi xmlns:a14="http://schemas.microsoft.com/office/drawing/2010/main"/>
              </a:ext>
            </a:extLst>
          </a:blip>
          <a:stretch>
            <a:fillRect/>
          </a:stretch>
        </p:blipFill>
        <p:spPr>
          <a:xfrm>
            <a:off x="8389761" y="5725102"/>
            <a:ext cx="2229105" cy="610940"/>
          </a:xfrm>
          <a:prstGeom prst="rect">
            <a:avLst/>
          </a:prstGeom>
        </p:spPr>
      </p:pic>
      <p:sp>
        <p:nvSpPr>
          <p:cNvPr id="9" name="object 3">
            <a:extLst>
              <a:ext uri="{FF2B5EF4-FFF2-40B4-BE49-F238E27FC236}">
                <a16:creationId xmlns:a16="http://schemas.microsoft.com/office/drawing/2014/main" id="{6DD5A2C4-D450-6F47-99F1-CF1CD95EC094}"/>
              </a:ext>
            </a:extLst>
          </p:cNvPr>
          <p:cNvSpPr txBox="1">
            <a:spLocks/>
          </p:cNvSpPr>
          <p:nvPr/>
        </p:nvSpPr>
        <p:spPr>
          <a:xfrm>
            <a:off x="494902" y="539174"/>
            <a:ext cx="4480488" cy="6379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88" dirty="0">
                <a:latin typeface="Montserrat" pitchFamily="2" charset="77"/>
              </a:rPr>
              <a:t>AVANCE DE</a:t>
            </a:r>
          </a:p>
          <a:p>
            <a:pPr marL="9525">
              <a:spcBef>
                <a:spcPts val="75"/>
              </a:spcBef>
            </a:pPr>
            <a:r>
              <a:rPr lang="es-MX" sz="2000" spc="188" dirty="0">
                <a:latin typeface="Montserrat" pitchFamily="2" charset="77"/>
              </a:rPr>
              <a:t>BRECHA MANUAL </a:t>
            </a:r>
          </a:p>
        </p:txBody>
      </p:sp>
      <p:pic>
        <p:nvPicPr>
          <p:cNvPr id="12" name="Imagen 11">
            <a:extLst>
              <a:ext uri="{FF2B5EF4-FFF2-40B4-BE49-F238E27FC236}">
                <a16:creationId xmlns:a16="http://schemas.microsoft.com/office/drawing/2014/main" id="{85249A8E-A3EB-8E46-B62A-4CC1236B2314}"/>
              </a:ext>
            </a:extLst>
          </p:cNvPr>
          <p:cNvPicPr>
            <a:picLocks noChangeAspect="1"/>
          </p:cNvPicPr>
          <p:nvPr/>
        </p:nvPicPr>
        <p:blipFill>
          <a:blip r:embed="rId8">
            <a:lum bright="70000" contrast="-70000"/>
          </a:blip>
          <a:stretch>
            <a:fillRect/>
          </a:stretch>
        </p:blipFill>
        <p:spPr>
          <a:xfrm>
            <a:off x="10871393" y="547423"/>
            <a:ext cx="1407348" cy="5277556"/>
          </a:xfrm>
          <a:prstGeom prst="rect">
            <a:avLst/>
          </a:prstGeom>
        </p:spPr>
      </p:pic>
      <p:sp>
        <p:nvSpPr>
          <p:cNvPr id="52" name="object 3">
            <a:extLst>
              <a:ext uri="{FF2B5EF4-FFF2-40B4-BE49-F238E27FC236}">
                <a16:creationId xmlns:a16="http://schemas.microsoft.com/office/drawing/2014/main" id="{FF008917-7D82-EB4C-A9EB-607705BF331E}"/>
              </a:ext>
            </a:extLst>
          </p:cNvPr>
          <p:cNvSpPr txBox="1">
            <a:spLocks/>
          </p:cNvSpPr>
          <p:nvPr/>
        </p:nvSpPr>
        <p:spPr>
          <a:xfrm>
            <a:off x="1729216" y="1269353"/>
            <a:ext cx="1352133" cy="39177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88" dirty="0">
                <a:latin typeface="Montserrat" pitchFamily="2" charset="77"/>
              </a:rPr>
              <a:t>KILOMETROS </a:t>
            </a:r>
          </a:p>
          <a:p>
            <a:pPr marL="9525" algn="ctr">
              <a:spcBef>
                <a:spcPts val="75"/>
              </a:spcBef>
            </a:pPr>
            <a:r>
              <a:rPr lang="es-MX" sz="1200" b="1" spc="188" dirty="0">
                <a:latin typeface="Montserrat" pitchFamily="2" charset="77"/>
              </a:rPr>
              <a:t>LIBERADOS </a:t>
            </a:r>
          </a:p>
        </p:txBody>
      </p:sp>
      <p:sp>
        <p:nvSpPr>
          <p:cNvPr id="54" name="object 3">
            <a:extLst>
              <a:ext uri="{FF2B5EF4-FFF2-40B4-BE49-F238E27FC236}">
                <a16:creationId xmlns:a16="http://schemas.microsoft.com/office/drawing/2014/main" id="{EA452F47-7075-634A-B4FF-FCB1C56CC481}"/>
              </a:ext>
            </a:extLst>
          </p:cNvPr>
          <p:cNvSpPr txBox="1">
            <a:spLocks/>
          </p:cNvSpPr>
          <p:nvPr/>
        </p:nvSpPr>
        <p:spPr>
          <a:xfrm>
            <a:off x="12144596" y="-1100343"/>
            <a:ext cx="2152699" cy="33021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BANCOS </a:t>
            </a:r>
          </a:p>
          <a:p>
            <a:pPr marL="9525" algn="ctr">
              <a:spcBef>
                <a:spcPts val="75"/>
              </a:spcBef>
            </a:pPr>
            <a:r>
              <a:rPr lang="es-MX" sz="1000" b="1" spc="188" dirty="0">
                <a:latin typeface="Montserrat" pitchFamily="2" charset="77"/>
              </a:rPr>
              <a:t>DE MATERIALES  </a:t>
            </a:r>
          </a:p>
        </p:txBody>
      </p:sp>
      <p:pic>
        <p:nvPicPr>
          <p:cNvPr id="50" name="Imagen 49">
            <a:extLst>
              <a:ext uri="{FF2B5EF4-FFF2-40B4-BE49-F238E27FC236}">
                <a16:creationId xmlns:a16="http://schemas.microsoft.com/office/drawing/2014/main" id="{D1242A87-AF0D-D74E-A12A-D338CC30443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120" b="47526" l="8667" r="75200"/>
                    </a14:imgEffect>
                  </a14:imgLayer>
                </a14:imgProps>
              </a:ext>
            </a:extLst>
          </a:blip>
          <a:srcRect l="10141" t="10141" r="24725" b="52488"/>
          <a:stretch/>
        </p:blipFill>
        <p:spPr>
          <a:xfrm>
            <a:off x="10769288" y="5558145"/>
            <a:ext cx="959307" cy="978986"/>
          </a:xfrm>
          <a:prstGeom prst="rect">
            <a:avLst/>
          </a:prstGeom>
        </p:spPr>
      </p:pic>
      <p:sp>
        <p:nvSpPr>
          <p:cNvPr id="82" name="object 3">
            <a:extLst>
              <a:ext uri="{FF2B5EF4-FFF2-40B4-BE49-F238E27FC236}">
                <a16:creationId xmlns:a16="http://schemas.microsoft.com/office/drawing/2014/main" id="{AE491BC3-A506-3847-9A74-33EEED8D6223}"/>
              </a:ext>
            </a:extLst>
          </p:cNvPr>
          <p:cNvSpPr txBox="1">
            <a:spLocks/>
          </p:cNvSpPr>
          <p:nvPr/>
        </p:nvSpPr>
        <p:spPr>
          <a:xfrm>
            <a:off x="12630799" y="5527085"/>
            <a:ext cx="2152699" cy="44050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800" b="1" spc="188" dirty="0">
                <a:solidFill>
                  <a:schemeClr val="bg1"/>
                </a:solidFill>
                <a:latin typeface="Montserrat" pitchFamily="2" charset="77"/>
              </a:rPr>
              <a:t>5</a:t>
            </a:r>
          </a:p>
        </p:txBody>
      </p:sp>
      <p:sp>
        <p:nvSpPr>
          <p:cNvPr id="84" name="object 3">
            <a:extLst>
              <a:ext uri="{FF2B5EF4-FFF2-40B4-BE49-F238E27FC236}">
                <a16:creationId xmlns:a16="http://schemas.microsoft.com/office/drawing/2014/main" id="{FA6AEBA2-40A5-674C-9047-179C01554633}"/>
              </a:ext>
            </a:extLst>
          </p:cNvPr>
          <p:cNvSpPr txBox="1">
            <a:spLocks/>
          </p:cNvSpPr>
          <p:nvPr/>
        </p:nvSpPr>
        <p:spPr>
          <a:xfrm>
            <a:off x="6931814" y="3301584"/>
            <a:ext cx="1225696" cy="29944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900" b="1" spc="188" dirty="0">
                <a:solidFill>
                  <a:schemeClr val="bg1"/>
                </a:solidFill>
                <a:latin typeface="Montserrat" pitchFamily="2" charset="77"/>
              </a:rPr>
              <a:t>8.11 KM </a:t>
            </a:r>
          </a:p>
          <a:p>
            <a:pPr marL="9525" algn="ctr">
              <a:spcBef>
                <a:spcPts val="75"/>
              </a:spcBef>
            </a:pPr>
            <a:r>
              <a:rPr lang="es-MX" sz="900" b="1" spc="188" dirty="0">
                <a:solidFill>
                  <a:schemeClr val="bg1"/>
                </a:solidFill>
                <a:latin typeface="Montserrat" pitchFamily="2" charset="77"/>
              </a:rPr>
              <a:t>LIBERADOS </a:t>
            </a:r>
          </a:p>
        </p:txBody>
      </p:sp>
      <p:sp>
        <p:nvSpPr>
          <p:cNvPr id="86" name="object 3">
            <a:extLst>
              <a:ext uri="{FF2B5EF4-FFF2-40B4-BE49-F238E27FC236}">
                <a16:creationId xmlns:a16="http://schemas.microsoft.com/office/drawing/2014/main" id="{BEDD9940-56CA-F744-B42E-CD4B1655EB0C}"/>
              </a:ext>
            </a:extLst>
          </p:cNvPr>
          <p:cNvSpPr txBox="1">
            <a:spLocks/>
          </p:cNvSpPr>
          <p:nvPr/>
        </p:nvSpPr>
        <p:spPr>
          <a:xfrm>
            <a:off x="7056476" y="4326735"/>
            <a:ext cx="4480488" cy="1788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100" b="1" spc="188" dirty="0">
                <a:solidFill>
                  <a:schemeClr val="bg1"/>
                </a:solidFill>
                <a:latin typeface="Montserrat" pitchFamily="2" charset="77"/>
              </a:rPr>
              <a:t>FRENTE 2 </a:t>
            </a:r>
          </a:p>
        </p:txBody>
      </p:sp>
      <p:sp>
        <p:nvSpPr>
          <p:cNvPr id="98" name="object 3">
            <a:extLst>
              <a:ext uri="{FF2B5EF4-FFF2-40B4-BE49-F238E27FC236}">
                <a16:creationId xmlns:a16="http://schemas.microsoft.com/office/drawing/2014/main" id="{E953FA21-7092-4540-8B0C-9C3658FD4EB7}"/>
              </a:ext>
            </a:extLst>
          </p:cNvPr>
          <p:cNvSpPr txBox="1">
            <a:spLocks/>
          </p:cNvSpPr>
          <p:nvPr/>
        </p:nvSpPr>
        <p:spPr>
          <a:xfrm>
            <a:off x="14940383" y="-3197405"/>
            <a:ext cx="2152699" cy="33021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BANCOS </a:t>
            </a:r>
          </a:p>
          <a:p>
            <a:pPr marL="9525" algn="ctr">
              <a:spcBef>
                <a:spcPts val="75"/>
              </a:spcBef>
            </a:pPr>
            <a:r>
              <a:rPr lang="es-MX" sz="1000" b="1" spc="188" dirty="0">
                <a:latin typeface="Montserrat" pitchFamily="2" charset="77"/>
              </a:rPr>
              <a:t>DE MATERIALES  </a:t>
            </a:r>
          </a:p>
        </p:txBody>
      </p:sp>
      <p:sp>
        <p:nvSpPr>
          <p:cNvPr id="100" name="object 3">
            <a:extLst>
              <a:ext uri="{FF2B5EF4-FFF2-40B4-BE49-F238E27FC236}">
                <a16:creationId xmlns:a16="http://schemas.microsoft.com/office/drawing/2014/main" id="{131756D6-EB72-864C-8B8D-786A1E790CBF}"/>
              </a:ext>
            </a:extLst>
          </p:cNvPr>
          <p:cNvSpPr txBox="1">
            <a:spLocks/>
          </p:cNvSpPr>
          <p:nvPr/>
        </p:nvSpPr>
        <p:spPr>
          <a:xfrm>
            <a:off x="8230044" y="1854507"/>
            <a:ext cx="4480488" cy="1788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100" b="1" spc="188" dirty="0">
                <a:solidFill>
                  <a:schemeClr val="bg1"/>
                </a:solidFill>
                <a:latin typeface="Montserrat" pitchFamily="2" charset="77"/>
              </a:rPr>
              <a:t>FRENTE 5 </a:t>
            </a:r>
          </a:p>
        </p:txBody>
      </p:sp>
      <p:sp>
        <p:nvSpPr>
          <p:cNvPr id="103" name="object 3">
            <a:extLst>
              <a:ext uri="{FF2B5EF4-FFF2-40B4-BE49-F238E27FC236}">
                <a16:creationId xmlns:a16="http://schemas.microsoft.com/office/drawing/2014/main" id="{4170978A-89C6-2045-9BFB-9A3E3C2D7B3F}"/>
              </a:ext>
            </a:extLst>
          </p:cNvPr>
          <p:cNvSpPr txBox="1">
            <a:spLocks/>
          </p:cNvSpPr>
          <p:nvPr/>
        </p:nvSpPr>
        <p:spPr>
          <a:xfrm>
            <a:off x="7185674" y="3616770"/>
            <a:ext cx="4480488" cy="1788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100" b="1" spc="188" dirty="0">
                <a:solidFill>
                  <a:schemeClr val="bg1"/>
                </a:solidFill>
                <a:latin typeface="Montserrat" pitchFamily="2" charset="77"/>
              </a:rPr>
              <a:t>FRENTE 6 </a:t>
            </a:r>
          </a:p>
        </p:txBody>
      </p:sp>
      <p:pic>
        <p:nvPicPr>
          <p:cNvPr id="75" name="Imagen 74">
            <a:extLst>
              <a:ext uri="{FF2B5EF4-FFF2-40B4-BE49-F238E27FC236}">
                <a16:creationId xmlns:a16="http://schemas.microsoft.com/office/drawing/2014/main" id="{4E2A96EA-AA66-B044-80FF-0257F5D9D031}"/>
              </a:ext>
            </a:extLst>
          </p:cNvPr>
          <p:cNvPicPr>
            <a:picLocks noChangeAspect="1"/>
          </p:cNvPicPr>
          <p:nvPr/>
        </p:nvPicPr>
        <p:blipFill>
          <a:blip r:embed="rId11"/>
          <a:stretch>
            <a:fillRect/>
          </a:stretch>
        </p:blipFill>
        <p:spPr>
          <a:xfrm>
            <a:off x="3219769" y="1668143"/>
            <a:ext cx="731284" cy="731284"/>
          </a:xfrm>
          <a:prstGeom prst="rect">
            <a:avLst/>
          </a:prstGeom>
        </p:spPr>
      </p:pic>
      <p:pic>
        <p:nvPicPr>
          <p:cNvPr id="81" name="Imagen 80">
            <a:extLst>
              <a:ext uri="{FF2B5EF4-FFF2-40B4-BE49-F238E27FC236}">
                <a16:creationId xmlns:a16="http://schemas.microsoft.com/office/drawing/2014/main" id="{7979DF69-0D0D-7447-BA45-9DA0B29E32FE}"/>
              </a:ext>
            </a:extLst>
          </p:cNvPr>
          <p:cNvPicPr>
            <a:picLocks noChangeAspect="1"/>
          </p:cNvPicPr>
          <p:nvPr/>
        </p:nvPicPr>
        <p:blipFill>
          <a:blip r:embed="rId12"/>
          <a:stretch>
            <a:fillRect/>
          </a:stretch>
        </p:blipFill>
        <p:spPr>
          <a:xfrm>
            <a:off x="384856" y="1745827"/>
            <a:ext cx="1259885" cy="1259885"/>
          </a:xfrm>
          <a:prstGeom prst="rect">
            <a:avLst/>
          </a:prstGeom>
        </p:spPr>
      </p:pic>
      <p:sp>
        <p:nvSpPr>
          <p:cNvPr id="85" name="object 3">
            <a:extLst>
              <a:ext uri="{FF2B5EF4-FFF2-40B4-BE49-F238E27FC236}">
                <a16:creationId xmlns:a16="http://schemas.microsoft.com/office/drawing/2014/main" id="{D2269134-3714-EE49-9A5F-A03821F6E37A}"/>
              </a:ext>
            </a:extLst>
          </p:cNvPr>
          <p:cNvSpPr txBox="1">
            <a:spLocks/>
          </p:cNvSpPr>
          <p:nvPr/>
        </p:nvSpPr>
        <p:spPr>
          <a:xfrm>
            <a:off x="533612" y="2022614"/>
            <a:ext cx="4480488"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rgbClr val="205340"/>
                </a:solidFill>
                <a:latin typeface="Montserrat" pitchFamily="2" charset="77"/>
              </a:rPr>
              <a:t>FRENTE 4 </a:t>
            </a:r>
          </a:p>
        </p:txBody>
      </p:sp>
      <p:sp>
        <p:nvSpPr>
          <p:cNvPr id="88" name="object 3">
            <a:extLst>
              <a:ext uri="{FF2B5EF4-FFF2-40B4-BE49-F238E27FC236}">
                <a16:creationId xmlns:a16="http://schemas.microsoft.com/office/drawing/2014/main" id="{3A5FC06D-ABA5-4644-B9CF-2C4B5CFBABD4}"/>
              </a:ext>
            </a:extLst>
          </p:cNvPr>
          <p:cNvSpPr txBox="1">
            <a:spLocks/>
          </p:cNvSpPr>
          <p:nvPr/>
        </p:nvSpPr>
        <p:spPr>
          <a:xfrm>
            <a:off x="449219" y="2267094"/>
            <a:ext cx="1225696" cy="39177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88" dirty="0">
                <a:latin typeface="Montserrat" pitchFamily="2" charset="77"/>
              </a:rPr>
              <a:t>OBJETIVO</a:t>
            </a:r>
          </a:p>
          <a:p>
            <a:pPr marL="9525" algn="ctr">
              <a:spcBef>
                <a:spcPts val="75"/>
              </a:spcBef>
            </a:pPr>
            <a:r>
              <a:rPr lang="es-MX" sz="1200" b="1" spc="188" dirty="0">
                <a:latin typeface="Montserrat" pitchFamily="2" charset="77"/>
              </a:rPr>
              <a:t>36.10KM  </a:t>
            </a:r>
          </a:p>
        </p:txBody>
      </p:sp>
      <p:sp>
        <p:nvSpPr>
          <p:cNvPr id="51" name="object 3">
            <a:extLst>
              <a:ext uri="{FF2B5EF4-FFF2-40B4-BE49-F238E27FC236}">
                <a16:creationId xmlns:a16="http://schemas.microsoft.com/office/drawing/2014/main" id="{A2598AFE-0C0E-5546-8BD8-60A50133620D}"/>
              </a:ext>
            </a:extLst>
          </p:cNvPr>
          <p:cNvSpPr txBox="1">
            <a:spLocks/>
          </p:cNvSpPr>
          <p:nvPr/>
        </p:nvSpPr>
        <p:spPr>
          <a:xfrm>
            <a:off x="1785643" y="2084638"/>
            <a:ext cx="1225696" cy="51488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600" b="1" spc="188" dirty="0">
                <a:solidFill>
                  <a:schemeClr val="bg1"/>
                </a:solidFill>
                <a:latin typeface="Montserrat" pitchFamily="2" charset="77"/>
              </a:rPr>
              <a:t>47% </a:t>
            </a:r>
          </a:p>
          <a:p>
            <a:pPr marL="9525" algn="ctr">
              <a:spcBef>
                <a:spcPts val="75"/>
              </a:spcBef>
            </a:pPr>
            <a:r>
              <a:rPr lang="es-MX" sz="1600" b="1" spc="188" dirty="0">
                <a:solidFill>
                  <a:schemeClr val="bg1"/>
                </a:solidFill>
                <a:latin typeface="Montserrat" pitchFamily="2" charset="77"/>
              </a:rPr>
              <a:t>17.12KM  </a:t>
            </a:r>
          </a:p>
        </p:txBody>
      </p:sp>
      <p:sp>
        <p:nvSpPr>
          <p:cNvPr id="91" name="object 3">
            <a:extLst>
              <a:ext uri="{FF2B5EF4-FFF2-40B4-BE49-F238E27FC236}">
                <a16:creationId xmlns:a16="http://schemas.microsoft.com/office/drawing/2014/main" id="{7FF950DC-0C19-1641-922C-B76B1C2D73F2}"/>
              </a:ext>
            </a:extLst>
          </p:cNvPr>
          <p:cNvSpPr txBox="1">
            <a:spLocks/>
          </p:cNvSpPr>
          <p:nvPr/>
        </p:nvSpPr>
        <p:spPr>
          <a:xfrm>
            <a:off x="3962486" y="1894539"/>
            <a:ext cx="2589691" cy="115608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latin typeface="Euclid Flex Light" panose="020B0300030000000000" pitchFamily="34" charset="77"/>
              </a:rPr>
              <a:t>KILOMETROS </a:t>
            </a:r>
            <a:r>
              <a:rPr lang="es-MX" sz="1400" b="1" spc="153" dirty="0">
                <a:solidFill>
                  <a:srgbClr val="AD2B35"/>
                </a:solidFill>
                <a:latin typeface="Euclid Flex Light" panose="020B0300030000000000" pitchFamily="34" charset="77"/>
              </a:rPr>
              <a:t>POR </a:t>
            </a:r>
          </a:p>
          <a:p>
            <a:pPr marL="9525">
              <a:spcBef>
                <a:spcPts val="75"/>
              </a:spcBef>
            </a:pPr>
            <a:r>
              <a:rPr lang="es-MX" sz="1400" b="1" spc="153" dirty="0">
                <a:solidFill>
                  <a:srgbClr val="AD2B35"/>
                </a:solidFill>
                <a:latin typeface="Euclid Flex Light" panose="020B0300030000000000" pitchFamily="34" charset="77"/>
              </a:rPr>
              <a:t>LIBERAR </a:t>
            </a:r>
            <a:r>
              <a:rPr lang="es-MX" sz="1400" spc="153" dirty="0">
                <a:latin typeface="Euclid Flex Light" panose="020B0300030000000000" pitchFamily="34" charset="77"/>
              </a:rPr>
              <a:t>CON </a:t>
            </a:r>
          </a:p>
          <a:p>
            <a:pPr marL="9525">
              <a:spcBef>
                <a:spcPts val="75"/>
              </a:spcBef>
            </a:pPr>
            <a:r>
              <a:rPr lang="es-MX" sz="1400" spc="153" dirty="0">
                <a:latin typeface="Euclid Flex Light" panose="020B0300030000000000" pitchFamily="34" charset="77"/>
              </a:rPr>
              <a:t>RELACIÓN AL OBJETIVO AL </a:t>
            </a:r>
            <a:r>
              <a:rPr lang="es-MX" sz="1400" spc="153" dirty="0">
                <a:latin typeface="Helvetica" pitchFamily="2" charset="0"/>
              </a:rPr>
              <a:t>06</a:t>
            </a:r>
            <a:r>
              <a:rPr lang="es-MX" sz="1400" spc="153" dirty="0">
                <a:latin typeface="Euclid Flex Light" panose="020B0300030000000000" pitchFamily="34" charset="77"/>
              </a:rPr>
              <a:t> DE OCT </a:t>
            </a:r>
            <a:r>
              <a:rPr lang="es-MX" sz="1400" spc="153" dirty="0">
                <a:latin typeface="Helvetica" pitchFamily="2" charset="0"/>
              </a:rPr>
              <a:t>2022</a:t>
            </a:r>
          </a:p>
          <a:p>
            <a:pPr marL="9525">
              <a:spcBef>
                <a:spcPts val="75"/>
              </a:spcBef>
            </a:pPr>
            <a:r>
              <a:rPr lang="es-MX" sz="1600" b="1" spc="153" dirty="0">
                <a:solidFill>
                  <a:srgbClr val="AD2B35"/>
                </a:solidFill>
                <a:latin typeface="Helvetica" pitchFamily="2" charset="0"/>
              </a:rPr>
              <a:t>18.98 KM</a:t>
            </a:r>
            <a:endParaRPr lang="es-MX" sz="1600" b="1" spc="188" dirty="0">
              <a:solidFill>
                <a:srgbClr val="AD2B35"/>
              </a:solidFill>
              <a:latin typeface="Helvetica" pitchFamily="2" charset="0"/>
            </a:endParaRPr>
          </a:p>
        </p:txBody>
      </p:sp>
      <p:pic>
        <p:nvPicPr>
          <p:cNvPr id="95" name="Imagen 94">
            <a:extLst>
              <a:ext uri="{FF2B5EF4-FFF2-40B4-BE49-F238E27FC236}">
                <a16:creationId xmlns:a16="http://schemas.microsoft.com/office/drawing/2014/main" id="{E40513D2-8165-7E42-AA26-0B07A8DCCBCD}"/>
              </a:ext>
            </a:extLst>
          </p:cNvPr>
          <p:cNvPicPr>
            <a:picLocks noChangeAspect="1"/>
          </p:cNvPicPr>
          <p:nvPr/>
        </p:nvPicPr>
        <p:blipFill>
          <a:blip r:embed="rId11"/>
          <a:stretch>
            <a:fillRect/>
          </a:stretch>
        </p:blipFill>
        <p:spPr>
          <a:xfrm>
            <a:off x="3218608" y="3185820"/>
            <a:ext cx="731284" cy="731284"/>
          </a:xfrm>
          <a:prstGeom prst="rect">
            <a:avLst/>
          </a:prstGeom>
        </p:spPr>
      </p:pic>
      <p:pic>
        <p:nvPicPr>
          <p:cNvPr id="96" name="Imagen 95">
            <a:extLst>
              <a:ext uri="{FF2B5EF4-FFF2-40B4-BE49-F238E27FC236}">
                <a16:creationId xmlns:a16="http://schemas.microsoft.com/office/drawing/2014/main" id="{2F147B60-8A21-534B-8DBA-2D2FFD772936}"/>
              </a:ext>
            </a:extLst>
          </p:cNvPr>
          <p:cNvPicPr>
            <a:picLocks noChangeAspect="1"/>
          </p:cNvPicPr>
          <p:nvPr/>
        </p:nvPicPr>
        <p:blipFill>
          <a:blip r:embed="rId12"/>
          <a:stretch>
            <a:fillRect/>
          </a:stretch>
        </p:blipFill>
        <p:spPr>
          <a:xfrm>
            <a:off x="357179" y="3195570"/>
            <a:ext cx="1259885" cy="1259885"/>
          </a:xfrm>
          <a:prstGeom prst="rect">
            <a:avLst/>
          </a:prstGeom>
        </p:spPr>
      </p:pic>
      <p:sp>
        <p:nvSpPr>
          <p:cNvPr id="97" name="object 3">
            <a:extLst>
              <a:ext uri="{FF2B5EF4-FFF2-40B4-BE49-F238E27FC236}">
                <a16:creationId xmlns:a16="http://schemas.microsoft.com/office/drawing/2014/main" id="{C27A70EB-BB92-A84A-894B-9318A88E0C54}"/>
              </a:ext>
            </a:extLst>
          </p:cNvPr>
          <p:cNvSpPr txBox="1">
            <a:spLocks/>
          </p:cNvSpPr>
          <p:nvPr/>
        </p:nvSpPr>
        <p:spPr>
          <a:xfrm>
            <a:off x="494902" y="3457139"/>
            <a:ext cx="4480488"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rgbClr val="205340"/>
                </a:solidFill>
                <a:latin typeface="Montserrat" pitchFamily="2" charset="77"/>
              </a:rPr>
              <a:t>FRENTE 5 </a:t>
            </a:r>
          </a:p>
        </p:txBody>
      </p:sp>
      <p:sp>
        <p:nvSpPr>
          <p:cNvPr id="99" name="object 3">
            <a:extLst>
              <a:ext uri="{FF2B5EF4-FFF2-40B4-BE49-F238E27FC236}">
                <a16:creationId xmlns:a16="http://schemas.microsoft.com/office/drawing/2014/main" id="{B2E9BE1A-987D-6D47-85B7-4C0A92F0C970}"/>
              </a:ext>
            </a:extLst>
          </p:cNvPr>
          <p:cNvSpPr txBox="1">
            <a:spLocks/>
          </p:cNvSpPr>
          <p:nvPr/>
        </p:nvSpPr>
        <p:spPr>
          <a:xfrm>
            <a:off x="340902" y="3716023"/>
            <a:ext cx="1225696" cy="39177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88" dirty="0">
                <a:latin typeface="Montserrat" pitchFamily="2" charset="77"/>
              </a:rPr>
              <a:t>OBJETIVO</a:t>
            </a:r>
          </a:p>
          <a:p>
            <a:pPr marL="9525" algn="ctr">
              <a:spcBef>
                <a:spcPts val="75"/>
              </a:spcBef>
            </a:pPr>
            <a:r>
              <a:rPr lang="es-MX" sz="1200" b="1" spc="188" dirty="0">
                <a:latin typeface="Montserrat" pitchFamily="2" charset="77"/>
              </a:rPr>
              <a:t>35.80KM  </a:t>
            </a:r>
          </a:p>
        </p:txBody>
      </p:sp>
      <p:sp>
        <p:nvSpPr>
          <p:cNvPr id="105" name="object 3">
            <a:extLst>
              <a:ext uri="{FF2B5EF4-FFF2-40B4-BE49-F238E27FC236}">
                <a16:creationId xmlns:a16="http://schemas.microsoft.com/office/drawing/2014/main" id="{89B81869-1830-3847-A426-70342A04708E}"/>
              </a:ext>
            </a:extLst>
          </p:cNvPr>
          <p:cNvSpPr txBox="1">
            <a:spLocks/>
          </p:cNvSpPr>
          <p:nvPr/>
        </p:nvSpPr>
        <p:spPr>
          <a:xfrm>
            <a:off x="1869869" y="3582321"/>
            <a:ext cx="1225696" cy="51488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600" b="1" spc="188" dirty="0">
                <a:solidFill>
                  <a:schemeClr val="bg1"/>
                </a:solidFill>
                <a:latin typeface="Montserrat" pitchFamily="2" charset="77"/>
              </a:rPr>
              <a:t>44% </a:t>
            </a:r>
          </a:p>
          <a:p>
            <a:pPr marL="9525" algn="ctr">
              <a:spcBef>
                <a:spcPts val="75"/>
              </a:spcBef>
            </a:pPr>
            <a:r>
              <a:rPr lang="es-MX" sz="1600" b="1" spc="188" dirty="0">
                <a:solidFill>
                  <a:schemeClr val="bg1"/>
                </a:solidFill>
                <a:latin typeface="Montserrat" pitchFamily="2" charset="77"/>
              </a:rPr>
              <a:t>15.68 KM  </a:t>
            </a:r>
          </a:p>
        </p:txBody>
      </p:sp>
      <p:sp>
        <p:nvSpPr>
          <p:cNvPr id="108" name="object 3">
            <a:extLst>
              <a:ext uri="{FF2B5EF4-FFF2-40B4-BE49-F238E27FC236}">
                <a16:creationId xmlns:a16="http://schemas.microsoft.com/office/drawing/2014/main" id="{88349A45-C662-684A-A1E0-3F1C1968C46F}"/>
              </a:ext>
            </a:extLst>
          </p:cNvPr>
          <p:cNvSpPr txBox="1">
            <a:spLocks/>
          </p:cNvSpPr>
          <p:nvPr/>
        </p:nvSpPr>
        <p:spPr>
          <a:xfrm>
            <a:off x="3961325" y="3367246"/>
            <a:ext cx="2589691" cy="115608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latin typeface="Euclid Flex Light" panose="020B0300030000000000" pitchFamily="34" charset="77"/>
              </a:rPr>
              <a:t>KILOMETROS </a:t>
            </a:r>
            <a:r>
              <a:rPr lang="es-MX" sz="1400" b="1" spc="153" dirty="0">
                <a:solidFill>
                  <a:srgbClr val="AD2B35"/>
                </a:solidFill>
                <a:latin typeface="Euclid Flex Light" panose="020B0300030000000000" pitchFamily="34" charset="77"/>
              </a:rPr>
              <a:t>POR </a:t>
            </a:r>
          </a:p>
          <a:p>
            <a:pPr marL="9525">
              <a:spcBef>
                <a:spcPts val="75"/>
              </a:spcBef>
            </a:pPr>
            <a:r>
              <a:rPr lang="es-MX" sz="1400" b="1" spc="153" dirty="0">
                <a:solidFill>
                  <a:srgbClr val="AD2B35"/>
                </a:solidFill>
                <a:latin typeface="Euclid Flex Light" panose="020B0300030000000000" pitchFamily="34" charset="77"/>
              </a:rPr>
              <a:t>LIBERAR</a:t>
            </a:r>
            <a:r>
              <a:rPr lang="es-MX" sz="1400" spc="153" dirty="0">
                <a:latin typeface="Euclid Flex Light" panose="020B0300030000000000" pitchFamily="34" charset="77"/>
              </a:rPr>
              <a:t> CON </a:t>
            </a:r>
          </a:p>
          <a:p>
            <a:pPr marL="9525">
              <a:spcBef>
                <a:spcPts val="75"/>
              </a:spcBef>
            </a:pPr>
            <a:r>
              <a:rPr lang="es-MX" sz="1400" spc="153" dirty="0">
                <a:latin typeface="Euclid Flex Light" panose="020B0300030000000000" pitchFamily="34" charset="77"/>
              </a:rPr>
              <a:t>RELACIÓN AL OBJETIVO AL </a:t>
            </a:r>
            <a:r>
              <a:rPr lang="es-MX" sz="1400" spc="153" dirty="0">
                <a:latin typeface="Helvetica" pitchFamily="2" charset="0"/>
              </a:rPr>
              <a:t>06</a:t>
            </a:r>
            <a:r>
              <a:rPr lang="es-MX" sz="1400" spc="153" dirty="0">
                <a:latin typeface="Euclid Flex Light" panose="020B0300030000000000" pitchFamily="34" charset="77"/>
              </a:rPr>
              <a:t> DE OCT </a:t>
            </a:r>
            <a:r>
              <a:rPr lang="es-MX" sz="1400" spc="153" dirty="0">
                <a:latin typeface="Helvetica" pitchFamily="2" charset="0"/>
              </a:rPr>
              <a:t>2022</a:t>
            </a:r>
          </a:p>
          <a:p>
            <a:pPr marL="9525">
              <a:spcBef>
                <a:spcPts val="75"/>
              </a:spcBef>
            </a:pPr>
            <a:r>
              <a:rPr lang="es-MX" sz="1600" b="1" spc="153" dirty="0">
                <a:solidFill>
                  <a:srgbClr val="AD2B35"/>
                </a:solidFill>
                <a:latin typeface="Helvetica" pitchFamily="2" charset="0"/>
              </a:rPr>
              <a:t>20.12 KM</a:t>
            </a:r>
            <a:endParaRPr lang="es-MX" sz="1600" b="1" spc="188" dirty="0">
              <a:solidFill>
                <a:srgbClr val="AD2B35"/>
              </a:solidFill>
              <a:latin typeface="Helvetica" pitchFamily="2" charset="0"/>
            </a:endParaRPr>
          </a:p>
        </p:txBody>
      </p:sp>
      <p:pic>
        <p:nvPicPr>
          <p:cNvPr id="128" name="Imagen 127">
            <a:extLst>
              <a:ext uri="{FF2B5EF4-FFF2-40B4-BE49-F238E27FC236}">
                <a16:creationId xmlns:a16="http://schemas.microsoft.com/office/drawing/2014/main" id="{6E52988E-EE3A-274F-B3D6-614A2489B171}"/>
              </a:ext>
            </a:extLst>
          </p:cNvPr>
          <p:cNvPicPr>
            <a:picLocks noChangeAspect="1"/>
          </p:cNvPicPr>
          <p:nvPr/>
        </p:nvPicPr>
        <p:blipFill>
          <a:blip r:embed="rId11"/>
          <a:stretch>
            <a:fillRect/>
          </a:stretch>
        </p:blipFill>
        <p:spPr>
          <a:xfrm>
            <a:off x="3218868" y="4658122"/>
            <a:ext cx="731284" cy="731284"/>
          </a:xfrm>
          <a:prstGeom prst="rect">
            <a:avLst/>
          </a:prstGeom>
        </p:spPr>
      </p:pic>
      <p:pic>
        <p:nvPicPr>
          <p:cNvPr id="129" name="Imagen 128">
            <a:extLst>
              <a:ext uri="{FF2B5EF4-FFF2-40B4-BE49-F238E27FC236}">
                <a16:creationId xmlns:a16="http://schemas.microsoft.com/office/drawing/2014/main" id="{568CE27A-CF71-1340-9814-86156B03256A}"/>
              </a:ext>
            </a:extLst>
          </p:cNvPr>
          <p:cNvPicPr>
            <a:picLocks noChangeAspect="1"/>
          </p:cNvPicPr>
          <p:nvPr/>
        </p:nvPicPr>
        <p:blipFill>
          <a:blip r:embed="rId12"/>
          <a:stretch>
            <a:fillRect/>
          </a:stretch>
        </p:blipFill>
        <p:spPr>
          <a:xfrm>
            <a:off x="357439" y="4667872"/>
            <a:ext cx="1259885" cy="1259885"/>
          </a:xfrm>
          <a:prstGeom prst="rect">
            <a:avLst/>
          </a:prstGeom>
        </p:spPr>
      </p:pic>
      <p:sp>
        <p:nvSpPr>
          <p:cNvPr id="130" name="object 3">
            <a:extLst>
              <a:ext uri="{FF2B5EF4-FFF2-40B4-BE49-F238E27FC236}">
                <a16:creationId xmlns:a16="http://schemas.microsoft.com/office/drawing/2014/main" id="{0825F605-AA8D-0B46-9C30-DD372496903A}"/>
              </a:ext>
            </a:extLst>
          </p:cNvPr>
          <p:cNvSpPr txBox="1">
            <a:spLocks/>
          </p:cNvSpPr>
          <p:nvPr/>
        </p:nvSpPr>
        <p:spPr>
          <a:xfrm>
            <a:off x="510936" y="4994264"/>
            <a:ext cx="4480488"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rgbClr val="205340"/>
                </a:solidFill>
                <a:latin typeface="Montserrat" pitchFamily="2" charset="77"/>
              </a:rPr>
              <a:t>FRENTE 6 </a:t>
            </a:r>
          </a:p>
        </p:txBody>
      </p:sp>
      <p:sp>
        <p:nvSpPr>
          <p:cNvPr id="131" name="object 3">
            <a:extLst>
              <a:ext uri="{FF2B5EF4-FFF2-40B4-BE49-F238E27FC236}">
                <a16:creationId xmlns:a16="http://schemas.microsoft.com/office/drawing/2014/main" id="{FDF84B09-35AA-F746-A2E6-E4F186E7B556}"/>
              </a:ext>
            </a:extLst>
          </p:cNvPr>
          <p:cNvSpPr txBox="1">
            <a:spLocks/>
          </p:cNvSpPr>
          <p:nvPr/>
        </p:nvSpPr>
        <p:spPr>
          <a:xfrm>
            <a:off x="356936" y="5204935"/>
            <a:ext cx="1225696" cy="39177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88" dirty="0">
                <a:latin typeface="Montserrat" pitchFamily="2" charset="77"/>
              </a:rPr>
              <a:t>OBJETIVO</a:t>
            </a:r>
          </a:p>
          <a:p>
            <a:pPr marL="9525" algn="ctr">
              <a:spcBef>
                <a:spcPts val="75"/>
              </a:spcBef>
            </a:pPr>
            <a:r>
              <a:rPr lang="es-MX" sz="1200" b="1" spc="188" dirty="0">
                <a:latin typeface="Montserrat" pitchFamily="2" charset="77"/>
              </a:rPr>
              <a:t>35.65KM  </a:t>
            </a:r>
          </a:p>
        </p:txBody>
      </p:sp>
      <p:sp>
        <p:nvSpPr>
          <p:cNvPr id="132" name="object 3">
            <a:extLst>
              <a:ext uri="{FF2B5EF4-FFF2-40B4-BE49-F238E27FC236}">
                <a16:creationId xmlns:a16="http://schemas.microsoft.com/office/drawing/2014/main" id="{071B2567-7FE8-F845-84F9-90ABFA10F0B0}"/>
              </a:ext>
            </a:extLst>
          </p:cNvPr>
          <p:cNvSpPr txBox="1">
            <a:spLocks/>
          </p:cNvSpPr>
          <p:nvPr/>
        </p:nvSpPr>
        <p:spPr>
          <a:xfrm>
            <a:off x="1869869" y="5000317"/>
            <a:ext cx="1225696" cy="51488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600" b="1" spc="188" dirty="0">
                <a:solidFill>
                  <a:schemeClr val="bg1"/>
                </a:solidFill>
                <a:latin typeface="Montserrat" pitchFamily="2" charset="77"/>
              </a:rPr>
              <a:t>56 % </a:t>
            </a:r>
          </a:p>
          <a:p>
            <a:pPr marL="9525" algn="ctr">
              <a:spcBef>
                <a:spcPts val="75"/>
              </a:spcBef>
            </a:pPr>
            <a:r>
              <a:rPr lang="es-MX" sz="1600" b="1" spc="188" dirty="0">
                <a:solidFill>
                  <a:schemeClr val="bg1"/>
                </a:solidFill>
                <a:latin typeface="Montserrat" pitchFamily="2" charset="77"/>
              </a:rPr>
              <a:t>20.39KM  </a:t>
            </a:r>
          </a:p>
        </p:txBody>
      </p:sp>
      <p:sp>
        <p:nvSpPr>
          <p:cNvPr id="133" name="object 3">
            <a:extLst>
              <a:ext uri="{FF2B5EF4-FFF2-40B4-BE49-F238E27FC236}">
                <a16:creationId xmlns:a16="http://schemas.microsoft.com/office/drawing/2014/main" id="{9302A959-F52D-0F4E-9964-6BCFD7353D47}"/>
              </a:ext>
            </a:extLst>
          </p:cNvPr>
          <p:cNvSpPr txBox="1">
            <a:spLocks/>
          </p:cNvSpPr>
          <p:nvPr/>
        </p:nvSpPr>
        <p:spPr>
          <a:xfrm>
            <a:off x="3961585" y="4839548"/>
            <a:ext cx="2589691" cy="115608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latin typeface="Euclid Flex Light" panose="020B0300030000000000" pitchFamily="34" charset="77"/>
              </a:rPr>
              <a:t>KILOMETROS </a:t>
            </a:r>
            <a:r>
              <a:rPr lang="es-MX" sz="1400" b="1" spc="153" dirty="0">
                <a:solidFill>
                  <a:srgbClr val="AD2B35"/>
                </a:solidFill>
                <a:latin typeface="Euclid Flex Light" panose="020B0300030000000000" pitchFamily="34" charset="77"/>
              </a:rPr>
              <a:t>POR </a:t>
            </a:r>
          </a:p>
          <a:p>
            <a:pPr marL="9525">
              <a:spcBef>
                <a:spcPts val="75"/>
              </a:spcBef>
            </a:pPr>
            <a:r>
              <a:rPr lang="es-MX" sz="1400" b="1" spc="153" dirty="0">
                <a:solidFill>
                  <a:srgbClr val="AD2B35"/>
                </a:solidFill>
                <a:latin typeface="Euclid Flex Light" panose="020B0300030000000000" pitchFamily="34" charset="77"/>
              </a:rPr>
              <a:t>LIBERAR</a:t>
            </a:r>
            <a:r>
              <a:rPr lang="es-MX" sz="1400" spc="153" dirty="0">
                <a:latin typeface="Euclid Flex Light" panose="020B0300030000000000" pitchFamily="34" charset="77"/>
              </a:rPr>
              <a:t> CON </a:t>
            </a:r>
          </a:p>
          <a:p>
            <a:pPr marL="9525">
              <a:spcBef>
                <a:spcPts val="75"/>
              </a:spcBef>
            </a:pPr>
            <a:r>
              <a:rPr lang="es-MX" sz="1400" spc="153" dirty="0">
                <a:latin typeface="Euclid Flex Light" panose="020B0300030000000000" pitchFamily="34" charset="77"/>
              </a:rPr>
              <a:t>RELACIÓN AL OBJETIVO AL </a:t>
            </a:r>
            <a:r>
              <a:rPr lang="es-MX" sz="1400" spc="153" dirty="0">
                <a:latin typeface="Helvetica" pitchFamily="2" charset="0"/>
              </a:rPr>
              <a:t>06</a:t>
            </a:r>
            <a:r>
              <a:rPr lang="es-MX" sz="1400" spc="153" dirty="0">
                <a:latin typeface="Euclid Flex Light" panose="020B0300030000000000" pitchFamily="34" charset="77"/>
              </a:rPr>
              <a:t> DE OCT </a:t>
            </a:r>
            <a:r>
              <a:rPr lang="es-MX" sz="1400" spc="153" dirty="0">
                <a:latin typeface="Helvetica" pitchFamily="2" charset="0"/>
              </a:rPr>
              <a:t>2022</a:t>
            </a:r>
          </a:p>
          <a:p>
            <a:pPr marL="9525">
              <a:spcBef>
                <a:spcPts val="75"/>
              </a:spcBef>
            </a:pPr>
            <a:r>
              <a:rPr lang="es-MX" sz="1600" b="1" spc="153" dirty="0">
                <a:solidFill>
                  <a:srgbClr val="AD2B35"/>
                </a:solidFill>
                <a:latin typeface="Helvetica" pitchFamily="2" charset="0"/>
              </a:rPr>
              <a:t>20.39 KM</a:t>
            </a:r>
            <a:endParaRPr lang="es-MX" sz="1600" b="1" spc="188" dirty="0">
              <a:solidFill>
                <a:srgbClr val="AD2B35"/>
              </a:solidFill>
              <a:latin typeface="Helvetica" pitchFamily="2" charset="0"/>
            </a:endParaRPr>
          </a:p>
        </p:txBody>
      </p:sp>
      <p:pic>
        <p:nvPicPr>
          <p:cNvPr id="46" name="Imagen 45">
            <a:extLst>
              <a:ext uri="{FF2B5EF4-FFF2-40B4-BE49-F238E27FC236}">
                <a16:creationId xmlns:a16="http://schemas.microsoft.com/office/drawing/2014/main" id="{7D7CA5F0-DCEB-A64B-A5A5-F1CB23FEA807}"/>
              </a:ext>
            </a:extLst>
          </p:cNvPr>
          <p:cNvPicPr>
            <a:picLocks noChangeAspect="1"/>
          </p:cNvPicPr>
          <p:nvPr/>
        </p:nvPicPr>
        <p:blipFill>
          <a:blip r:embed="rId11"/>
          <a:stretch>
            <a:fillRect/>
          </a:stretch>
        </p:blipFill>
        <p:spPr>
          <a:xfrm>
            <a:off x="9466799" y="2927144"/>
            <a:ext cx="731284" cy="731284"/>
          </a:xfrm>
          <a:prstGeom prst="rect">
            <a:avLst/>
          </a:prstGeom>
        </p:spPr>
      </p:pic>
      <p:pic>
        <p:nvPicPr>
          <p:cNvPr id="47" name="Imagen 46">
            <a:extLst>
              <a:ext uri="{FF2B5EF4-FFF2-40B4-BE49-F238E27FC236}">
                <a16:creationId xmlns:a16="http://schemas.microsoft.com/office/drawing/2014/main" id="{642C6B14-0768-2E40-AEDF-84D49102297F}"/>
              </a:ext>
            </a:extLst>
          </p:cNvPr>
          <p:cNvPicPr>
            <a:picLocks noChangeAspect="1"/>
          </p:cNvPicPr>
          <p:nvPr/>
        </p:nvPicPr>
        <p:blipFill>
          <a:blip r:embed="rId12"/>
          <a:stretch>
            <a:fillRect/>
          </a:stretch>
        </p:blipFill>
        <p:spPr>
          <a:xfrm>
            <a:off x="6631886" y="3049984"/>
            <a:ext cx="1259885" cy="1259885"/>
          </a:xfrm>
          <a:prstGeom prst="rect">
            <a:avLst/>
          </a:prstGeom>
        </p:spPr>
      </p:pic>
      <p:sp>
        <p:nvSpPr>
          <p:cNvPr id="48" name="object 3">
            <a:extLst>
              <a:ext uri="{FF2B5EF4-FFF2-40B4-BE49-F238E27FC236}">
                <a16:creationId xmlns:a16="http://schemas.microsoft.com/office/drawing/2014/main" id="{A3353CED-5297-014C-9DD5-CB7F6607A337}"/>
              </a:ext>
            </a:extLst>
          </p:cNvPr>
          <p:cNvSpPr txBox="1">
            <a:spLocks/>
          </p:cNvSpPr>
          <p:nvPr/>
        </p:nvSpPr>
        <p:spPr>
          <a:xfrm>
            <a:off x="6805279" y="3360580"/>
            <a:ext cx="4480488"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rgbClr val="205340"/>
                </a:solidFill>
                <a:latin typeface="Montserrat" pitchFamily="2" charset="77"/>
              </a:rPr>
              <a:t>FRENTE 7 </a:t>
            </a:r>
          </a:p>
        </p:txBody>
      </p:sp>
      <p:sp>
        <p:nvSpPr>
          <p:cNvPr id="49" name="object 3">
            <a:extLst>
              <a:ext uri="{FF2B5EF4-FFF2-40B4-BE49-F238E27FC236}">
                <a16:creationId xmlns:a16="http://schemas.microsoft.com/office/drawing/2014/main" id="{39256DE7-A0A3-664D-994A-167A521D505B}"/>
              </a:ext>
            </a:extLst>
          </p:cNvPr>
          <p:cNvSpPr txBox="1">
            <a:spLocks/>
          </p:cNvSpPr>
          <p:nvPr/>
        </p:nvSpPr>
        <p:spPr>
          <a:xfrm>
            <a:off x="6696249" y="3571251"/>
            <a:ext cx="1225696" cy="39177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88" dirty="0">
                <a:latin typeface="Montserrat" pitchFamily="2" charset="77"/>
              </a:rPr>
              <a:t>OBJETIVO</a:t>
            </a:r>
          </a:p>
          <a:p>
            <a:pPr marL="9525" algn="ctr">
              <a:spcBef>
                <a:spcPts val="75"/>
              </a:spcBef>
            </a:pPr>
            <a:r>
              <a:rPr lang="es-MX" sz="1200" b="1" spc="188" dirty="0">
                <a:latin typeface="Montserrat" pitchFamily="2" charset="77"/>
              </a:rPr>
              <a:t>39.65 KM  </a:t>
            </a:r>
          </a:p>
        </p:txBody>
      </p:sp>
      <p:sp>
        <p:nvSpPr>
          <p:cNvPr id="53" name="object 3">
            <a:extLst>
              <a:ext uri="{FF2B5EF4-FFF2-40B4-BE49-F238E27FC236}">
                <a16:creationId xmlns:a16="http://schemas.microsoft.com/office/drawing/2014/main" id="{B6872983-D792-1C45-8478-8594C36252DE}"/>
              </a:ext>
            </a:extLst>
          </p:cNvPr>
          <p:cNvSpPr txBox="1">
            <a:spLocks/>
          </p:cNvSpPr>
          <p:nvPr/>
        </p:nvSpPr>
        <p:spPr>
          <a:xfrm>
            <a:off x="8162118" y="3391356"/>
            <a:ext cx="1225696" cy="51488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600" b="1" spc="188" dirty="0">
                <a:solidFill>
                  <a:schemeClr val="bg1"/>
                </a:solidFill>
                <a:latin typeface="Montserrat" pitchFamily="2" charset="77"/>
              </a:rPr>
              <a:t>20% </a:t>
            </a:r>
          </a:p>
          <a:p>
            <a:pPr marL="9525" algn="ctr">
              <a:spcBef>
                <a:spcPts val="75"/>
              </a:spcBef>
            </a:pPr>
            <a:r>
              <a:rPr lang="es-MX" sz="1600" b="1" spc="188" dirty="0">
                <a:solidFill>
                  <a:schemeClr val="bg1"/>
                </a:solidFill>
                <a:latin typeface="Montserrat" pitchFamily="2" charset="77"/>
              </a:rPr>
              <a:t>7.96 KM  </a:t>
            </a:r>
          </a:p>
        </p:txBody>
      </p:sp>
      <p:sp>
        <p:nvSpPr>
          <p:cNvPr id="55" name="object 3">
            <a:extLst>
              <a:ext uri="{FF2B5EF4-FFF2-40B4-BE49-F238E27FC236}">
                <a16:creationId xmlns:a16="http://schemas.microsoft.com/office/drawing/2014/main" id="{292A388D-31E2-0D43-964B-871514F1B285}"/>
              </a:ext>
            </a:extLst>
          </p:cNvPr>
          <p:cNvSpPr txBox="1">
            <a:spLocks/>
          </p:cNvSpPr>
          <p:nvPr/>
        </p:nvSpPr>
        <p:spPr>
          <a:xfrm>
            <a:off x="10209516" y="3153540"/>
            <a:ext cx="1676793" cy="1586973"/>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latin typeface="Euclid Flex Light" panose="020B0300030000000000" pitchFamily="34" charset="77"/>
              </a:rPr>
              <a:t>KILOMETROS </a:t>
            </a:r>
            <a:r>
              <a:rPr lang="es-MX" sz="1400" b="1" spc="153" dirty="0">
                <a:solidFill>
                  <a:srgbClr val="AD2B35"/>
                </a:solidFill>
                <a:latin typeface="Euclid Flex Light" panose="020B0300030000000000" pitchFamily="34" charset="77"/>
              </a:rPr>
              <a:t>POR </a:t>
            </a:r>
          </a:p>
          <a:p>
            <a:pPr marL="9525">
              <a:spcBef>
                <a:spcPts val="75"/>
              </a:spcBef>
            </a:pPr>
            <a:r>
              <a:rPr lang="es-MX" sz="1400" b="1" spc="153" dirty="0">
                <a:solidFill>
                  <a:srgbClr val="AD2B35"/>
                </a:solidFill>
                <a:latin typeface="Euclid Flex Light" panose="020B0300030000000000" pitchFamily="34" charset="77"/>
              </a:rPr>
              <a:t>LIBERAR</a:t>
            </a:r>
            <a:r>
              <a:rPr lang="es-MX" sz="1400" spc="153" dirty="0">
                <a:latin typeface="Euclid Flex Light" panose="020B0300030000000000" pitchFamily="34" charset="77"/>
              </a:rPr>
              <a:t> CON </a:t>
            </a:r>
          </a:p>
          <a:p>
            <a:pPr marL="9525">
              <a:spcBef>
                <a:spcPts val="75"/>
              </a:spcBef>
            </a:pPr>
            <a:r>
              <a:rPr lang="es-MX" sz="1400" spc="153" dirty="0">
                <a:latin typeface="Euclid Flex Light" panose="020B0300030000000000" pitchFamily="34" charset="77"/>
              </a:rPr>
              <a:t>RELACIÓN AL OBJETIVO AL </a:t>
            </a:r>
            <a:r>
              <a:rPr lang="es-MX" sz="1400" spc="153" dirty="0">
                <a:latin typeface="Helvetica" pitchFamily="2" charset="0"/>
              </a:rPr>
              <a:t>06</a:t>
            </a:r>
            <a:r>
              <a:rPr lang="es-MX" sz="1400" spc="153" dirty="0">
                <a:latin typeface="Euclid Flex Light" panose="020B0300030000000000" pitchFamily="34" charset="77"/>
              </a:rPr>
              <a:t> DE OCT </a:t>
            </a:r>
            <a:r>
              <a:rPr lang="es-MX" sz="1400" spc="153" dirty="0">
                <a:latin typeface="Helvetica" pitchFamily="2" charset="0"/>
              </a:rPr>
              <a:t>2022</a:t>
            </a:r>
          </a:p>
          <a:p>
            <a:pPr marL="9525">
              <a:spcBef>
                <a:spcPts val="75"/>
              </a:spcBef>
            </a:pPr>
            <a:r>
              <a:rPr lang="es-MX" sz="1600" b="1" spc="153" dirty="0">
                <a:solidFill>
                  <a:srgbClr val="AD2B35"/>
                </a:solidFill>
                <a:latin typeface="Helvetica" pitchFamily="2" charset="0"/>
              </a:rPr>
              <a:t>31.72 KM</a:t>
            </a:r>
            <a:endParaRPr lang="es-MX" sz="1600" b="1" spc="188" dirty="0">
              <a:solidFill>
                <a:srgbClr val="AD2B35"/>
              </a:solidFill>
              <a:latin typeface="Helvetica" pitchFamily="2" charset="0"/>
            </a:endParaRPr>
          </a:p>
        </p:txBody>
      </p:sp>
      <p:pic>
        <p:nvPicPr>
          <p:cNvPr id="8" name="Imagen 7">
            <a:extLst>
              <a:ext uri="{FF2B5EF4-FFF2-40B4-BE49-F238E27FC236}">
                <a16:creationId xmlns:a16="http://schemas.microsoft.com/office/drawing/2014/main" id="{5BCF41E6-057C-744A-A2F8-E9A684C2A560}"/>
              </a:ext>
            </a:extLst>
          </p:cNvPr>
          <p:cNvPicPr>
            <a:picLocks noChangeAspect="1"/>
          </p:cNvPicPr>
          <p:nvPr/>
        </p:nvPicPr>
        <p:blipFill>
          <a:blip r:embed="rId13"/>
          <a:stretch>
            <a:fillRect/>
          </a:stretch>
        </p:blipFill>
        <p:spPr>
          <a:xfrm>
            <a:off x="3286048" y="426412"/>
            <a:ext cx="827013" cy="827013"/>
          </a:xfrm>
          <a:prstGeom prst="rect">
            <a:avLst/>
          </a:prstGeom>
        </p:spPr>
      </p:pic>
      <p:sp>
        <p:nvSpPr>
          <p:cNvPr id="58" name="object 3">
            <a:extLst>
              <a:ext uri="{FF2B5EF4-FFF2-40B4-BE49-F238E27FC236}">
                <a16:creationId xmlns:a16="http://schemas.microsoft.com/office/drawing/2014/main" id="{2E630BA9-2BF6-A944-9E97-2CC1542BB300}"/>
              </a:ext>
            </a:extLst>
          </p:cNvPr>
          <p:cNvSpPr txBox="1">
            <a:spLocks/>
          </p:cNvSpPr>
          <p:nvPr/>
        </p:nvSpPr>
        <p:spPr>
          <a:xfrm>
            <a:off x="8035681" y="2503217"/>
            <a:ext cx="1352133" cy="39177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88" dirty="0">
                <a:latin typeface="Montserrat" pitchFamily="2" charset="77"/>
              </a:rPr>
              <a:t>KILOMETROS </a:t>
            </a:r>
          </a:p>
          <a:p>
            <a:pPr marL="9525" algn="ctr">
              <a:spcBef>
                <a:spcPts val="75"/>
              </a:spcBef>
            </a:pPr>
            <a:r>
              <a:rPr lang="es-MX" sz="1200" b="1" spc="188" dirty="0">
                <a:latin typeface="Montserrat" pitchFamily="2" charset="77"/>
              </a:rPr>
              <a:t>LIBERADOS </a:t>
            </a:r>
          </a:p>
        </p:txBody>
      </p:sp>
    </p:spTree>
    <p:extLst>
      <p:ext uri="{BB962C8B-B14F-4D97-AF65-F5344CB8AC3E}">
        <p14:creationId xmlns:p14="http://schemas.microsoft.com/office/powerpoint/2010/main" val="18304584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Imagen 41">
            <a:extLst>
              <a:ext uri="{FF2B5EF4-FFF2-40B4-BE49-F238E27FC236}">
                <a16:creationId xmlns:a16="http://schemas.microsoft.com/office/drawing/2014/main" id="{2F73ADB9-BE4C-CD4F-81D3-EE12A6547CE1}"/>
              </a:ext>
            </a:extLst>
          </p:cNvPr>
          <p:cNvPicPr>
            <a:picLocks noChangeAspect="1"/>
          </p:cNvPicPr>
          <p:nvPr/>
        </p:nvPicPr>
        <p:blipFill>
          <a:blip r:embed="rId2"/>
          <a:stretch>
            <a:fillRect/>
          </a:stretch>
        </p:blipFill>
        <p:spPr>
          <a:xfrm>
            <a:off x="5567798" y="4712818"/>
            <a:ext cx="1280247" cy="1280247"/>
          </a:xfrm>
          <a:prstGeom prst="rect">
            <a:avLst/>
          </a:prstGeom>
        </p:spPr>
      </p:pic>
      <p:pic>
        <p:nvPicPr>
          <p:cNvPr id="40" name="Imagen 39">
            <a:extLst>
              <a:ext uri="{FF2B5EF4-FFF2-40B4-BE49-F238E27FC236}">
                <a16:creationId xmlns:a16="http://schemas.microsoft.com/office/drawing/2014/main" id="{4AB647FC-7D15-E34B-B637-D4D24AB6AD7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1998679">
            <a:off x="5518185" y="3112517"/>
            <a:ext cx="1508924" cy="1481687"/>
          </a:xfrm>
          <a:prstGeom prst="rect">
            <a:avLst/>
          </a:prstGeom>
        </p:spPr>
      </p:pic>
      <p:pic>
        <p:nvPicPr>
          <p:cNvPr id="39" name="Imagen 38">
            <a:extLst>
              <a:ext uri="{FF2B5EF4-FFF2-40B4-BE49-F238E27FC236}">
                <a16:creationId xmlns:a16="http://schemas.microsoft.com/office/drawing/2014/main" id="{19F04EBC-6CE1-DB4E-ADF2-A5EBA234D468}"/>
              </a:ext>
            </a:extLst>
          </p:cNvPr>
          <p:cNvPicPr>
            <a:picLocks noChangeAspect="1"/>
          </p:cNvPicPr>
          <p:nvPr/>
        </p:nvPicPr>
        <p:blipFill>
          <a:blip r:embed="rId4"/>
          <a:stretch>
            <a:fillRect/>
          </a:stretch>
        </p:blipFill>
        <p:spPr>
          <a:xfrm>
            <a:off x="5540007" y="1882493"/>
            <a:ext cx="1259885" cy="1259885"/>
          </a:xfrm>
          <a:prstGeom prst="rect">
            <a:avLst/>
          </a:prstGeom>
        </p:spPr>
      </p:pic>
      <p:pic>
        <p:nvPicPr>
          <p:cNvPr id="2" name="Imagen 1">
            <a:extLst>
              <a:ext uri="{FF2B5EF4-FFF2-40B4-BE49-F238E27FC236}">
                <a16:creationId xmlns:a16="http://schemas.microsoft.com/office/drawing/2014/main" id="{466F87E2-E005-B14E-A290-A7CD5F593C0F}"/>
              </a:ext>
            </a:extLst>
          </p:cNvPr>
          <p:cNvPicPr>
            <a:picLocks noChangeAspect="1"/>
          </p:cNvPicPr>
          <p:nvPr/>
        </p:nvPicPr>
        <p:blipFill>
          <a:blip r:embed="rId5"/>
          <a:stretch>
            <a:fillRect/>
          </a:stretch>
        </p:blipFill>
        <p:spPr>
          <a:xfrm>
            <a:off x="2607687" y="348545"/>
            <a:ext cx="1495661" cy="782540"/>
          </a:xfrm>
          <a:prstGeom prst="rect">
            <a:avLst/>
          </a:prstGeom>
        </p:spPr>
      </p:pic>
      <p:sp>
        <p:nvSpPr>
          <p:cNvPr id="11" name="Rectángulo 10">
            <a:extLst>
              <a:ext uri="{FF2B5EF4-FFF2-40B4-BE49-F238E27FC236}">
                <a16:creationId xmlns:a16="http://schemas.microsoft.com/office/drawing/2014/main" id="{38135AF8-E77D-0E4B-AC15-E58D06F6FCD1}"/>
              </a:ext>
            </a:extLst>
          </p:cNvPr>
          <p:cNvSpPr/>
          <p:nvPr/>
        </p:nvSpPr>
        <p:spPr>
          <a:xfrm flipV="1">
            <a:off x="3936141" y="950826"/>
            <a:ext cx="4293903" cy="70166"/>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6"/>
          <a:stretch>
            <a:fillRect/>
          </a:stretch>
        </p:blipFill>
        <p:spPr>
          <a:xfrm>
            <a:off x="11889022" y="0"/>
            <a:ext cx="310734"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7">
            <a:lum bright="-40000" contrast="-40000"/>
            <a:extLst>
              <a:ext uri="{28A0092B-C50C-407E-A947-70E740481C1C}">
                <a14:useLocalDpi xmlns:a14="http://schemas.microsoft.com/office/drawing/2010/main"/>
              </a:ext>
            </a:extLst>
          </a:blip>
          <a:stretch>
            <a:fillRect/>
          </a:stretch>
        </p:blipFill>
        <p:spPr>
          <a:xfrm>
            <a:off x="8477263" y="496912"/>
            <a:ext cx="2229105" cy="610940"/>
          </a:xfrm>
          <a:prstGeom prst="rect">
            <a:avLst/>
          </a:prstGeom>
        </p:spPr>
      </p:pic>
      <p:sp>
        <p:nvSpPr>
          <p:cNvPr id="9" name="object 3">
            <a:extLst>
              <a:ext uri="{FF2B5EF4-FFF2-40B4-BE49-F238E27FC236}">
                <a16:creationId xmlns:a16="http://schemas.microsoft.com/office/drawing/2014/main" id="{6DD5A2C4-D450-6F47-99F1-CF1CD95EC094}"/>
              </a:ext>
            </a:extLst>
          </p:cNvPr>
          <p:cNvSpPr txBox="1">
            <a:spLocks/>
          </p:cNvSpPr>
          <p:nvPr/>
        </p:nvSpPr>
        <p:spPr>
          <a:xfrm>
            <a:off x="502208" y="224223"/>
            <a:ext cx="4480488" cy="95859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88" dirty="0">
                <a:latin typeface="Montserrat" pitchFamily="2" charset="77"/>
              </a:rPr>
              <a:t>AVANCE DE</a:t>
            </a:r>
          </a:p>
          <a:p>
            <a:pPr marL="9525">
              <a:spcBef>
                <a:spcPts val="75"/>
              </a:spcBef>
            </a:pPr>
            <a:r>
              <a:rPr lang="es-MX" sz="2000" spc="188" dirty="0">
                <a:latin typeface="Montserrat" pitchFamily="2" charset="77"/>
              </a:rPr>
              <a:t>BRECHA C/</a:t>
            </a:r>
          </a:p>
          <a:p>
            <a:pPr marL="9525">
              <a:spcBef>
                <a:spcPts val="75"/>
              </a:spcBef>
            </a:pPr>
            <a:r>
              <a:rPr lang="es-MX" sz="2000" spc="188" dirty="0">
                <a:latin typeface="Montserrat" pitchFamily="2" charset="77"/>
              </a:rPr>
              <a:t>MAQUINARÍA  </a:t>
            </a:r>
          </a:p>
        </p:txBody>
      </p:sp>
      <p:pic>
        <p:nvPicPr>
          <p:cNvPr id="12" name="Imagen 11">
            <a:extLst>
              <a:ext uri="{FF2B5EF4-FFF2-40B4-BE49-F238E27FC236}">
                <a16:creationId xmlns:a16="http://schemas.microsoft.com/office/drawing/2014/main" id="{85249A8E-A3EB-8E46-B62A-4CC1236B2314}"/>
              </a:ext>
            </a:extLst>
          </p:cNvPr>
          <p:cNvPicPr>
            <a:picLocks noChangeAspect="1"/>
          </p:cNvPicPr>
          <p:nvPr/>
        </p:nvPicPr>
        <p:blipFill>
          <a:blip r:embed="rId8">
            <a:lum bright="70000" contrast="-70000"/>
          </a:blip>
          <a:stretch>
            <a:fillRect/>
          </a:stretch>
        </p:blipFill>
        <p:spPr>
          <a:xfrm>
            <a:off x="10871393" y="547423"/>
            <a:ext cx="1407348" cy="5277556"/>
          </a:xfrm>
          <a:prstGeom prst="rect">
            <a:avLst/>
          </a:prstGeom>
        </p:spPr>
      </p:pic>
      <p:sp>
        <p:nvSpPr>
          <p:cNvPr id="52" name="object 3">
            <a:extLst>
              <a:ext uri="{FF2B5EF4-FFF2-40B4-BE49-F238E27FC236}">
                <a16:creationId xmlns:a16="http://schemas.microsoft.com/office/drawing/2014/main" id="{FF008917-7D82-EB4C-A9EB-607705BF331E}"/>
              </a:ext>
            </a:extLst>
          </p:cNvPr>
          <p:cNvSpPr txBox="1">
            <a:spLocks/>
          </p:cNvSpPr>
          <p:nvPr/>
        </p:nvSpPr>
        <p:spPr>
          <a:xfrm>
            <a:off x="5507296" y="1334661"/>
            <a:ext cx="1352133" cy="39177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88" dirty="0">
                <a:latin typeface="Montserrat" pitchFamily="2" charset="77"/>
              </a:rPr>
              <a:t>KILOMETROS </a:t>
            </a:r>
          </a:p>
          <a:p>
            <a:pPr marL="9525" algn="ctr">
              <a:spcBef>
                <a:spcPts val="75"/>
              </a:spcBef>
            </a:pPr>
            <a:r>
              <a:rPr lang="es-MX" sz="1200" b="1" spc="188" dirty="0">
                <a:latin typeface="Montserrat" pitchFamily="2" charset="77"/>
              </a:rPr>
              <a:t>LIBERADOS </a:t>
            </a:r>
          </a:p>
        </p:txBody>
      </p:sp>
      <p:pic>
        <p:nvPicPr>
          <p:cNvPr id="50" name="Imagen 49">
            <a:extLst>
              <a:ext uri="{FF2B5EF4-FFF2-40B4-BE49-F238E27FC236}">
                <a16:creationId xmlns:a16="http://schemas.microsoft.com/office/drawing/2014/main" id="{D1242A87-AF0D-D74E-A12A-D338CC30443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120" b="47526" l="8667" r="75200"/>
                    </a14:imgEffect>
                  </a14:imgLayer>
                </a14:imgProps>
              </a:ext>
            </a:extLst>
          </a:blip>
          <a:srcRect l="10141" t="10141" r="24725" b="52488"/>
          <a:stretch/>
        </p:blipFill>
        <p:spPr>
          <a:xfrm>
            <a:off x="10856790" y="329955"/>
            <a:ext cx="959307" cy="978986"/>
          </a:xfrm>
          <a:prstGeom prst="rect">
            <a:avLst/>
          </a:prstGeom>
        </p:spPr>
      </p:pic>
      <p:sp>
        <p:nvSpPr>
          <p:cNvPr id="82" name="object 3">
            <a:extLst>
              <a:ext uri="{FF2B5EF4-FFF2-40B4-BE49-F238E27FC236}">
                <a16:creationId xmlns:a16="http://schemas.microsoft.com/office/drawing/2014/main" id="{AE491BC3-A506-3847-9A74-33EEED8D6223}"/>
              </a:ext>
            </a:extLst>
          </p:cNvPr>
          <p:cNvSpPr txBox="1">
            <a:spLocks/>
          </p:cNvSpPr>
          <p:nvPr/>
        </p:nvSpPr>
        <p:spPr>
          <a:xfrm>
            <a:off x="12630799" y="5527085"/>
            <a:ext cx="2152699" cy="44050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800" b="1" spc="188" dirty="0">
                <a:solidFill>
                  <a:schemeClr val="bg1"/>
                </a:solidFill>
                <a:latin typeface="Montserrat" pitchFamily="2" charset="77"/>
              </a:rPr>
              <a:t>5</a:t>
            </a:r>
          </a:p>
        </p:txBody>
      </p:sp>
      <p:sp>
        <p:nvSpPr>
          <p:cNvPr id="84" name="object 3">
            <a:extLst>
              <a:ext uri="{FF2B5EF4-FFF2-40B4-BE49-F238E27FC236}">
                <a16:creationId xmlns:a16="http://schemas.microsoft.com/office/drawing/2014/main" id="{FA6AEBA2-40A5-674C-9047-179C01554633}"/>
              </a:ext>
            </a:extLst>
          </p:cNvPr>
          <p:cNvSpPr txBox="1">
            <a:spLocks/>
          </p:cNvSpPr>
          <p:nvPr/>
        </p:nvSpPr>
        <p:spPr>
          <a:xfrm>
            <a:off x="6931814" y="3301584"/>
            <a:ext cx="1225696" cy="29944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900" b="1" spc="188" dirty="0">
                <a:solidFill>
                  <a:schemeClr val="bg1"/>
                </a:solidFill>
                <a:latin typeface="Montserrat" pitchFamily="2" charset="77"/>
              </a:rPr>
              <a:t>8.11 KM </a:t>
            </a:r>
          </a:p>
          <a:p>
            <a:pPr marL="9525" algn="ctr">
              <a:spcBef>
                <a:spcPts val="75"/>
              </a:spcBef>
            </a:pPr>
            <a:r>
              <a:rPr lang="es-MX" sz="900" b="1" spc="188" dirty="0">
                <a:solidFill>
                  <a:schemeClr val="bg1"/>
                </a:solidFill>
                <a:latin typeface="Montserrat" pitchFamily="2" charset="77"/>
              </a:rPr>
              <a:t>LIBERADOS </a:t>
            </a:r>
          </a:p>
        </p:txBody>
      </p:sp>
      <p:sp>
        <p:nvSpPr>
          <p:cNvPr id="86" name="object 3">
            <a:extLst>
              <a:ext uri="{FF2B5EF4-FFF2-40B4-BE49-F238E27FC236}">
                <a16:creationId xmlns:a16="http://schemas.microsoft.com/office/drawing/2014/main" id="{BEDD9940-56CA-F744-B42E-CD4B1655EB0C}"/>
              </a:ext>
            </a:extLst>
          </p:cNvPr>
          <p:cNvSpPr txBox="1">
            <a:spLocks/>
          </p:cNvSpPr>
          <p:nvPr/>
        </p:nvSpPr>
        <p:spPr>
          <a:xfrm>
            <a:off x="7056476" y="4326735"/>
            <a:ext cx="4480488" cy="1788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100" b="1" spc="188" dirty="0">
                <a:solidFill>
                  <a:schemeClr val="bg1"/>
                </a:solidFill>
                <a:latin typeface="Montserrat" pitchFamily="2" charset="77"/>
              </a:rPr>
              <a:t>FRENTE 2 </a:t>
            </a:r>
          </a:p>
        </p:txBody>
      </p:sp>
      <p:sp>
        <p:nvSpPr>
          <p:cNvPr id="100" name="object 3">
            <a:extLst>
              <a:ext uri="{FF2B5EF4-FFF2-40B4-BE49-F238E27FC236}">
                <a16:creationId xmlns:a16="http://schemas.microsoft.com/office/drawing/2014/main" id="{131756D6-EB72-864C-8B8D-786A1E790CBF}"/>
              </a:ext>
            </a:extLst>
          </p:cNvPr>
          <p:cNvSpPr txBox="1">
            <a:spLocks/>
          </p:cNvSpPr>
          <p:nvPr/>
        </p:nvSpPr>
        <p:spPr>
          <a:xfrm>
            <a:off x="8230044" y="1854507"/>
            <a:ext cx="4480488" cy="1788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100" b="1" spc="188" dirty="0">
                <a:solidFill>
                  <a:schemeClr val="bg1"/>
                </a:solidFill>
                <a:latin typeface="Montserrat" pitchFamily="2" charset="77"/>
              </a:rPr>
              <a:t>FRENTE 5 </a:t>
            </a:r>
          </a:p>
        </p:txBody>
      </p:sp>
      <p:sp>
        <p:nvSpPr>
          <p:cNvPr id="103" name="object 3">
            <a:extLst>
              <a:ext uri="{FF2B5EF4-FFF2-40B4-BE49-F238E27FC236}">
                <a16:creationId xmlns:a16="http://schemas.microsoft.com/office/drawing/2014/main" id="{4170978A-89C6-2045-9BFB-9A3E3C2D7B3F}"/>
              </a:ext>
            </a:extLst>
          </p:cNvPr>
          <p:cNvSpPr txBox="1">
            <a:spLocks/>
          </p:cNvSpPr>
          <p:nvPr/>
        </p:nvSpPr>
        <p:spPr>
          <a:xfrm>
            <a:off x="7185674" y="3616770"/>
            <a:ext cx="4480488" cy="1788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100" b="1" spc="188" dirty="0">
                <a:solidFill>
                  <a:schemeClr val="bg1"/>
                </a:solidFill>
                <a:latin typeface="Montserrat" pitchFamily="2" charset="77"/>
              </a:rPr>
              <a:t>FRENTE 6 </a:t>
            </a:r>
          </a:p>
        </p:txBody>
      </p:sp>
      <p:pic>
        <p:nvPicPr>
          <p:cNvPr id="75" name="Imagen 74">
            <a:extLst>
              <a:ext uri="{FF2B5EF4-FFF2-40B4-BE49-F238E27FC236}">
                <a16:creationId xmlns:a16="http://schemas.microsoft.com/office/drawing/2014/main" id="{4E2A96EA-AA66-B044-80FF-0257F5D9D031}"/>
              </a:ext>
            </a:extLst>
          </p:cNvPr>
          <p:cNvPicPr>
            <a:picLocks noChangeAspect="1"/>
          </p:cNvPicPr>
          <p:nvPr/>
        </p:nvPicPr>
        <p:blipFill>
          <a:blip r:embed="rId11"/>
          <a:stretch>
            <a:fillRect/>
          </a:stretch>
        </p:blipFill>
        <p:spPr>
          <a:xfrm>
            <a:off x="6997849" y="1733451"/>
            <a:ext cx="731284" cy="731284"/>
          </a:xfrm>
          <a:prstGeom prst="rect">
            <a:avLst/>
          </a:prstGeom>
        </p:spPr>
      </p:pic>
      <p:pic>
        <p:nvPicPr>
          <p:cNvPr id="81" name="Imagen 80">
            <a:extLst>
              <a:ext uri="{FF2B5EF4-FFF2-40B4-BE49-F238E27FC236}">
                <a16:creationId xmlns:a16="http://schemas.microsoft.com/office/drawing/2014/main" id="{7979DF69-0D0D-7447-BA45-9DA0B29E32FE}"/>
              </a:ext>
            </a:extLst>
          </p:cNvPr>
          <p:cNvPicPr>
            <a:picLocks noChangeAspect="1"/>
          </p:cNvPicPr>
          <p:nvPr/>
        </p:nvPicPr>
        <p:blipFill>
          <a:blip r:embed="rId4"/>
          <a:stretch>
            <a:fillRect/>
          </a:stretch>
        </p:blipFill>
        <p:spPr>
          <a:xfrm>
            <a:off x="4162936" y="1811135"/>
            <a:ext cx="1259885" cy="1259885"/>
          </a:xfrm>
          <a:prstGeom prst="rect">
            <a:avLst/>
          </a:prstGeom>
        </p:spPr>
      </p:pic>
      <p:sp>
        <p:nvSpPr>
          <p:cNvPr id="85" name="object 3">
            <a:extLst>
              <a:ext uri="{FF2B5EF4-FFF2-40B4-BE49-F238E27FC236}">
                <a16:creationId xmlns:a16="http://schemas.microsoft.com/office/drawing/2014/main" id="{D2269134-3714-EE49-9A5F-A03821F6E37A}"/>
              </a:ext>
            </a:extLst>
          </p:cNvPr>
          <p:cNvSpPr txBox="1">
            <a:spLocks/>
          </p:cNvSpPr>
          <p:nvPr/>
        </p:nvSpPr>
        <p:spPr>
          <a:xfrm>
            <a:off x="4366178" y="2073416"/>
            <a:ext cx="4480488"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rgbClr val="205340"/>
                </a:solidFill>
                <a:latin typeface="Montserrat" pitchFamily="2" charset="77"/>
              </a:rPr>
              <a:t>FRENTE 1 </a:t>
            </a:r>
          </a:p>
        </p:txBody>
      </p:sp>
      <p:sp>
        <p:nvSpPr>
          <p:cNvPr id="88" name="object 3">
            <a:extLst>
              <a:ext uri="{FF2B5EF4-FFF2-40B4-BE49-F238E27FC236}">
                <a16:creationId xmlns:a16="http://schemas.microsoft.com/office/drawing/2014/main" id="{3A5FC06D-ABA5-4644-B9CF-2C4B5CFBABD4}"/>
              </a:ext>
            </a:extLst>
          </p:cNvPr>
          <p:cNvSpPr txBox="1">
            <a:spLocks/>
          </p:cNvSpPr>
          <p:nvPr/>
        </p:nvSpPr>
        <p:spPr>
          <a:xfrm>
            <a:off x="4227299" y="2332402"/>
            <a:ext cx="1225696" cy="39177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88" dirty="0">
                <a:latin typeface="Montserrat" pitchFamily="2" charset="77"/>
              </a:rPr>
              <a:t>OBJETIVO</a:t>
            </a:r>
          </a:p>
          <a:p>
            <a:pPr marL="9525" algn="ctr">
              <a:spcBef>
                <a:spcPts val="75"/>
              </a:spcBef>
            </a:pPr>
            <a:r>
              <a:rPr lang="es-MX" sz="1200" b="1" spc="188" dirty="0">
                <a:latin typeface="Montserrat" pitchFamily="2" charset="77"/>
              </a:rPr>
              <a:t>36.00KM  </a:t>
            </a:r>
          </a:p>
        </p:txBody>
      </p:sp>
      <p:sp>
        <p:nvSpPr>
          <p:cNvPr id="51" name="object 3">
            <a:extLst>
              <a:ext uri="{FF2B5EF4-FFF2-40B4-BE49-F238E27FC236}">
                <a16:creationId xmlns:a16="http://schemas.microsoft.com/office/drawing/2014/main" id="{A2598AFE-0C0E-5546-8BD8-60A50133620D}"/>
              </a:ext>
            </a:extLst>
          </p:cNvPr>
          <p:cNvSpPr txBox="1">
            <a:spLocks/>
          </p:cNvSpPr>
          <p:nvPr/>
        </p:nvSpPr>
        <p:spPr>
          <a:xfrm>
            <a:off x="5650952" y="2154699"/>
            <a:ext cx="1225696" cy="51488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600" b="1" spc="188" dirty="0">
                <a:solidFill>
                  <a:schemeClr val="bg1"/>
                </a:solidFill>
                <a:latin typeface="Montserrat" pitchFamily="2" charset="77"/>
              </a:rPr>
              <a:t>0% </a:t>
            </a:r>
          </a:p>
          <a:p>
            <a:pPr marL="9525" algn="ctr">
              <a:spcBef>
                <a:spcPts val="75"/>
              </a:spcBef>
            </a:pPr>
            <a:r>
              <a:rPr lang="es-MX" sz="1600" b="1" spc="188" dirty="0">
                <a:solidFill>
                  <a:schemeClr val="bg1"/>
                </a:solidFill>
                <a:latin typeface="Montserrat" pitchFamily="2" charset="77"/>
              </a:rPr>
              <a:t>36.00KM  </a:t>
            </a:r>
          </a:p>
        </p:txBody>
      </p:sp>
      <p:sp>
        <p:nvSpPr>
          <p:cNvPr id="91" name="object 3">
            <a:extLst>
              <a:ext uri="{FF2B5EF4-FFF2-40B4-BE49-F238E27FC236}">
                <a16:creationId xmlns:a16="http://schemas.microsoft.com/office/drawing/2014/main" id="{7FF950DC-0C19-1641-922C-B76B1C2D73F2}"/>
              </a:ext>
            </a:extLst>
          </p:cNvPr>
          <p:cNvSpPr txBox="1">
            <a:spLocks/>
          </p:cNvSpPr>
          <p:nvPr/>
        </p:nvSpPr>
        <p:spPr>
          <a:xfrm>
            <a:off x="7740566" y="1959847"/>
            <a:ext cx="2589691" cy="115608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latin typeface="Euclid Flex Light" panose="020B0300030000000000" pitchFamily="34" charset="77"/>
              </a:rPr>
              <a:t>KILOMETROS </a:t>
            </a:r>
            <a:r>
              <a:rPr lang="es-MX" sz="1400" b="1" spc="153" dirty="0">
                <a:solidFill>
                  <a:srgbClr val="AD2B35"/>
                </a:solidFill>
                <a:latin typeface="Euclid Flex Light" panose="020B0300030000000000" pitchFamily="34" charset="77"/>
              </a:rPr>
              <a:t>POR </a:t>
            </a:r>
          </a:p>
          <a:p>
            <a:pPr marL="9525">
              <a:spcBef>
                <a:spcPts val="75"/>
              </a:spcBef>
            </a:pPr>
            <a:r>
              <a:rPr lang="es-MX" sz="1400" b="1" spc="153" dirty="0">
                <a:solidFill>
                  <a:srgbClr val="AD2B35"/>
                </a:solidFill>
                <a:latin typeface="Euclid Flex Light" panose="020B0300030000000000" pitchFamily="34" charset="77"/>
              </a:rPr>
              <a:t>LIBERAR</a:t>
            </a:r>
            <a:r>
              <a:rPr lang="es-MX" sz="1400" spc="153" dirty="0">
                <a:latin typeface="Euclid Flex Light" panose="020B0300030000000000" pitchFamily="34" charset="77"/>
              </a:rPr>
              <a:t> CON </a:t>
            </a:r>
          </a:p>
          <a:p>
            <a:pPr marL="9525">
              <a:spcBef>
                <a:spcPts val="75"/>
              </a:spcBef>
            </a:pPr>
            <a:r>
              <a:rPr lang="es-MX" sz="1400" spc="153" dirty="0">
                <a:latin typeface="Euclid Flex Light" panose="020B0300030000000000" pitchFamily="34" charset="77"/>
              </a:rPr>
              <a:t>RELACIÓN AL OBJETIVO AL </a:t>
            </a:r>
            <a:r>
              <a:rPr lang="es-MX" sz="1400" spc="153" dirty="0">
                <a:latin typeface="Helvetica" pitchFamily="2" charset="0"/>
              </a:rPr>
              <a:t>06</a:t>
            </a:r>
            <a:r>
              <a:rPr lang="es-MX" sz="1400" spc="153" dirty="0">
                <a:latin typeface="Euclid Flex Light" panose="020B0300030000000000" pitchFamily="34" charset="77"/>
              </a:rPr>
              <a:t> DE OCT </a:t>
            </a:r>
            <a:r>
              <a:rPr lang="es-MX" sz="1400" spc="153" dirty="0">
                <a:latin typeface="Helvetica" pitchFamily="2" charset="0"/>
              </a:rPr>
              <a:t>2022</a:t>
            </a:r>
          </a:p>
          <a:p>
            <a:pPr marL="9525">
              <a:spcBef>
                <a:spcPts val="75"/>
              </a:spcBef>
            </a:pPr>
            <a:r>
              <a:rPr lang="es-MX" sz="1600" b="1" spc="153" dirty="0">
                <a:solidFill>
                  <a:srgbClr val="AD2B35"/>
                </a:solidFill>
                <a:latin typeface="Helvetica" pitchFamily="2" charset="0"/>
              </a:rPr>
              <a:t>36.00 KM</a:t>
            </a:r>
            <a:endParaRPr lang="es-MX" sz="1600" b="1" spc="188" dirty="0">
              <a:solidFill>
                <a:srgbClr val="AD2B35"/>
              </a:solidFill>
              <a:latin typeface="Helvetica" pitchFamily="2" charset="0"/>
            </a:endParaRPr>
          </a:p>
        </p:txBody>
      </p:sp>
      <p:pic>
        <p:nvPicPr>
          <p:cNvPr id="95" name="Imagen 94">
            <a:extLst>
              <a:ext uri="{FF2B5EF4-FFF2-40B4-BE49-F238E27FC236}">
                <a16:creationId xmlns:a16="http://schemas.microsoft.com/office/drawing/2014/main" id="{E40513D2-8165-7E42-AA26-0B07A8DCCBCD}"/>
              </a:ext>
            </a:extLst>
          </p:cNvPr>
          <p:cNvPicPr>
            <a:picLocks noChangeAspect="1"/>
          </p:cNvPicPr>
          <p:nvPr/>
        </p:nvPicPr>
        <p:blipFill>
          <a:blip r:embed="rId11"/>
          <a:stretch>
            <a:fillRect/>
          </a:stretch>
        </p:blipFill>
        <p:spPr>
          <a:xfrm>
            <a:off x="6996688" y="3251128"/>
            <a:ext cx="731284" cy="731284"/>
          </a:xfrm>
          <a:prstGeom prst="rect">
            <a:avLst/>
          </a:prstGeom>
        </p:spPr>
      </p:pic>
      <p:pic>
        <p:nvPicPr>
          <p:cNvPr id="96" name="Imagen 95">
            <a:extLst>
              <a:ext uri="{FF2B5EF4-FFF2-40B4-BE49-F238E27FC236}">
                <a16:creationId xmlns:a16="http://schemas.microsoft.com/office/drawing/2014/main" id="{2F147B60-8A21-534B-8DBA-2D2FFD772936}"/>
              </a:ext>
            </a:extLst>
          </p:cNvPr>
          <p:cNvPicPr>
            <a:picLocks noChangeAspect="1"/>
          </p:cNvPicPr>
          <p:nvPr/>
        </p:nvPicPr>
        <p:blipFill>
          <a:blip r:embed="rId4"/>
          <a:stretch>
            <a:fillRect/>
          </a:stretch>
        </p:blipFill>
        <p:spPr>
          <a:xfrm>
            <a:off x="4135259" y="3260878"/>
            <a:ext cx="1259885" cy="1259885"/>
          </a:xfrm>
          <a:prstGeom prst="rect">
            <a:avLst/>
          </a:prstGeom>
        </p:spPr>
      </p:pic>
      <p:sp>
        <p:nvSpPr>
          <p:cNvPr id="97" name="object 3">
            <a:extLst>
              <a:ext uri="{FF2B5EF4-FFF2-40B4-BE49-F238E27FC236}">
                <a16:creationId xmlns:a16="http://schemas.microsoft.com/office/drawing/2014/main" id="{C27A70EB-BB92-A84A-894B-9318A88E0C54}"/>
              </a:ext>
            </a:extLst>
          </p:cNvPr>
          <p:cNvSpPr txBox="1">
            <a:spLocks/>
          </p:cNvSpPr>
          <p:nvPr/>
        </p:nvSpPr>
        <p:spPr>
          <a:xfrm>
            <a:off x="4293644" y="3511210"/>
            <a:ext cx="4480488"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rgbClr val="205340"/>
                </a:solidFill>
                <a:latin typeface="Montserrat" pitchFamily="2" charset="77"/>
              </a:rPr>
              <a:t>FRENTE 2 </a:t>
            </a:r>
          </a:p>
        </p:txBody>
      </p:sp>
      <p:sp>
        <p:nvSpPr>
          <p:cNvPr id="99" name="object 3">
            <a:extLst>
              <a:ext uri="{FF2B5EF4-FFF2-40B4-BE49-F238E27FC236}">
                <a16:creationId xmlns:a16="http://schemas.microsoft.com/office/drawing/2014/main" id="{B2E9BE1A-987D-6D47-85B7-4C0A92F0C970}"/>
              </a:ext>
            </a:extLst>
          </p:cNvPr>
          <p:cNvSpPr txBox="1">
            <a:spLocks/>
          </p:cNvSpPr>
          <p:nvPr/>
        </p:nvSpPr>
        <p:spPr>
          <a:xfrm>
            <a:off x="4152353" y="3791947"/>
            <a:ext cx="1225696" cy="39177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88" dirty="0">
                <a:latin typeface="Montserrat" pitchFamily="2" charset="77"/>
              </a:rPr>
              <a:t>OBJETIVO</a:t>
            </a:r>
          </a:p>
          <a:p>
            <a:pPr marL="9525" algn="ctr">
              <a:spcBef>
                <a:spcPts val="75"/>
              </a:spcBef>
            </a:pPr>
            <a:r>
              <a:rPr lang="es-MX" sz="1200" b="1" spc="188" dirty="0">
                <a:latin typeface="Montserrat" pitchFamily="2" charset="77"/>
              </a:rPr>
              <a:t>36.30KM  </a:t>
            </a:r>
          </a:p>
        </p:txBody>
      </p:sp>
      <p:sp>
        <p:nvSpPr>
          <p:cNvPr id="105" name="object 3">
            <a:extLst>
              <a:ext uri="{FF2B5EF4-FFF2-40B4-BE49-F238E27FC236}">
                <a16:creationId xmlns:a16="http://schemas.microsoft.com/office/drawing/2014/main" id="{89B81869-1830-3847-A426-70342A04708E}"/>
              </a:ext>
            </a:extLst>
          </p:cNvPr>
          <p:cNvSpPr txBox="1">
            <a:spLocks/>
          </p:cNvSpPr>
          <p:nvPr/>
        </p:nvSpPr>
        <p:spPr>
          <a:xfrm>
            <a:off x="5599672" y="3644317"/>
            <a:ext cx="1225696" cy="51488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600" b="1" spc="188" dirty="0">
                <a:solidFill>
                  <a:schemeClr val="bg1"/>
                </a:solidFill>
                <a:latin typeface="Montserrat" pitchFamily="2" charset="77"/>
              </a:rPr>
              <a:t>11 % </a:t>
            </a:r>
          </a:p>
          <a:p>
            <a:pPr marL="9525" algn="ctr">
              <a:spcBef>
                <a:spcPts val="75"/>
              </a:spcBef>
            </a:pPr>
            <a:r>
              <a:rPr lang="es-MX" sz="1600" b="1" spc="188" dirty="0">
                <a:solidFill>
                  <a:schemeClr val="bg1"/>
                </a:solidFill>
                <a:latin typeface="Montserrat" pitchFamily="2" charset="77"/>
              </a:rPr>
              <a:t>4.05 KM  </a:t>
            </a:r>
          </a:p>
        </p:txBody>
      </p:sp>
      <p:sp>
        <p:nvSpPr>
          <p:cNvPr id="108" name="object 3">
            <a:extLst>
              <a:ext uri="{FF2B5EF4-FFF2-40B4-BE49-F238E27FC236}">
                <a16:creationId xmlns:a16="http://schemas.microsoft.com/office/drawing/2014/main" id="{88349A45-C662-684A-A1E0-3F1C1968C46F}"/>
              </a:ext>
            </a:extLst>
          </p:cNvPr>
          <p:cNvSpPr txBox="1">
            <a:spLocks/>
          </p:cNvSpPr>
          <p:nvPr/>
        </p:nvSpPr>
        <p:spPr>
          <a:xfrm>
            <a:off x="7739405" y="3432554"/>
            <a:ext cx="2589691" cy="115608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latin typeface="Euclid Flex Light" panose="020B0300030000000000" pitchFamily="34" charset="77"/>
              </a:rPr>
              <a:t>KILOMETROS </a:t>
            </a:r>
            <a:r>
              <a:rPr lang="es-MX" sz="1400" b="1" spc="153" dirty="0">
                <a:solidFill>
                  <a:srgbClr val="AD2B35"/>
                </a:solidFill>
                <a:latin typeface="Euclid Flex Light" panose="020B0300030000000000" pitchFamily="34" charset="77"/>
              </a:rPr>
              <a:t>POR </a:t>
            </a:r>
          </a:p>
          <a:p>
            <a:pPr marL="9525">
              <a:spcBef>
                <a:spcPts val="75"/>
              </a:spcBef>
            </a:pPr>
            <a:r>
              <a:rPr lang="es-MX" sz="1400" b="1" spc="153" dirty="0">
                <a:solidFill>
                  <a:srgbClr val="AD2B35"/>
                </a:solidFill>
                <a:latin typeface="Euclid Flex Light" panose="020B0300030000000000" pitchFamily="34" charset="77"/>
              </a:rPr>
              <a:t>LIBERAR</a:t>
            </a:r>
            <a:r>
              <a:rPr lang="es-MX" sz="1400" spc="153" dirty="0">
                <a:latin typeface="Euclid Flex Light" panose="020B0300030000000000" pitchFamily="34" charset="77"/>
              </a:rPr>
              <a:t> CON </a:t>
            </a:r>
          </a:p>
          <a:p>
            <a:pPr marL="9525">
              <a:spcBef>
                <a:spcPts val="75"/>
              </a:spcBef>
            </a:pPr>
            <a:r>
              <a:rPr lang="es-MX" sz="1400" spc="153" dirty="0">
                <a:latin typeface="Euclid Flex Light" panose="020B0300030000000000" pitchFamily="34" charset="77"/>
              </a:rPr>
              <a:t>RELACIÓN AL OBJETIVO AL </a:t>
            </a:r>
            <a:r>
              <a:rPr lang="es-MX" sz="1400" spc="153" dirty="0">
                <a:latin typeface="Helvetica" pitchFamily="2" charset="0"/>
              </a:rPr>
              <a:t>06</a:t>
            </a:r>
            <a:r>
              <a:rPr lang="es-MX" sz="1400" spc="153" dirty="0">
                <a:latin typeface="Euclid Flex Light" panose="020B0300030000000000" pitchFamily="34" charset="77"/>
              </a:rPr>
              <a:t> DE OCT </a:t>
            </a:r>
            <a:r>
              <a:rPr lang="es-MX" sz="1400" spc="153" dirty="0">
                <a:latin typeface="Helvetica" pitchFamily="2" charset="0"/>
              </a:rPr>
              <a:t>2022</a:t>
            </a:r>
          </a:p>
          <a:p>
            <a:pPr marL="9525">
              <a:spcBef>
                <a:spcPts val="75"/>
              </a:spcBef>
            </a:pPr>
            <a:r>
              <a:rPr lang="es-MX" sz="1600" b="1" spc="153" dirty="0">
                <a:solidFill>
                  <a:srgbClr val="AD2B35"/>
                </a:solidFill>
                <a:latin typeface="Helvetica" pitchFamily="2" charset="0"/>
              </a:rPr>
              <a:t>32.25 KM</a:t>
            </a:r>
            <a:endParaRPr lang="es-MX" sz="1600" b="1" spc="188" dirty="0">
              <a:solidFill>
                <a:srgbClr val="AD2B35"/>
              </a:solidFill>
              <a:latin typeface="Helvetica" pitchFamily="2" charset="0"/>
            </a:endParaRPr>
          </a:p>
        </p:txBody>
      </p:sp>
      <p:pic>
        <p:nvPicPr>
          <p:cNvPr id="128" name="Imagen 127">
            <a:extLst>
              <a:ext uri="{FF2B5EF4-FFF2-40B4-BE49-F238E27FC236}">
                <a16:creationId xmlns:a16="http://schemas.microsoft.com/office/drawing/2014/main" id="{6E52988E-EE3A-274F-B3D6-614A2489B171}"/>
              </a:ext>
            </a:extLst>
          </p:cNvPr>
          <p:cNvPicPr>
            <a:picLocks noChangeAspect="1"/>
          </p:cNvPicPr>
          <p:nvPr/>
        </p:nvPicPr>
        <p:blipFill>
          <a:blip r:embed="rId11"/>
          <a:stretch>
            <a:fillRect/>
          </a:stretch>
        </p:blipFill>
        <p:spPr>
          <a:xfrm>
            <a:off x="6996948" y="4723430"/>
            <a:ext cx="731284" cy="731284"/>
          </a:xfrm>
          <a:prstGeom prst="rect">
            <a:avLst/>
          </a:prstGeom>
        </p:spPr>
      </p:pic>
      <p:pic>
        <p:nvPicPr>
          <p:cNvPr id="129" name="Imagen 128">
            <a:extLst>
              <a:ext uri="{FF2B5EF4-FFF2-40B4-BE49-F238E27FC236}">
                <a16:creationId xmlns:a16="http://schemas.microsoft.com/office/drawing/2014/main" id="{568CE27A-CF71-1340-9814-86156B03256A}"/>
              </a:ext>
            </a:extLst>
          </p:cNvPr>
          <p:cNvPicPr>
            <a:picLocks noChangeAspect="1"/>
          </p:cNvPicPr>
          <p:nvPr/>
        </p:nvPicPr>
        <p:blipFill>
          <a:blip r:embed="rId4"/>
          <a:stretch>
            <a:fillRect/>
          </a:stretch>
        </p:blipFill>
        <p:spPr>
          <a:xfrm>
            <a:off x="4135519" y="4733180"/>
            <a:ext cx="1259885" cy="1259885"/>
          </a:xfrm>
          <a:prstGeom prst="rect">
            <a:avLst/>
          </a:prstGeom>
        </p:spPr>
      </p:pic>
      <p:sp>
        <p:nvSpPr>
          <p:cNvPr id="130" name="object 3">
            <a:extLst>
              <a:ext uri="{FF2B5EF4-FFF2-40B4-BE49-F238E27FC236}">
                <a16:creationId xmlns:a16="http://schemas.microsoft.com/office/drawing/2014/main" id="{0825F605-AA8D-0B46-9C30-DD372496903A}"/>
              </a:ext>
            </a:extLst>
          </p:cNvPr>
          <p:cNvSpPr txBox="1">
            <a:spLocks/>
          </p:cNvSpPr>
          <p:nvPr/>
        </p:nvSpPr>
        <p:spPr>
          <a:xfrm>
            <a:off x="4293644" y="4982545"/>
            <a:ext cx="4480488"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rgbClr val="205340"/>
                </a:solidFill>
                <a:latin typeface="Montserrat" pitchFamily="2" charset="77"/>
              </a:rPr>
              <a:t>FRENTE 3 </a:t>
            </a:r>
          </a:p>
        </p:txBody>
      </p:sp>
      <p:sp>
        <p:nvSpPr>
          <p:cNvPr id="131" name="object 3">
            <a:extLst>
              <a:ext uri="{FF2B5EF4-FFF2-40B4-BE49-F238E27FC236}">
                <a16:creationId xmlns:a16="http://schemas.microsoft.com/office/drawing/2014/main" id="{FDF84B09-35AA-F746-A2E6-E4F186E7B556}"/>
              </a:ext>
            </a:extLst>
          </p:cNvPr>
          <p:cNvSpPr txBox="1">
            <a:spLocks/>
          </p:cNvSpPr>
          <p:nvPr/>
        </p:nvSpPr>
        <p:spPr>
          <a:xfrm>
            <a:off x="4119242" y="5253633"/>
            <a:ext cx="1225696" cy="39177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88" dirty="0">
                <a:latin typeface="Montserrat" pitchFamily="2" charset="77"/>
              </a:rPr>
              <a:t>OBJETIVO</a:t>
            </a:r>
          </a:p>
          <a:p>
            <a:pPr marL="9525" algn="ctr">
              <a:spcBef>
                <a:spcPts val="75"/>
              </a:spcBef>
            </a:pPr>
            <a:r>
              <a:rPr lang="es-MX" sz="1200" b="1" spc="188" dirty="0">
                <a:latin typeface="Montserrat" pitchFamily="2" charset="77"/>
              </a:rPr>
              <a:t>36.00KM  </a:t>
            </a:r>
          </a:p>
        </p:txBody>
      </p:sp>
      <p:sp>
        <p:nvSpPr>
          <p:cNvPr id="132" name="object 3">
            <a:extLst>
              <a:ext uri="{FF2B5EF4-FFF2-40B4-BE49-F238E27FC236}">
                <a16:creationId xmlns:a16="http://schemas.microsoft.com/office/drawing/2014/main" id="{071B2567-7FE8-F845-84F9-90ABFA10F0B0}"/>
              </a:ext>
            </a:extLst>
          </p:cNvPr>
          <p:cNvSpPr txBox="1">
            <a:spLocks/>
          </p:cNvSpPr>
          <p:nvPr/>
        </p:nvSpPr>
        <p:spPr>
          <a:xfrm>
            <a:off x="5595223" y="5072749"/>
            <a:ext cx="1225696" cy="51488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600" b="1" spc="188" dirty="0">
                <a:solidFill>
                  <a:schemeClr val="bg1"/>
                </a:solidFill>
                <a:latin typeface="Montserrat" pitchFamily="2" charset="77"/>
              </a:rPr>
              <a:t>23 % </a:t>
            </a:r>
          </a:p>
          <a:p>
            <a:pPr marL="9525" algn="ctr">
              <a:spcBef>
                <a:spcPts val="75"/>
              </a:spcBef>
            </a:pPr>
            <a:r>
              <a:rPr lang="es-MX" sz="1600" b="1" spc="188" dirty="0">
                <a:solidFill>
                  <a:schemeClr val="bg1"/>
                </a:solidFill>
                <a:latin typeface="Montserrat" pitchFamily="2" charset="77"/>
              </a:rPr>
              <a:t>8.11 KM  </a:t>
            </a:r>
          </a:p>
        </p:txBody>
      </p:sp>
      <p:sp>
        <p:nvSpPr>
          <p:cNvPr id="133" name="object 3">
            <a:extLst>
              <a:ext uri="{FF2B5EF4-FFF2-40B4-BE49-F238E27FC236}">
                <a16:creationId xmlns:a16="http://schemas.microsoft.com/office/drawing/2014/main" id="{9302A959-F52D-0F4E-9964-6BCFD7353D47}"/>
              </a:ext>
            </a:extLst>
          </p:cNvPr>
          <p:cNvSpPr txBox="1">
            <a:spLocks/>
          </p:cNvSpPr>
          <p:nvPr/>
        </p:nvSpPr>
        <p:spPr>
          <a:xfrm>
            <a:off x="7739665" y="4904856"/>
            <a:ext cx="2589691" cy="115608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latin typeface="Euclid Flex Light" panose="020B0300030000000000" pitchFamily="34" charset="77"/>
              </a:rPr>
              <a:t>KILOMETROS </a:t>
            </a:r>
            <a:r>
              <a:rPr lang="es-MX" sz="1400" b="1" spc="153" dirty="0">
                <a:solidFill>
                  <a:srgbClr val="AD2B35"/>
                </a:solidFill>
                <a:latin typeface="Euclid Flex Light" panose="020B0300030000000000" pitchFamily="34" charset="77"/>
              </a:rPr>
              <a:t>POR </a:t>
            </a:r>
          </a:p>
          <a:p>
            <a:pPr marL="9525">
              <a:spcBef>
                <a:spcPts val="75"/>
              </a:spcBef>
            </a:pPr>
            <a:r>
              <a:rPr lang="es-MX" sz="1400" b="1" spc="153" dirty="0">
                <a:solidFill>
                  <a:srgbClr val="AD2B35"/>
                </a:solidFill>
                <a:latin typeface="Euclid Flex Light" panose="020B0300030000000000" pitchFamily="34" charset="77"/>
              </a:rPr>
              <a:t>LIBERAR</a:t>
            </a:r>
            <a:r>
              <a:rPr lang="es-MX" sz="1400" spc="153" dirty="0">
                <a:latin typeface="Euclid Flex Light" panose="020B0300030000000000" pitchFamily="34" charset="77"/>
              </a:rPr>
              <a:t> CON </a:t>
            </a:r>
          </a:p>
          <a:p>
            <a:pPr marL="9525">
              <a:spcBef>
                <a:spcPts val="75"/>
              </a:spcBef>
            </a:pPr>
            <a:r>
              <a:rPr lang="es-MX" sz="1400" spc="153" dirty="0">
                <a:latin typeface="Euclid Flex Light" panose="020B0300030000000000" pitchFamily="34" charset="77"/>
              </a:rPr>
              <a:t>RELACIÓN AL OBJETIVO AL </a:t>
            </a:r>
            <a:r>
              <a:rPr lang="es-MX" sz="1400" spc="153" dirty="0">
                <a:latin typeface="Helvetica" pitchFamily="2" charset="0"/>
              </a:rPr>
              <a:t>06</a:t>
            </a:r>
            <a:r>
              <a:rPr lang="es-MX" sz="1400" spc="153" dirty="0">
                <a:latin typeface="Euclid Flex Light" panose="020B0300030000000000" pitchFamily="34" charset="77"/>
              </a:rPr>
              <a:t> DE OCT </a:t>
            </a:r>
            <a:r>
              <a:rPr lang="es-MX" sz="1400" spc="153" dirty="0">
                <a:latin typeface="Helvetica" pitchFamily="2" charset="0"/>
              </a:rPr>
              <a:t>2022</a:t>
            </a:r>
          </a:p>
          <a:p>
            <a:pPr marL="9525">
              <a:spcBef>
                <a:spcPts val="75"/>
              </a:spcBef>
            </a:pPr>
            <a:r>
              <a:rPr lang="es-MX" sz="1600" b="1" spc="153" dirty="0">
                <a:solidFill>
                  <a:srgbClr val="AD2B35"/>
                </a:solidFill>
                <a:latin typeface="Helvetica" pitchFamily="2" charset="0"/>
              </a:rPr>
              <a:t>27.89 KM</a:t>
            </a:r>
            <a:endParaRPr lang="es-MX" sz="1600" b="1" spc="188" dirty="0">
              <a:solidFill>
                <a:srgbClr val="AD2B35"/>
              </a:solidFill>
              <a:latin typeface="Helvetica" pitchFamily="2" charset="0"/>
            </a:endParaRPr>
          </a:p>
        </p:txBody>
      </p:sp>
      <p:graphicFrame>
        <p:nvGraphicFramePr>
          <p:cNvPr id="3" name="Tabla 2">
            <a:extLst>
              <a:ext uri="{FF2B5EF4-FFF2-40B4-BE49-F238E27FC236}">
                <a16:creationId xmlns:a16="http://schemas.microsoft.com/office/drawing/2014/main" id="{7F4C6ED4-05CD-2F4F-BD52-8D9E288859A7}"/>
              </a:ext>
            </a:extLst>
          </p:cNvPr>
          <p:cNvGraphicFramePr>
            <a:graphicFrameLocks noGrp="1"/>
          </p:cNvGraphicFramePr>
          <p:nvPr>
            <p:extLst>
              <p:ext uri="{D42A27DB-BD31-4B8C-83A1-F6EECF244321}">
                <p14:modId xmlns:p14="http://schemas.microsoft.com/office/powerpoint/2010/main" val="438937321"/>
              </p:ext>
            </p:extLst>
          </p:nvPr>
        </p:nvGraphicFramePr>
        <p:xfrm>
          <a:off x="353949" y="1598164"/>
          <a:ext cx="3538590" cy="4585312"/>
        </p:xfrm>
        <a:graphic>
          <a:graphicData uri="http://schemas.openxmlformats.org/drawingml/2006/table">
            <a:tbl>
              <a:tblPr>
                <a:tableStyleId>{616DA210-FB5B-4158-B5E0-FEB733F419BA}</a:tableStyleId>
              </a:tblPr>
              <a:tblGrid>
                <a:gridCol w="813720">
                  <a:extLst>
                    <a:ext uri="{9D8B030D-6E8A-4147-A177-3AD203B41FA5}">
                      <a16:colId xmlns:a16="http://schemas.microsoft.com/office/drawing/2014/main" val="1309611996"/>
                    </a:ext>
                  </a:extLst>
                </a:gridCol>
                <a:gridCol w="813720">
                  <a:extLst>
                    <a:ext uri="{9D8B030D-6E8A-4147-A177-3AD203B41FA5}">
                      <a16:colId xmlns:a16="http://schemas.microsoft.com/office/drawing/2014/main" val="110557475"/>
                    </a:ext>
                  </a:extLst>
                </a:gridCol>
                <a:gridCol w="1097430">
                  <a:extLst>
                    <a:ext uri="{9D8B030D-6E8A-4147-A177-3AD203B41FA5}">
                      <a16:colId xmlns:a16="http://schemas.microsoft.com/office/drawing/2014/main" val="3241976556"/>
                    </a:ext>
                  </a:extLst>
                </a:gridCol>
                <a:gridCol w="813720">
                  <a:extLst>
                    <a:ext uri="{9D8B030D-6E8A-4147-A177-3AD203B41FA5}">
                      <a16:colId xmlns:a16="http://schemas.microsoft.com/office/drawing/2014/main" val="2601445659"/>
                    </a:ext>
                  </a:extLst>
                </a:gridCol>
              </a:tblGrid>
              <a:tr h="809151">
                <a:tc>
                  <a:txBody>
                    <a:bodyPr/>
                    <a:lstStyle/>
                    <a:p>
                      <a:pPr algn="ctr" fontAlgn="ctr"/>
                      <a:r>
                        <a:rPr lang="es-MX" sz="1200" b="1" i="0" u="none" strike="noStrike" dirty="0">
                          <a:solidFill>
                            <a:schemeClr val="bg1"/>
                          </a:solidFill>
                          <a:effectLst/>
                          <a:latin typeface="Montserrat Light" pitchFamily="2" charset="77"/>
                        </a:rPr>
                        <a:t>FRENTE</a:t>
                      </a:r>
                    </a:p>
                  </a:txBody>
                  <a:tcPr marL="9378" marR="9378" marT="9378" marB="0" anchor="ctr">
                    <a:solidFill>
                      <a:srgbClr val="205340"/>
                    </a:solidFill>
                  </a:tcPr>
                </a:tc>
                <a:tc>
                  <a:txBody>
                    <a:bodyPr/>
                    <a:lstStyle/>
                    <a:p>
                      <a:pPr algn="ctr" fontAlgn="ctr"/>
                      <a:r>
                        <a:rPr lang="es-MX" sz="1200" b="1" i="0" u="none" strike="noStrike" dirty="0">
                          <a:solidFill>
                            <a:schemeClr val="bg1"/>
                          </a:solidFill>
                          <a:effectLst/>
                          <a:latin typeface="Montserrat Light" pitchFamily="2" charset="77"/>
                        </a:rPr>
                        <a:t>KM/FRENTE</a:t>
                      </a:r>
                    </a:p>
                  </a:txBody>
                  <a:tcPr marL="9378" marR="9378" marT="9378" marB="0" anchor="ctr">
                    <a:solidFill>
                      <a:srgbClr val="205340"/>
                    </a:solidFill>
                  </a:tcPr>
                </a:tc>
                <a:tc>
                  <a:txBody>
                    <a:bodyPr/>
                    <a:lstStyle/>
                    <a:p>
                      <a:pPr algn="ctr" fontAlgn="ctr"/>
                      <a:r>
                        <a:rPr lang="es-MX" sz="1200" b="1" i="0" u="none" strike="noStrike" dirty="0">
                          <a:solidFill>
                            <a:schemeClr val="bg1"/>
                          </a:solidFill>
                          <a:effectLst/>
                          <a:latin typeface="Montserrat Light" pitchFamily="2" charset="77"/>
                        </a:rPr>
                        <a:t>BRECHA C/</a:t>
                      </a:r>
                      <a:br>
                        <a:rPr lang="es-MX" sz="1200" b="1" i="0" u="none" strike="noStrike" dirty="0">
                          <a:solidFill>
                            <a:schemeClr val="bg1"/>
                          </a:solidFill>
                          <a:effectLst/>
                          <a:latin typeface="Montserrat Light" pitchFamily="2" charset="77"/>
                        </a:rPr>
                      </a:br>
                      <a:r>
                        <a:rPr lang="es-MX" sz="1200" b="1" i="0" u="none" strike="noStrike" dirty="0">
                          <a:solidFill>
                            <a:schemeClr val="bg1"/>
                          </a:solidFill>
                          <a:effectLst/>
                          <a:latin typeface="Montserrat Light" pitchFamily="2" charset="77"/>
                        </a:rPr>
                        <a:t>MAQUINARIA </a:t>
                      </a:r>
                      <a:br>
                        <a:rPr lang="es-MX" sz="1200" b="1" i="0" u="none" strike="noStrike" dirty="0">
                          <a:solidFill>
                            <a:schemeClr val="bg1"/>
                          </a:solidFill>
                          <a:effectLst/>
                          <a:latin typeface="Montserrat Light" pitchFamily="2" charset="77"/>
                        </a:rPr>
                      </a:br>
                      <a:r>
                        <a:rPr lang="es-MX" sz="1200" b="1" i="0" u="none" strike="noStrike" dirty="0">
                          <a:solidFill>
                            <a:schemeClr val="bg1"/>
                          </a:solidFill>
                          <a:effectLst/>
                          <a:latin typeface="Montserrat Light" pitchFamily="2" charset="77"/>
                        </a:rPr>
                        <a:t>KM </a:t>
                      </a:r>
                    </a:p>
                  </a:txBody>
                  <a:tcPr marL="9378" marR="9378" marT="9378" marB="0" anchor="ctr">
                    <a:solidFill>
                      <a:srgbClr val="205340"/>
                    </a:solidFill>
                  </a:tcPr>
                </a:tc>
                <a:tc>
                  <a:txBody>
                    <a:bodyPr/>
                    <a:lstStyle/>
                    <a:p>
                      <a:pPr algn="ctr" fontAlgn="ctr"/>
                      <a:r>
                        <a:rPr lang="es-MX" sz="1200" b="1" i="0" u="none" strike="noStrike" dirty="0">
                          <a:solidFill>
                            <a:schemeClr val="bg1"/>
                          </a:solidFill>
                          <a:effectLst/>
                          <a:latin typeface="Montserrat Light" pitchFamily="2" charset="77"/>
                        </a:rPr>
                        <a:t>AVANCE %</a:t>
                      </a:r>
                    </a:p>
                  </a:txBody>
                  <a:tcPr marL="9378" marR="9378" marT="9378" marB="0" anchor="ctr">
                    <a:solidFill>
                      <a:srgbClr val="205340"/>
                    </a:solidFill>
                  </a:tcPr>
                </a:tc>
                <a:extLst>
                  <a:ext uri="{0D108BD9-81ED-4DB2-BD59-A6C34878D82A}">
                    <a16:rowId xmlns:a16="http://schemas.microsoft.com/office/drawing/2014/main" val="3913353120"/>
                  </a:ext>
                </a:extLst>
              </a:tr>
              <a:tr h="600185">
                <a:tc>
                  <a:txBody>
                    <a:bodyPr/>
                    <a:lstStyle/>
                    <a:p>
                      <a:pPr algn="ctr" fontAlgn="ctr"/>
                      <a:r>
                        <a:rPr lang="es-MX" sz="1200" b="0" i="0" u="none" strike="noStrike" dirty="0">
                          <a:effectLst/>
                          <a:latin typeface="Montserrat Light" pitchFamily="2" charset="77"/>
                        </a:rPr>
                        <a:t>1</a:t>
                      </a:r>
                      <a:endParaRPr lang="es-MX" sz="1200" b="0" i="0" u="none" strike="noStrike" dirty="0">
                        <a:solidFill>
                          <a:srgbClr val="000000"/>
                        </a:solidFill>
                        <a:effectLst/>
                        <a:latin typeface="Montserrat Light" pitchFamily="2" charset="77"/>
                      </a:endParaRPr>
                    </a:p>
                  </a:txBody>
                  <a:tcPr marL="9378" marR="9378" marT="9378" marB="0" anchor="ctr"/>
                </a:tc>
                <a:tc>
                  <a:txBody>
                    <a:bodyPr/>
                    <a:lstStyle/>
                    <a:p>
                      <a:pPr marL="0" algn="ctr" defTabSz="914400" rtl="0" eaLnBrk="1" fontAlgn="ctr" latinLnBrk="0" hangingPunct="1"/>
                      <a:r>
                        <a:rPr lang="es-MX" sz="1200" b="0" i="0" u="none" strike="noStrike" kern="1200" dirty="0">
                          <a:solidFill>
                            <a:schemeClr val="tx1"/>
                          </a:solidFill>
                          <a:effectLst/>
                          <a:latin typeface="Montserrat Light" pitchFamily="2" charset="77"/>
                          <a:ea typeface="+mn-ea"/>
                          <a:cs typeface="+mn-cs"/>
                        </a:rPr>
                        <a:t>36.00</a:t>
                      </a:r>
                    </a:p>
                  </a:txBody>
                  <a:tcPr marL="9378" marR="9378" marT="9378" marB="0" anchor="ctr"/>
                </a:tc>
                <a:tc>
                  <a:txBody>
                    <a:bodyPr/>
                    <a:lstStyle/>
                    <a:p>
                      <a:pPr marL="0" algn="ctr" defTabSz="914400" rtl="0" eaLnBrk="1" fontAlgn="ctr" latinLnBrk="0" hangingPunct="1"/>
                      <a:r>
                        <a:rPr lang="es-MX" sz="1200" b="0" i="0" u="none" strike="noStrike" kern="1200" dirty="0">
                          <a:solidFill>
                            <a:schemeClr val="tx1"/>
                          </a:solidFill>
                          <a:effectLst/>
                          <a:latin typeface="Montserrat Light" pitchFamily="2" charset="77"/>
                          <a:ea typeface="+mn-ea"/>
                          <a:cs typeface="+mn-cs"/>
                        </a:rPr>
                        <a:t>0</a:t>
                      </a:r>
                    </a:p>
                  </a:txBody>
                  <a:tcPr marL="9378" marR="9378" marT="9378" marB="0" anchor="ctr"/>
                </a:tc>
                <a:tc>
                  <a:txBody>
                    <a:bodyPr/>
                    <a:lstStyle/>
                    <a:p>
                      <a:pPr algn="ctr" fontAlgn="ctr"/>
                      <a:r>
                        <a:rPr lang="es-MX" sz="1200" b="0" i="0" u="none" strike="noStrike">
                          <a:effectLst/>
                          <a:latin typeface="Montserrat Light" pitchFamily="2" charset="77"/>
                        </a:rPr>
                        <a:t>0%</a:t>
                      </a:r>
                      <a:endParaRPr lang="es-MX" sz="1200" b="0" i="0" u="none" strike="noStrike">
                        <a:solidFill>
                          <a:srgbClr val="000000"/>
                        </a:solidFill>
                        <a:effectLst/>
                        <a:latin typeface="Montserrat Light" pitchFamily="2" charset="77"/>
                      </a:endParaRPr>
                    </a:p>
                  </a:txBody>
                  <a:tcPr marL="9378" marR="9378" marT="9378" marB="0" anchor="ctr"/>
                </a:tc>
                <a:extLst>
                  <a:ext uri="{0D108BD9-81ED-4DB2-BD59-A6C34878D82A}">
                    <a16:rowId xmlns:a16="http://schemas.microsoft.com/office/drawing/2014/main" val="2160707659"/>
                  </a:ext>
                </a:extLst>
              </a:tr>
              <a:tr h="425131">
                <a:tc>
                  <a:txBody>
                    <a:bodyPr/>
                    <a:lstStyle/>
                    <a:p>
                      <a:pPr algn="ctr" fontAlgn="ctr"/>
                      <a:r>
                        <a:rPr lang="es-MX" sz="1200" b="0" i="0" u="none" strike="noStrike">
                          <a:effectLst/>
                          <a:latin typeface="Montserrat Light" pitchFamily="2" charset="77"/>
                        </a:rPr>
                        <a:t>2</a:t>
                      </a:r>
                      <a:endParaRPr lang="es-MX" sz="1200" b="0" i="0" u="none" strike="noStrike">
                        <a:solidFill>
                          <a:srgbClr val="000000"/>
                        </a:solidFill>
                        <a:effectLst/>
                        <a:latin typeface="Montserrat Light" pitchFamily="2" charset="77"/>
                      </a:endParaRPr>
                    </a:p>
                  </a:txBody>
                  <a:tcPr marL="9378" marR="9378" marT="9378" marB="0" anchor="ctr"/>
                </a:tc>
                <a:tc>
                  <a:txBody>
                    <a:bodyPr/>
                    <a:lstStyle/>
                    <a:p>
                      <a:pPr marL="0" algn="ctr" defTabSz="914400" rtl="0" eaLnBrk="1" fontAlgn="ctr" latinLnBrk="0" hangingPunct="1"/>
                      <a:r>
                        <a:rPr lang="es-MX" sz="1200" b="0" i="0" u="none" strike="noStrike" kern="1200" dirty="0">
                          <a:solidFill>
                            <a:schemeClr val="tx1"/>
                          </a:solidFill>
                          <a:effectLst/>
                          <a:latin typeface="Montserrat Light" pitchFamily="2" charset="77"/>
                          <a:ea typeface="+mn-ea"/>
                          <a:cs typeface="+mn-cs"/>
                        </a:rPr>
                        <a:t>36.30</a:t>
                      </a:r>
                    </a:p>
                  </a:txBody>
                  <a:tcPr marL="9378" marR="9378" marT="9378" marB="0" anchor="ctr"/>
                </a:tc>
                <a:tc>
                  <a:txBody>
                    <a:bodyPr/>
                    <a:lstStyle/>
                    <a:p>
                      <a:pPr marL="0" algn="ctr" defTabSz="914400" rtl="0" eaLnBrk="1" fontAlgn="ctr" latinLnBrk="0" hangingPunct="1"/>
                      <a:r>
                        <a:rPr lang="es-MX" sz="1200" b="0" i="0" u="none" strike="noStrike" kern="1200" dirty="0">
                          <a:solidFill>
                            <a:schemeClr val="tx1"/>
                          </a:solidFill>
                          <a:effectLst/>
                          <a:latin typeface="Montserrat Light" pitchFamily="2" charset="77"/>
                          <a:ea typeface="+mn-ea"/>
                          <a:cs typeface="+mn-cs"/>
                        </a:rPr>
                        <a:t>4.05</a:t>
                      </a:r>
                    </a:p>
                  </a:txBody>
                  <a:tcPr marL="9378" marR="9378" marT="9378" marB="0" anchor="ctr"/>
                </a:tc>
                <a:tc>
                  <a:txBody>
                    <a:bodyPr/>
                    <a:lstStyle/>
                    <a:p>
                      <a:pPr algn="ctr" fontAlgn="ctr"/>
                      <a:r>
                        <a:rPr lang="es-MX" sz="1200" b="0" i="0" u="none" strike="noStrike" dirty="0">
                          <a:effectLst/>
                          <a:latin typeface="Montserrat Light" pitchFamily="2" charset="77"/>
                        </a:rPr>
                        <a:t>11%</a:t>
                      </a:r>
                      <a:endParaRPr lang="es-MX" sz="1200" b="0" i="0" u="none" strike="noStrike" dirty="0">
                        <a:solidFill>
                          <a:srgbClr val="000000"/>
                        </a:solidFill>
                        <a:effectLst/>
                        <a:latin typeface="Montserrat Light" pitchFamily="2" charset="77"/>
                      </a:endParaRPr>
                    </a:p>
                  </a:txBody>
                  <a:tcPr marL="9378" marR="9378" marT="9378" marB="0" anchor="ctr"/>
                </a:tc>
                <a:extLst>
                  <a:ext uri="{0D108BD9-81ED-4DB2-BD59-A6C34878D82A}">
                    <a16:rowId xmlns:a16="http://schemas.microsoft.com/office/drawing/2014/main" val="196365724"/>
                  </a:ext>
                </a:extLst>
              </a:tr>
              <a:tr h="387619">
                <a:tc>
                  <a:txBody>
                    <a:bodyPr/>
                    <a:lstStyle/>
                    <a:p>
                      <a:pPr algn="ctr" fontAlgn="ctr"/>
                      <a:r>
                        <a:rPr lang="es-MX" sz="1200" b="0" i="0" u="none" strike="noStrike">
                          <a:effectLst/>
                          <a:latin typeface="Montserrat Light" pitchFamily="2" charset="77"/>
                        </a:rPr>
                        <a:t>3</a:t>
                      </a:r>
                      <a:endParaRPr lang="es-MX" sz="1200" b="0" i="0" u="none" strike="noStrike">
                        <a:solidFill>
                          <a:srgbClr val="000000"/>
                        </a:solidFill>
                        <a:effectLst/>
                        <a:latin typeface="Montserrat Light" pitchFamily="2" charset="77"/>
                      </a:endParaRPr>
                    </a:p>
                  </a:txBody>
                  <a:tcPr marL="9378" marR="9378" marT="9378" marB="0" anchor="ctr"/>
                </a:tc>
                <a:tc>
                  <a:txBody>
                    <a:bodyPr/>
                    <a:lstStyle/>
                    <a:p>
                      <a:pPr marL="0" algn="ctr" defTabSz="914400" rtl="0" eaLnBrk="1" fontAlgn="ctr" latinLnBrk="0" hangingPunct="1"/>
                      <a:r>
                        <a:rPr lang="es-MX" sz="1200" b="0" i="0" u="none" strike="noStrike" kern="1200" dirty="0">
                          <a:solidFill>
                            <a:schemeClr val="tx1"/>
                          </a:solidFill>
                          <a:effectLst/>
                          <a:latin typeface="Montserrat Light" pitchFamily="2" charset="77"/>
                          <a:ea typeface="+mn-ea"/>
                          <a:cs typeface="+mn-cs"/>
                        </a:rPr>
                        <a:t>36.00</a:t>
                      </a:r>
                    </a:p>
                  </a:txBody>
                  <a:tcPr marL="9378" marR="9378" marT="9378" marB="0" anchor="ctr"/>
                </a:tc>
                <a:tc>
                  <a:txBody>
                    <a:bodyPr/>
                    <a:lstStyle/>
                    <a:p>
                      <a:pPr marL="0" algn="ctr" defTabSz="914400" rtl="0" eaLnBrk="1" fontAlgn="ctr" latinLnBrk="0" hangingPunct="1"/>
                      <a:r>
                        <a:rPr lang="es-MX" sz="1200" b="0" i="0" u="none" strike="noStrike" kern="1200" dirty="0">
                          <a:solidFill>
                            <a:schemeClr val="tx1"/>
                          </a:solidFill>
                          <a:effectLst/>
                          <a:latin typeface="Montserrat Light" pitchFamily="2" charset="77"/>
                          <a:ea typeface="+mn-ea"/>
                          <a:cs typeface="+mn-cs"/>
                        </a:rPr>
                        <a:t>8.11</a:t>
                      </a:r>
                    </a:p>
                  </a:txBody>
                  <a:tcPr marL="9378" marR="9378" marT="9378" marB="0" anchor="ctr"/>
                </a:tc>
                <a:tc>
                  <a:txBody>
                    <a:bodyPr/>
                    <a:lstStyle/>
                    <a:p>
                      <a:pPr algn="ctr" fontAlgn="ctr"/>
                      <a:r>
                        <a:rPr lang="es-MX" sz="1200" b="0" i="0" u="none" strike="noStrike">
                          <a:effectLst/>
                          <a:latin typeface="Montserrat Light" pitchFamily="2" charset="77"/>
                        </a:rPr>
                        <a:t>23%</a:t>
                      </a:r>
                      <a:endParaRPr lang="es-MX" sz="1200" b="0" i="0" u="none" strike="noStrike">
                        <a:solidFill>
                          <a:srgbClr val="000000"/>
                        </a:solidFill>
                        <a:effectLst/>
                        <a:latin typeface="Montserrat Light" pitchFamily="2" charset="77"/>
                      </a:endParaRPr>
                    </a:p>
                  </a:txBody>
                  <a:tcPr marL="9378" marR="9378" marT="9378" marB="0" anchor="ctr"/>
                </a:tc>
                <a:extLst>
                  <a:ext uri="{0D108BD9-81ED-4DB2-BD59-A6C34878D82A}">
                    <a16:rowId xmlns:a16="http://schemas.microsoft.com/office/drawing/2014/main" val="1447656634"/>
                  </a:ext>
                </a:extLst>
              </a:tr>
              <a:tr h="462642">
                <a:tc>
                  <a:txBody>
                    <a:bodyPr/>
                    <a:lstStyle/>
                    <a:p>
                      <a:pPr algn="ctr" fontAlgn="ctr"/>
                      <a:r>
                        <a:rPr lang="es-MX" sz="1200" b="0" i="0" u="none" strike="noStrike">
                          <a:effectLst/>
                          <a:latin typeface="Montserrat Light" pitchFamily="2" charset="77"/>
                        </a:rPr>
                        <a:t>4</a:t>
                      </a:r>
                      <a:endParaRPr lang="es-MX" sz="1200" b="0" i="0" u="none" strike="noStrike">
                        <a:solidFill>
                          <a:srgbClr val="000000"/>
                        </a:solidFill>
                        <a:effectLst/>
                        <a:latin typeface="Montserrat Light" pitchFamily="2" charset="77"/>
                      </a:endParaRPr>
                    </a:p>
                  </a:txBody>
                  <a:tcPr marL="9378" marR="9378" marT="9378" marB="0" anchor="ctr"/>
                </a:tc>
                <a:tc>
                  <a:txBody>
                    <a:bodyPr/>
                    <a:lstStyle/>
                    <a:p>
                      <a:pPr marL="0" algn="ctr" defTabSz="914400" rtl="0" eaLnBrk="1" fontAlgn="ctr" latinLnBrk="0" hangingPunct="1"/>
                      <a:r>
                        <a:rPr lang="es-MX" sz="1200" b="0" i="0" u="none" strike="noStrike" kern="1200" dirty="0">
                          <a:solidFill>
                            <a:schemeClr val="tx1"/>
                          </a:solidFill>
                          <a:effectLst/>
                          <a:latin typeface="Montserrat Light" pitchFamily="2" charset="77"/>
                          <a:ea typeface="+mn-ea"/>
                          <a:cs typeface="+mn-cs"/>
                        </a:rPr>
                        <a:t>36.10</a:t>
                      </a:r>
                    </a:p>
                  </a:txBody>
                  <a:tcPr marL="9378" marR="9378" marT="9378" marB="0" anchor="ctr"/>
                </a:tc>
                <a:tc>
                  <a:txBody>
                    <a:bodyPr/>
                    <a:lstStyle/>
                    <a:p>
                      <a:pPr marL="0" algn="ctr" defTabSz="914400" rtl="0" eaLnBrk="1" fontAlgn="ctr" latinLnBrk="0" hangingPunct="1"/>
                      <a:r>
                        <a:rPr lang="es-MX" sz="1200" b="0" i="0" u="none" strike="noStrike" kern="1200" dirty="0">
                          <a:solidFill>
                            <a:schemeClr val="tx1"/>
                          </a:solidFill>
                          <a:effectLst/>
                          <a:latin typeface="Montserrat Light" pitchFamily="2" charset="77"/>
                          <a:ea typeface="+mn-ea"/>
                          <a:cs typeface="+mn-cs"/>
                        </a:rPr>
                        <a:t>7.32</a:t>
                      </a:r>
                    </a:p>
                  </a:txBody>
                  <a:tcPr marL="9378" marR="9378" marT="9378" marB="0" anchor="ctr"/>
                </a:tc>
                <a:tc>
                  <a:txBody>
                    <a:bodyPr/>
                    <a:lstStyle/>
                    <a:p>
                      <a:pPr algn="ctr" fontAlgn="ctr"/>
                      <a:r>
                        <a:rPr lang="es-MX" sz="1200" b="0" i="0" u="none" strike="noStrike" dirty="0">
                          <a:effectLst/>
                          <a:latin typeface="Montserrat Light" pitchFamily="2" charset="77"/>
                        </a:rPr>
                        <a:t>20%</a:t>
                      </a:r>
                      <a:endParaRPr lang="es-MX" sz="1200" b="0" i="0" u="none" strike="noStrike" dirty="0">
                        <a:solidFill>
                          <a:srgbClr val="000000"/>
                        </a:solidFill>
                        <a:effectLst/>
                        <a:latin typeface="Montserrat Light" pitchFamily="2" charset="77"/>
                      </a:endParaRPr>
                    </a:p>
                  </a:txBody>
                  <a:tcPr marL="9378" marR="9378" marT="9378" marB="0" anchor="ctr"/>
                </a:tc>
                <a:extLst>
                  <a:ext uri="{0D108BD9-81ED-4DB2-BD59-A6C34878D82A}">
                    <a16:rowId xmlns:a16="http://schemas.microsoft.com/office/drawing/2014/main" val="840627907"/>
                  </a:ext>
                </a:extLst>
              </a:tr>
              <a:tr h="475146">
                <a:tc>
                  <a:txBody>
                    <a:bodyPr/>
                    <a:lstStyle/>
                    <a:p>
                      <a:pPr algn="ctr" fontAlgn="ctr"/>
                      <a:r>
                        <a:rPr lang="es-MX" sz="1200" b="0" i="0" u="none" strike="noStrike">
                          <a:effectLst/>
                          <a:latin typeface="Montserrat Light" pitchFamily="2" charset="77"/>
                        </a:rPr>
                        <a:t>5</a:t>
                      </a:r>
                      <a:endParaRPr lang="es-MX" sz="1200" b="0" i="0" u="none" strike="noStrike">
                        <a:solidFill>
                          <a:srgbClr val="000000"/>
                        </a:solidFill>
                        <a:effectLst/>
                        <a:latin typeface="Montserrat Light" pitchFamily="2" charset="77"/>
                      </a:endParaRPr>
                    </a:p>
                  </a:txBody>
                  <a:tcPr marL="9378" marR="9378" marT="9378" marB="0" anchor="ctr"/>
                </a:tc>
                <a:tc>
                  <a:txBody>
                    <a:bodyPr/>
                    <a:lstStyle/>
                    <a:p>
                      <a:pPr marL="0" algn="ctr" defTabSz="914400" rtl="0" eaLnBrk="1" fontAlgn="ctr" latinLnBrk="0" hangingPunct="1"/>
                      <a:r>
                        <a:rPr lang="es-MX" sz="1200" b="0" i="0" u="none" strike="noStrike" kern="1200" dirty="0">
                          <a:solidFill>
                            <a:schemeClr val="tx1"/>
                          </a:solidFill>
                          <a:effectLst/>
                          <a:latin typeface="Montserrat Light" pitchFamily="2" charset="77"/>
                          <a:ea typeface="+mn-ea"/>
                          <a:cs typeface="+mn-cs"/>
                        </a:rPr>
                        <a:t>35.80</a:t>
                      </a:r>
                    </a:p>
                  </a:txBody>
                  <a:tcPr marL="9378" marR="9378" marT="9378" marB="0" anchor="ctr"/>
                </a:tc>
                <a:tc>
                  <a:txBody>
                    <a:bodyPr/>
                    <a:lstStyle/>
                    <a:p>
                      <a:pPr marL="0" algn="ctr" defTabSz="914400" rtl="0" eaLnBrk="1" fontAlgn="ctr" latinLnBrk="0" hangingPunct="1"/>
                      <a:r>
                        <a:rPr lang="es-MX" sz="1200" b="0" i="0" u="none" strike="noStrike" kern="1200" dirty="0">
                          <a:solidFill>
                            <a:schemeClr val="tx1"/>
                          </a:solidFill>
                          <a:effectLst/>
                          <a:latin typeface="Montserrat Light" pitchFamily="2" charset="77"/>
                          <a:ea typeface="+mn-ea"/>
                          <a:cs typeface="+mn-cs"/>
                        </a:rPr>
                        <a:t>3.19</a:t>
                      </a:r>
                    </a:p>
                  </a:txBody>
                  <a:tcPr marL="9378" marR="9378" marT="9378" marB="0" anchor="ctr"/>
                </a:tc>
                <a:tc>
                  <a:txBody>
                    <a:bodyPr/>
                    <a:lstStyle/>
                    <a:p>
                      <a:pPr algn="ctr" fontAlgn="ctr"/>
                      <a:r>
                        <a:rPr lang="es-MX" sz="1200" b="0" i="0" u="none" strike="noStrike" dirty="0">
                          <a:effectLst/>
                          <a:latin typeface="Montserrat Light" pitchFamily="2" charset="77"/>
                        </a:rPr>
                        <a:t>9%</a:t>
                      </a:r>
                      <a:endParaRPr lang="es-MX" sz="1200" b="0" i="0" u="none" strike="noStrike" dirty="0">
                        <a:solidFill>
                          <a:srgbClr val="000000"/>
                        </a:solidFill>
                        <a:effectLst/>
                        <a:latin typeface="Montserrat Light" pitchFamily="2" charset="77"/>
                      </a:endParaRPr>
                    </a:p>
                  </a:txBody>
                  <a:tcPr marL="9378" marR="9378" marT="9378" marB="0" anchor="ctr"/>
                </a:tc>
                <a:extLst>
                  <a:ext uri="{0D108BD9-81ED-4DB2-BD59-A6C34878D82A}">
                    <a16:rowId xmlns:a16="http://schemas.microsoft.com/office/drawing/2014/main" val="839043058"/>
                  </a:ext>
                </a:extLst>
              </a:tr>
              <a:tr h="475146">
                <a:tc>
                  <a:txBody>
                    <a:bodyPr/>
                    <a:lstStyle/>
                    <a:p>
                      <a:pPr algn="ctr" fontAlgn="ctr"/>
                      <a:r>
                        <a:rPr lang="es-MX" sz="1200" b="0" i="0" u="none" strike="noStrike">
                          <a:effectLst/>
                          <a:latin typeface="Montserrat Light" pitchFamily="2" charset="77"/>
                        </a:rPr>
                        <a:t>6</a:t>
                      </a:r>
                      <a:endParaRPr lang="es-MX" sz="1200" b="0" i="0" u="none" strike="noStrike">
                        <a:solidFill>
                          <a:srgbClr val="000000"/>
                        </a:solidFill>
                        <a:effectLst/>
                        <a:latin typeface="Montserrat Light" pitchFamily="2" charset="77"/>
                      </a:endParaRPr>
                    </a:p>
                  </a:txBody>
                  <a:tcPr marL="9378" marR="9378" marT="9378" marB="0" anchor="ctr"/>
                </a:tc>
                <a:tc>
                  <a:txBody>
                    <a:bodyPr/>
                    <a:lstStyle/>
                    <a:p>
                      <a:pPr marL="0" algn="ctr" defTabSz="914400" rtl="0" eaLnBrk="1" fontAlgn="ctr" latinLnBrk="0" hangingPunct="1"/>
                      <a:r>
                        <a:rPr lang="es-MX" sz="1200" b="0" i="0" u="none" strike="noStrike" kern="1200" dirty="0">
                          <a:solidFill>
                            <a:schemeClr val="tx1"/>
                          </a:solidFill>
                          <a:effectLst/>
                          <a:latin typeface="Montserrat Light" pitchFamily="2" charset="77"/>
                          <a:ea typeface="+mn-ea"/>
                          <a:cs typeface="+mn-cs"/>
                        </a:rPr>
                        <a:t>35.65</a:t>
                      </a:r>
                    </a:p>
                  </a:txBody>
                  <a:tcPr marL="9378" marR="9378" marT="9378" marB="0" anchor="ctr"/>
                </a:tc>
                <a:tc>
                  <a:txBody>
                    <a:bodyPr/>
                    <a:lstStyle/>
                    <a:p>
                      <a:pPr marL="0" algn="ctr" defTabSz="914400" rtl="0" eaLnBrk="1" fontAlgn="ctr" latinLnBrk="0" hangingPunct="1"/>
                      <a:r>
                        <a:rPr lang="es-MX" sz="1200" b="0" i="0" u="none" strike="noStrike" kern="1200" dirty="0">
                          <a:solidFill>
                            <a:schemeClr val="tx1"/>
                          </a:solidFill>
                          <a:effectLst/>
                          <a:latin typeface="Montserrat Light" pitchFamily="2" charset="77"/>
                          <a:ea typeface="+mn-ea"/>
                          <a:cs typeface="+mn-cs"/>
                        </a:rPr>
                        <a:t>4.75</a:t>
                      </a:r>
                    </a:p>
                  </a:txBody>
                  <a:tcPr marL="9378" marR="9378" marT="9378" marB="0" anchor="ctr"/>
                </a:tc>
                <a:tc>
                  <a:txBody>
                    <a:bodyPr/>
                    <a:lstStyle/>
                    <a:p>
                      <a:pPr algn="ctr" fontAlgn="ctr"/>
                      <a:r>
                        <a:rPr lang="es-MX" sz="1200" b="0" i="0" u="none" strike="noStrike" dirty="0">
                          <a:effectLst/>
                          <a:latin typeface="Montserrat Light" pitchFamily="2" charset="77"/>
                        </a:rPr>
                        <a:t>13%</a:t>
                      </a:r>
                      <a:endParaRPr lang="es-MX" sz="1200" b="0" i="0" u="none" strike="noStrike" dirty="0">
                        <a:solidFill>
                          <a:srgbClr val="000000"/>
                        </a:solidFill>
                        <a:effectLst/>
                        <a:latin typeface="Montserrat Light" pitchFamily="2" charset="77"/>
                      </a:endParaRPr>
                    </a:p>
                  </a:txBody>
                  <a:tcPr marL="9378" marR="9378" marT="9378" marB="0" anchor="ctr"/>
                </a:tc>
                <a:extLst>
                  <a:ext uri="{0D108BD9-81ED-4DB2-BD59-A6C34878D82A}">
                    <a16:rowId xmlns:a16="http://schemas.microsoft.com/office/drawing/2014/main" val="742974752"/>
                  </a:ext>
                </a:extLst>
              </a:tr>
              <a:tr h="500154">
                <a:tc>
                  <a:txBody>
                    <a:bodyPr/>
                    <a:lstStyle/>
                    <a:p>
                      <a:pPr algn="ctr" fontAlgn="ctr"/>
                      <a:r>
                        <a:rPr lang="es-MX" sz="1200" b="0" i="0" u="none" strike="noStrike">
                          <a:effectLst/>
                          <a:latin typeface="Montserrat Light" pitchFamily="2" charset="77"/>
                        </a:rPr>
                        <a:t>7</a:t>
                      </a:r>
                      <a:endParaRPr lang="es-MX" sz="1200" b="0" i="0" u="none" strike="noStrike">
                        <a:solidFill>
                          <a:srgbClr val="000000"/>
                        </a:solidFill>
                        <a:effectLst/>
                        <a:latin typeface="Montserrat Light" pitchFamily="2" charset="77"/>
                      </a:endParaRPr>
                    </a:p>
                  </a:txBody>
                  <a:tcPr marL="9378" marR="9378" marT="9378" marB="0" anchor="ctr"/>
                </a:tc>
                <a:tc>
                  <a:txBody>
                    <a:bodyPr/>
                    <a:lstStyle/>
                    <a:p>
                      <a:pPr marL="0" algn="ctr" defTabSz="914400" rtl="0" eaLnBrk="1" fontAlgn="ctr" latinLnBrk="0" hangingPunct="1"/>
                      <a:r>
                        <a:rPr lang="es-MX" sz="1200" b="0" i="0" u="none" strike="noStrike" kern="1200" dirty="0">
                          <a:solidFill>
                            <a:schemeClr val="tx1"/>
                          </a:solidFill>
                          <a:effectLst/>
                          <a:latin typeface="Montserrat Light" pitchFamily="2" charset="77"/>
                          <a:ea typeface="+mn-ea"/>
                          <a:cs typeface="+mn-cs"/>
                        </a:rPr>
                        <a:t>39.65</a:t>
                      </a:r>
                    </a:p>
                  </a:txBody>
                  <a:tcPr marL="9378" marR="9378" marT="9378" marB="0" anchor="ctr"/>
                </a:tc>
                <a:tc>
                  <a:txBody>
                    <a:bodyPr/>
                    <a:lstStyle/>
                    <a:p>
                      <a:pPr marL="0" algn="ctr" defTabSz="914400" rtl="0" eaLnBrk="1" fontAlgn="ctr" latinLnBrk="0" hangingPunct="1"/>
                      <a:r>
                        <a:rPr lang="es-MX" sz="1200" b="0" i="0" u="none" strike="noStrike" kern="1200" dirty="0">
                          <a:solidFill>
                            <a:schemeClr val="tx1"/>
                          </a:solidFill>
                          <a:effectLst/>
                          <a:latin typeface="Montserrat Light" pitchFamily="2" charset="77"/>
                          <a:ea typeface="+mn-ea"/>
                          <a:cs typeface="+mn-cs"/>
                        </a:rPr>
                        <a:t>3.01</a:t>
                      </a:r>
                    </a:p>
                  </a:txBody>
                  <a:tcPr marL="9378" marR="9378" marT="9378" marB="0" anchor="ctr"/>
                </a:tc>
                <a:tc>
                  <a:txBody>
                    <a:bodyPr/>
                    <a:lstStyle/>
                    <a:p>
                      <a:pPr algn="ctr" fontAlgn="ctr"/>
                      <a:r>
                        <a:rPr lang="es-MX" sz="1200" b="0" i="0" u="none" strike="noStrike" dirty="0">
                          <a:effectLst/>
                          <a:latin typeface="Montserrat Light" pitchFamily="2" charset="77"/>
                        </a:rPr>
                        <a:t>8%</a:t>
                      </a:r>
                      <a:endParaRPr lang="es-MX" sz="1200" b="0" i="0" u="none" strike="noStrike" dirty="0">
                        <a:solidFill>
                          <a:srgbClr val="000000"/>
                        </a:solidFill>
                        <a:effectLst/>
                        <a:latin typeface="Montserrat Light" pitchFamily="2" charset="77"/>
                      </a:endParaRPr>
                    </a:p>
                  </a:txBody>
                  <a:tcPr marL="9378" marR="9378" marT="9378" marB="0" anchor="ctr"/>
                </a:tc>
                <a:extLst>
                  <a:ext uri="{0D108BD9-81ED-4DB2-BD59-A6C34878D82A}">
                    <a16:rowId xmlns:a16="http://schemas.microsoft.com/office/drawing/2014/main" val="2009180989"/>
                  </a:ext>
                </a:extLst>
              </a:tr>
              <a:tr h="450138">
                <a:tc>
                  <a:txBody>
                    <a:bodyPr/>
                    <a:lstStyle/>
                    <a:p>
                      <a:pPr algn="ctr" fontAlgn="ctr"/>
                      <a:r>
                        <a:rPr lang="es-MX" sz="1200" b="1" i="0" u="none" strike="noStrike" dirty="0">
                          <a:solidFill>
                            <a:srgbClr val="AD2B35"/>
                          </a:solidFill>
                          <a:effectLst/>
                          <a:latin typeface="Montserrat Light" pitchFamily="2" charset="77"/>
                        </a:rPr>
                        <a:t>TOTAL</a:t>
                      </a:r>
                    </a:p>
                  </a:txBody>
                  <a:tcPr marL="9378" marR="9378" marT="9378" marB="0" anchor="ctr">
                    <a:solidFill>
                      <a:srgbClr val="E0CC9F"/>
                    </a:solidFill>
                  </a:tcPr>
                </a:tc>
                <a:tc>
                  <a:txBody>
                    <a:bodyPr/>
                    <a:lstStyle/>
                    <a:p>
                      <a:pPr marL="0" algn="ctr" defTabSz="914400" rtl="0" eaLnBrk="1" fontAlgn="ctr" latinLnBrk="0" hangingPunct="1"/>
                      <a:r>
                        <a:rPr lang="es-MX" sz="1200" b="1" i="0" u="none" strike="noStrike" kern="1200" dirty="0">
                          <a:solidFill>
                            <a:srgbClr val="AD2B35"/>
                          </a:solidFill>
                          <a:effectLst/>
                          <a:latin typeface="Montserrat Light" pitchFamily="2" charset="77"/>
                          <a:ea typeface="+mn-ea"/>
                          <a:cs typeface="+mn-cs"/>
                        </a:rPr>
                        <a:t>255.5</a:t>
                      </a:r>
                    </a:p>
                  </a:txBody>
                  <a:tcPr marL="9378" marR="9378" marT="9378" marB="0" anchor="ctr">
                    <a:solidFill>
                      <a:srgbClr val="E0CC9F"/>
                    </a:solidFill>
                  </a:tcPr>
                </a:tc>
                <a:tc>
                  <a:txBody>
                    <a:bodyPr/>
                    <a:lstStyle/>
                    <a:p>
                      <a:pPr algn="ctr" fontAlgn="ctr"/>
                      <a:r>
                        <a:rPr lang="es-MX" sz="1200" b="1" i="0" u="none" strike="noStrike" kern="1200" dirty="0">
                          <a:solidFill>
                            <a:srgbClr val="AD2B35"/>
                          </a:solidFill>
                          <a:effectLst/>
                          <a:latin typeface="Montserrat Light" pitchFamily="2" charset="77"/>
                          <a:ea typeface="+mn-ea"/>
                          <a:cs typeface="+mn-cs"/>
                        </a:rPr>
                        <a:t>30.43</a:t>
                      </a:r>
                    </a:p>
                  </a:txBody>
                  <a:tcPr marL="9378" marR="9378" marT="9378" marB="0" anchor="ctr">
                    <a:solidFill>
                      <a:srgbClr val="E0CC9F"/>
                    </a:solidFill>
                  </a:tcPr>
                </a:tc>
                <a:tc>
                  <a:txBody>
                    <a:bodyPr/>
                    <a:lstStyle/>
                    <a:p>
                      <a:pPr algn="ctr" fontAlgn="ctr"/>
                      <a:r>
                        <a:rPr lang="es-MX" sz="1200" b="1" i="0" u="none" strike="noStrike" dirty="0">
                          <a:solidFill>
                            <a:srgbClr val="AD2B35"/>
                          </a:solidFill>
                          <a:effectLst/>
                          <a:latin typeface="Montserrat Light" pitchFamily="2" charset="77"/>
                        </a:rPr>
                        <a:t>11%</a:t>
                      </a:r>
                    </a:p>
                  </a:txBody>
                  <a:tcPr marL="9378" marR="9378" marT="9378" marB="0" anchor="ctr">
                    <a:solidFill>
                      <a:srgbClr val="E0CC9F"/>
                    </a:solidFill>
                  </a:tcPr>
                </a:tc>
                <a:extLst>
                  <a:ext uri="{0D108BD9-81ED-4DB2-BD59-A6C34878D82A}">
                    <a16:rowId xmlns:a16="http://schemas.microsoft.com/office/drawing/2014/main" val="1273499029"/>
                  </a:ext>
                </a:extLst>
              </a:tr>
            </a:tbl>
          </a:graphicData>
        </a:graphic>
      </p:graphicFrame>
      <p:sp>
        <p:nvSpPr>
          <p:cNvPr id="41" name="object 3">
            <a:extLst>
              <a:ext uri="{FF2B5EF4-FFF2-40B4-BE49-F238E27FC236}">
                <a16:creationId xmlns:a16="http://schemas.microsoft.com/office/drawing/2014/main" id="{2C6995D1-E298-0348-A78A-685C43068D0E}"/>
              </a:ext>
            </a:extLst>
          </p:cNvPr>
          <p:cNvSpPr txBox="1">
            <a:spLocks/>
          </p:cNvSpPr>
          <p:nvPr/>
        </p:nvSpPr>
        <p:spPr>
          <a:xfrm>
            <a:off x="400472" y="6270404"/>
            <a:ext cx="3492067"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88" dirty="0">
                <a:latin typeface="Montserrat" pitchFamily="2" charset="77"/>
              </a:rPr>
              <a:t>ACTUALIZACIÓN DEL KMZ</a:t>
            </a:r>
          </a:p>
        </p:txBody>
      </p:sp>
    </p:spTree>
    <p:extLst>
      <p:ext uri="{BB962C8B-B14F-4D97-AF65-F5344CB8AC3E}">
        <p14:creationId xmlns:p14="http://schemas.microsoft.com/office/powerpoint/2010/main" val="484371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3">
            <a:lum contrast="40000"/>
          </a:blip>
          <a:stretch>
            <a:fillRect/>
          </a:stretch>
        </p:blipFill>
        <p:spPr>
          <a:xfrm>
            <a:off x="11874457" y="0"/>
            <a:ext cx="317543" cy="6858000"/>
          </a:xfrm>
          <a:prstGeom prst="rect">
            <a:avLst/>
          </a:prstGeom>
        </p:spPr>
      </p:pic>
      <p:pic>
        <p:nvPicPr>
          <p:cNvPr id="17" name="Imagen 16">
            <a:extLst>
              <a:ext uri="{FF2B5EF4-FFF2-40B4-BE49-F238E27FC236}">
                <a16:creationId xmlns:a16="http://schemas.microsoft.com/office/drawing/2014/main" id="{2846E972-B485-894D-AC25-147E1C0E06DF}"/>
              </a:ext>
            </a:extLst>
          </p:cNvPr>
          <p:cNvPicPr>
            <a:picLocks noChangeAspect="1"/>
          </p:cNvPicPr>
          <p:nvPr/>
        </p:nvPicPr>
        <p:blipFill>
          <a:blip r:embed="rId4">
            <a:lum bright="-40000" contrast="-40000"/>
            <a:extLst>
              <a:ext uri="{28A0092B-C50C-407E-A947-70E740481C1C}">
                <a14:useLocalDpi xmlns:a14="http://schemas.microsoft.com/office/drawing/2010/main"/>
              </a:ext>
            </a:extLst>
          </a:blip>
          <a:stretch>
            <a:fillRect/>
          </a:stretch>
        </p:blipFill>
        <p:spPr>
          <a:xfrm>
            <a:off x="8328841" y="516362"/>
            <a:ext cx="2229105" cy="610940"/>
          </a:xfrm>
          <a:prstGeom prst="rect">
            <a:avLst/>
          </a:prstGeom>
        </p:spPr>
      </p:pic>
      <p:pic>
        <p:nvPicPr>
          <p:cNvPr id="27" name="Imagen 26">
            <a:extLst>
              <a:ext uri="{FF2B5EF4-FFF2-40B4-BE49-F238E27FC236}">
                <a16:creationId xmlns:a16="http://schemas.microsoft.com/office/drawing/2014/main" id="{E2D71FEA-B5A8-B14F-BBC8-576C856EB250}"/>
              </a:ext>
            </a:extLst>
          </p:cNvPr>
          <p:cNvPicPr>
            <a:picLocks noChangeAspect="1"/>
          </p:cNvPicPr>
          <p:nvPr/>
        </p:nvPicPr>
        <p:blipFill>
          <a:blip r:embed="rId5"/>
          <a:stretch>
            <a:fillRect/>
          </a:stretch>
        </p:blipFill>
        <p:spPr>
          <a:xfrm>
            <a:off x="9377553" y="1417344"/>
            <a:ext cx="1311187" cy="4916953"/>
          </a:xfrm>
          <a:prstGeom prst="rect">
            <a:avLst/>
          </a:prstGeom>
        </p:spPr>
      </p:pic>
      <p:pic>
        <p:nvPicPr>
          <p:cNvPr id="7" name="Imagen 6">
            <a:extLst>
              <a:ext uri="{FF2B5EF4-FFF2-40B4-BE49-F238E27FC236}">
                <a16:creationId xmlns:a16="http://schemas.microsoft.com/office/drawing/2014/main" id="{4942F3A6-A2A0-8147-A60A-010E906EE60E}"/>
              </a:ext>
            </a:extLst>
          </p:cNvPr>
          <p:cNvPicPr>
            <a:picLocks noChangeAspect="1"/>
          </p:cNvPicPr>
          <p:nvPr/>
        </p:nvPicPr>
        <p:blipFill>
          <a:blip r:embed="rId6"/>
          <a:stretch>
            <a:fillRect/>
          </a:stretch>
        </p:blipFill>
        <p:spPr>
          <a:xfrm>
            <a:off x="0" y="0"/>
            <a:ext cx="8002042" cy="6858000"/>
          </a:xfrm>
          <a:prstGeom prst="rect">
            <a:avLst/>
          </a:prstGeom>
        </p:spPr>
      </p:pic>
      <p:pic>
        <p:nvPicPr>
          <p:cNvPr id="8" name="Imagen 7">
            <a:extLst>
              <a:ext uri="{FF2B5EF4-FFF2-40B4-BE49-F238E27FC236}">
                <a16:creationId xmlns:a16="http://schemas.microsoft.com/office/drawing/2014/main" id="{0089EAB7-01FE-8C44-926D-A7ABEDB8505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20" b="47526" l="8667" r="75200"/>
                    </a14:imgEffect>
                  </a14:imgLayer>
                </a14:imgProps>
              </a:ext>
            </a:extLst>
          </a:blip>
          <a:srcRect l="10141" t="10141" r="24725" b="52488"/>
          <a:stretch/>
        </p:blipFill>
        <p:spPr>
          <a:xfrm>
            <a:off x="10630118" y="221132"/>
            <a:ext cx="1172167" cy="1196212"/>
          </a:xfrm>
          <a:prstGeom prst="rect">
            <a:avLst/>
          </a:prstGeom>
        </p:spPr>
      </p:pic>
      <p:sp>
        <p:nvSpPr>
          <p:cNvPr id="9" name="object 3">
            <a:extLst>
              <a:ext uri="{FF2B5EF4-FFF2-40B4-BE49-F238E27FC236}">
                <a16:creationId xmlns:a16="http://schemas.microsoft.com/office/drawing/2014/main" id="{94533D19-A487-3841-A05A-A7CEF264FE67}"/>
              </a:ext>
            </a:extLst>
          </p:cNvPr>
          <p:cNvSpPr txBox="1">
            <a:spLocks/>
          </p:cNvSpPr>
          <p:nvPr/>
        </p:nvSpPr>
        <p:spPr>
          <a:xfrm>
            <a:off x="863505" y="2511118"/>
            <a:ext cx="3975107"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Nueva data </a:t>
            </a:r>
          </a:p>
        </p:txBody>
      </p:sp>
    </p:spTree>
    <p:extLst>
      <p:ext uri="{BB962C8B-B14F-4D97-AF65-F5344CB8AC3E}">
        <p14:creationId xmlns:p14="http://schemas.microsoft.com/office/powerpoint/2010/main" val="4979709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Imagen 63">
            <a:extLst>
              <a:ext uri="{FF2B5EF4-FFF2-40B4-BE49-F238E27FC236}">
                <a16:creationId xmlns:a16="http://schemas.microsoft.com/office/drawing/2014/main" id="{054F210B-C8A6-D64B-9D48-EAAB26C0C15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1998679">
            <a:off x="8008602" y="2838618"/>
            <a:ext cx="1621571" cy="1592301"/>
          </a:xfrm>
          <a:prstGeom prst="rect">
            <a:avLst/>
          </a:prstGeom>
        </p:spPr>
      </p:pic>
      <p:pic>
        <p:nvPicPr>
          <p:cNvPr id="60" name="Imagen 59">
            <a:extLst>
              <a:ext uri="{FF2B5EF4-FFF2-40B4-BE49-F238E27FC236}">
                <a16:creationId xmlns:a16="http://schemas.microsoft.com/office/drawing/2014/main" id="{306CBC18-9E05-F947-A573-DDB7A00F5E61}"/>
              </a:ext>
            </a:extLst>
          </p:cNvPr>
          <p:cNvPicPr>
            <a:picLocks noChangeAspect="1"/>
          </p:cNvPicPr>
          <p:nvPr/>
        </p:nvPicPr>
        <p:blipFill>
          <a:blip r:embed="rId3"/>
          <a:stretch>
            <a:fillRect/>
          </a:stretch>
        </p:blipFill>
        <p:spPr>
          <a:xfrm>
            <a:off x="1799674" y="4740513"/>
            <a:ext cx="1237499" cy="1237499"/>
          </a:xfrm>
          <a:prstGeom prst="rect">
            <a:avLst/>
          </a:prstGeom>
        </p:spPr>
      </p:pic>
      <p:pic>
        <p:nvPicPr>
          <p:cNvPr id="59" name="Imagen 58">
            <a:extLst>
              <a:ext uri="{FF2B5EF4-FFF2-40B4-BE49-F238E27FC236}">
                <a16:creationId xmlns:a16="http://schemas.microsoft.com/office/drawing/2014/main" id="{F1C22E6D-BA3A-1140-B631-AB6AB210FA9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1998679">
            <a:off x="1735917" y="2994032"/>
            <a:ext cx="1621571" cy="1592301"/>
          </a:xfrm>
          <a:prstGeom prst="rect">
            <a:avLst/>
          </a:prstGeom>
        </p:spPr>
      </p:pic>
      <p:pic>
        <p:nvPicPr>
          <p:cNvPr id="45" name="Imagen 44">
            <a:extLst>
              <a:ext uri="{FF2B5EF4-FFF2-40B4-BE49-F238E27FC236}">
                <a16:creationId xmlns:a16="http://schemas.microsoft.com/office/drawing/2014/main" id="{4D766D84-DA97-6241-8EB3-4ECCE6914B52}"/>
              </a:ext>
            </a:extLst>
          </p:cNvPr>
          <p:cNvPicPr>
            <a:picLocks noChangeAspect="1"/>
          </p:cNvPicPr>
          <p:nvPr/>
        </p:nvPicPr>
        <p:blipFill>
          <a:blip r:embed="rId4"/>
          <a:stretch>
            <a:fillRect/>
          </a:stretch>
        </p:blipFill>
        <p:spPr>
          <a:xfrm>
            <a:off x="1792131" y="1770378"/>
            <a:ext cx="1280247" cy="1280247"/>
          </a:xfrm>
          <a:prstGeom prst="rect">
            <a:avLst/>
          </a:prstGeom>
        </p:spPr>
      </p:pic>
      <p:sp>
        <p:nvSpPr>
          <p:cNvPr id="11" name="Rectángulo 10">
            <a:extLst>
              <a:ext uri="{FF2B5EF4-FFF2-40B4-BE49-F238E27FC236}">
                <a16:creationId xmlns:a16="http://schemas.microsoft.com/office/drawing/2014/main" id="{38135AF8-E77D-0E4B-AC15-E58D06F6FCD1}"/>
              </a:ext>
            </a:extLst>
          </p:cNvPr>
          <p:cNvSpPr/>
          <p:nvPr/>
        </p:nvSpPr>
        <p:spPr>
          <a:xfrm flipV="1">
            <a:off x="4443221" y="1022703"/>
            <a:ext cx="3619440" cy="47665"/>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5"/>
          <a:stretch>
            <a:fillRect/>
          </a:stretch>
        </p:blipFill>
        <p:spPr>
          <a:xfrm>
            <a:off x="11965294" y="0"/>
            <a:ext cx="234462"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6">
            <a:lum bright="-40000" contrast="-40000"/>
            <a:extLst>
              <a:ext uri="{28A0092B-C50C-407E-A947-70E740481C1C}">
                <a14:useLocalDpi xmlns:a14="http://schemas.microsoft.com/office/drawing/2010/main"/>
              </a:ext>
            </a:extLst>
          </a:blip>
          <a:stretch>
            <a:fillRect/>
          </a:stretch>
        </p:blipFill>
        <p:spPr>
          <a:xfrm>
            <a:off x="8389761" y="5725102"/>
            <a:ext cx="2229105" cy="610940"/>
          </a:xfrm>
          <a:prstGeom prst="rect">
            <a:avLst/>
          </a:prstGeom>
        </p:spPr>
      </p:pic>
      <p:pic>
        <p:nvPicPr>
          <p:cNvPr id="12" name="Imagen 11">
            <a:extLst>
              <a:ext uri="{FF2B5EF4-FFF2-40B4-BE49-F238E27FC236}">
                <a16:creationId xmlns:a16="http://schemas.microsoft.com/office/drawing/2014/main" id="{85249A8E-A3EB-8E46-B62A-4CC1236B2314}"/>
              </a:ext>
            </a:extLst>
          </p:cNvPr>
          <p:cNvPicPr>
            <a:picLocks noChangeAspect="1"/>
          </p:cNvPicPr>
          <p:nvPr/>
        </p:nvPicPr>
        <p:blipFill>
          <a:blip r:embed="rId7">
            <a:lum bright="70000" contrast="-70000"/>
          </a:blip>
          <a:stretch>
            <a:fillRect/>
          </a:stretch>
        </p:blipFill>
        <p:spPr>
          <a:xfrm>
            <a:off x="10871393" y="547423"/>
            <a:ext cx="1407348" cy="5277556"/>
          </a:xfrm>
          <a:prstGeom prst="rect">
            <a:avLst/>
          </a:prstGeom>
        </p:spPr>
      </p:pic>
      <p:sp>
        <p:nvSpPr>
          <p:cNvPr id="52" name="object 3">
            <a:extLst>
              <a:ext uri="{FF2B5EF4-FFF2-40B4-BE49-F238E27FC236}">
                <a16:creationId xmlns:a16="http://schemas.microsoft.com/office/drawing/2014/main" id="{FF008917-7D82-EB4C-A9EB-607705BF331E}"/>
              </a:ext>
            </a:extLst>
          </p:cNvPr>
          <p:cNvSpPr txBox="1">
            <a:spLocks/>
          </p:cNvSpPr>
          <p:nvPr/>
        </p:nvSpPr>
        <p:spPr>
          <a:xfrm>
            <a:off x="1729216" y="1269353"/>
            <a:ext cx="1352133" cy="39177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88" dirty="0">
                <a:latin typeface="Montserrat" pitchFamily="2" charset="77"/>
              </a:rPr>
              <a:t>KILOMETROS </a:t>
            </a:r>
          </a:p>
          <a:p>
            <a:pPr marL="9525" algn="ctr">
              <a:spcBef>
                <a:spcPts val="75"/>
              </a:spcBef>
            </a:pPr>
            <a:r>
              <a:rPr lang="es-MX" sz="1200" b="1" spc="188" dirty="0">
                <a:latin typeface="Montserrat" pitchFamily="2" charset="77"/>
              </a:rPr>
              <a:t>LIBERADOS </a:t>
            </a:r>
          </a:p>
        </p:txBody>
      </p:sp>
      <p:sp>
        <p:nvSpPr>
          <p:cNvPr id="54" name="object 3">
            <a:extLst>
              <a:ext uri="{FF2B5EF4-FFF2-40B4-BE49-F238E27FC236}">
                <a16:creationId xmlns:a16="http://schemas.microsoft.com/office/drawing/2014/main" id="{EA452F47-7075-634A-B4FF-FCB1C56CC481}"/>
              </a:ext>
            </a:extLst>
          </p:cNvPr>
          <p:cNvSpPr txBox="1">
            <a:spLocks/>
          </p:cNvSpPr>
          <p:nvPr/>
        </p:nvSpPr>
        <p:spPr>
          <a:xfrm>
            <a:off x="12144596" y="-1100343"/>
            <a:ext cx="2152699" cy="33021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BANCOS </a:t>
            </a:r>
          </a:p>
          <a:p>
            <a:pPr marL="9525" algn="ctr">
              <a:spcBef>
                <a:spcPts val="75"/>
              </a:spcBef>
            </a:pPr>
            <a:r>
              <a:rPr lang="es-MX" sz="1000" b="1" spc="188" dirty="0">
                <a:latin typeface="Montserrat" pitchFamily="2" charset="77"/>
              </a:rPr>
              <a:t>DE MATERIALES  </a:t>
            </a:r>
          </a:p>
        </p:txBody>
      </p:sp>
      <p:pic>
        <p:nvPicPr>
          <p:cNvPr id="50" name="Imagen 49">
            <a:extLst>
              <a:ext uri="{FF2B5EF4-FFF2-40B4-BE49-F238E27FC236}">
                <a16:creationId xmlns:a16="http://schemas.microsoft.com/office/drawing/2014/main" id="{D1242A87-AF0D-D74E-A12A-D338CC30443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120" b="47526" l="8667" r="75200"/>
                    </a14:imgEffect>
                  </a14:imgLayer>
                </a14:imgProps>
              </a:ext>
            </a:extLst>
          </a:blip>
          <a:srcRect l="10141" t="10141" r="24725" b="52488"/>
          <a:stretch/>
        </p:blipFill>
        <p:spPr>
          <a:xfrm>
            <a:off x="10769288" y="5558145"/>
            <a:ext cx="959307" cy="978986"/>
          </a:xfrm>
          <a:prstGeom prst="rect">
            <a:avLst/>
          </a:prstGeom>
        </p:spPr>
      </p:pic>
      <p:sp>
        <p:nvSpPr>
          <p:cNvPr id="82" name="object 3">
            <a:extLst>
              <a:ext uri="{FF2B5EF4-FFF2-40B4-BE49-F238E27FC236}">
                <a16:creationId xmlns:a16="http://schemas.microsoft.com/office/drawing/2014/main" id="{AE491BC3-A506-3847-9A74-33EEED8D6223}"/>
              </a:ext>
            </a:extLst>
          </p:cNvPr>
          <p:cNvSpPr txBox="1">
            <a:spLocks/>
          </p:cNvSpPr>
          <p:nvPr/>
        </p:nvSpPr>
        <p:spPr>
          <a:xfrm>
            <a:off x="12630799" y="5527085"/>
            <a:ext cx="2152699" cy="44050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800" b="1" spc="188" dirty="0">
                <a:solidFill>
                  <a:schemeClr val="bg1"/>
                </a:solidFill>
                <a:latin typeface="Montserrat" pitchFamily="2" charset="77"/>
              </a:rPr>
              <a:t>5</a:t>
            </a:r>
          </a:p>
        </p:txBody>
      </p:sp>
      <p:sp>
        <p:nvSpPr>
          <p:cNvPr id="84" name="object 3">
            <a:extLst>
              <a:ext uri="{FF2B5EF4-FFF2-40B4-BE49-F238E27FC236}">
                <a16:creationId xmlns:a16="http://schemas.microsoft.com/office/drawing/2014/main" id="{FA6AEBA2-40A5-674C-9047-179C01554633}"/>
              </a:ext>
            </a:extLst>
          </p:cNvPr>
          <p:cNvSpPr txBox="1">
            <a:spLocks/>
          </p:cNvSpPr>
          <p:nvPr/>
        </p:nvSpPr>
        <p:spPr>
          <a:xfrm>
            <a:off x="6931814" y="3301584"/>
            <a:ext cx="1225696" cy="29944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900" b="1" spc="188" dirty="0">
                <a:solidFill>
                  <a:schemeClr val="bg1"/>
                </a:solidFill>
                <a:latin typeface="Montserrat" pitchFamily="2" charset="77"/>
              </a:rPr>
              <a:t>8.11 KM </a:t>
            </a:r>
          </a:p>
          <a:p>
            <a:pPr marL="9525" algn="ctr">
              <a:spcBef>
                <a:spcPts val="75"/>
              </a:spcBef>
            </a:pPr>
            <a:r>
              <a:rPr lang="es-MX" sz="900" b="1" spc="188" dirty="0">
                <a:solidFill>
                  <a:schemeClr val="bg1"/>
                </a:solidFill>
                <a:latin typeface="Montserrat" pitchFamily="2" charset="77"/>
              </a:rPr>
              <a:t>LIBERADOS </a:t>
            </a:r>
          </a:p>
        </p:txBody>
      </p:sp>
      <p:sp>
        <p:nvSpPr>
          <p:cNvPr id="86" name="object 3">
            <a:extLst>
              <a:ext uri="{FF2B5EF4-FFF2-40B4-BE49-F238E27FC236}">
                <a16:creationId xmlns:a16="http://schemas.microsoft.com/office/drawing/2014/main" id="{BEDD9940-56CA-F744-B42E-CD4B1655EB0C}"/>
              </a:ext>
            </a:extLst>
          </p:cNvPr>
          <p:cNvSpPr txBox="1">
            <a:spLocks/>
          </p:cNvSpPr>
          <p:nvPr/>
        </p:nvSpPr>
        <p:spPr>
          <a:xfrm>
            <a:off x="7056476" y="4326735"/>
            <a:ext cx="4480488" cy="1788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100" b="1" spc="188" dirty="0">
                <a:solidFill>
                  <a:schemeClr val="bg1"/>
                </a:solidFill>
                <a:latin typeface="Montserrat" pitchFamily="2" charset="77"/>
              </a:rPr>
              <a:t>FRENTE 2 </a:t>
            </a:r>
          </a:p>
        </p:txBody>
      </p:sp>
      <p:sp>
        <p:nvSpPr>
          <p:cNvPr id="98" name="object 3">
            <a:extLst>
              <a:ext uri="{FF2B5EF4-FFF2-40B4-BE49-F238E27FC236}">
                <a16:creationId xmlns:a16="http://schemas.microsoft.com/office/drawing/2014/main" id="{E953FA21-7092-4540-8B0C-9C3658FD4EB7}"/>
              </a:ext>
            </a:extLst>
          </p:cNvPr>
          <p:cNvSpPr txBox="1">
            <a:spLocks/>
          </p:cNvSpPr>
          <p:nvPr/>
        </p:nvSpPr>
        <p:spPr>
          <a:xfrm>
            <a:off x="14940383" y="-3197405"/>
            <a:ext cx="2152699" cy="33021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BANCOS </a:t>
            </a:r>
          </a:p>
          <a:p>
            <a:pPr marL="9525" algn="ctr">
              <a:spcBef>
                <a:spcPts val="75"/>
              </a:spcBef>
            </a:pPr>
            <a:r>
              <a:rPr lang="es-MX" sz="1000" b="1" spc="188" dirty="0">
                <a:latin typeface="Montserrat" pitchFamily="2" charset="77"/>
              </a:rPr>
              <a:t>DE MATERIALES  </a:t>
            </a:r>
          </a:p>
        </p:txBody>
      </p:sp>
      <p:pic>
        <p:nvPicPr>
          <p:cNvPr id="75" name="Imagen 74">
            <a:extLst>
              <a:ext uri="{FF2B5EF4-FFF2-40B4-BE49-F238E27FC236}">
                <a16:creationId xmlns:a16="http://schemas.microsoft.com/office/drawing/2014/main" id="{4E2A96EA-AA66-B044-80FF-0257F5D9D031}"/>
              </a:ext>
            </a:extLst>
          </p:cNvPr>
          <p:cNvPicPr>
            <a:picLocks noChangeAspect="1"/>
          </p:cNvPicPr>
          <p:nvPr/>
        </p:nvPicPr>
        <p:blipFill>
          <a:blip r:embed="rId10"/>
          <a:stretch>
            <a:fillRect/>
          </a:stretch>
        </p:blipFill>
        <p:spPr>
          <a:xfrm>
            <a:off x="3219769" y="1668143"/>
            <a:ext cx="731284" cy="731284"/>
          </a:xfrm>
          <a:prstGeom prst="rect">
            <a:avLst/>
          </a:prstGeom>
        </p:spPr>
      </p:pic>
      <p:pic>
        <p:nvPicPr>
          <p:cNvPr id="81" name="Imagen 80">
            <a:extLst>
              <a:ext uri="{FF2B5EF4-FFF2-40B4-BE49-F238E27FC236}">
                <a16:creationId xmlns:a16="http://schemas.microsoft.com/office/drawing/2014/main" id="{7979DF69-0D0D-7447-BA45-9DA0B29E32FE}"/>
              </a:ext>
            </a:extLst>
          </p:cNvPr>
          <p:cNvPicPr>
            <a:picLocks noChangeAspect="1"/>
          </p:cNvPicPr>
          <p:nvPr/>
        </p:nvPicPr>
        <p:blipFill>
          <a:blip r:embed="rId11"/>
          <a:stretch>
            <a:fillRect/>
          </a:stretch>
        </p:blipFill>
        <p:spPr>
          <a:xfrm>
            <a:off x="384856" y="1745827"/>
            <a:ext cx="1259885" cy="1259885"/>
          </a:xfrm>
          <a:prstGeom prst="rect">
            <a:avLst/>
          </a:prstGeom>
        </p:spPr>
      </p:pic>
      <p:sp>
        <p:nvSpPr>
          <p:cNvPr id="85" name="object 3">
            <a:extLst>
              <a:ext uri="{FF2B5EF4-FFF2-40B4-BE49-F238E27FC236}">
                <a16:creationId xmlns:a16="http://schemas.microsoft.com/office/drawing/2014/main" id="{D2269134-3714-EE49-9A5F-A03821F6E37A}"/>
              </a:ext>
            </a:extLst>
          </p:cNvPr>
          <p:cNvSpPr txBox="1">
            <a:spLocks/>
          </p:cNvSpPr>
          <p:nvPr/>
        </p:nvSpPr>
        <p:spPr>
          <a:xfrm>
            <a:off x="533612" y="2021076"/>
            <a:ext cx="4480488"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rgbClr val="205340"/>
                </a:solidFill>
                <a:latin typeface="Montserrat" pitchFamily="2" charset="77"/>
              </a:rPr>
              <a:t>FRENTE 4 </a:t>
            </a:r>
          </a:p>
        </p:txBody>
      </p:sp>
      <p:sp>
        <p:nvSpPr>
          <p:cNvPr id="88" name="object 3">
            <a:extLst>
              <a:ext uri="{FF2B5EF4-FFF2-40B4-BE49-F238E27FC236}">
                <a16:creationId xmlns:a16="http://schemas.microsoft.com/office/drawing/2014/main" id="{3A5FC06D-ABA5-4644-B9CF-2C4B5CFBABD4}"/>
              </a:ext>
            </a:extLst>
          </p:cNvPr>
          <p:cNvSpPr txBox="1">
            <a:spLocks/>
          </p:cNvSpPr>
          <p:nvPr/>
        </p:nvSpPr>
        <p:spPr>
          <a:xfrm>
            <a:off x="391368" y="2276695"/>
            <a:ext cx="1225696" cy="39177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88" dirty="0">
                <a:latin typeface="Montserrat" pitchFamily="2" charset="77"/>
              </a:rPr>
              <a:t>OBJETIVO</a:t>
            </a:r>
          </a:p>
          <a:p>
            <a:pPr marL="9525" algn="ctr">
              <a:spcBef>
                <a:spcPts val="75"/>
              </a:spcBef>
            </a:pPr>
            <a:r>
              <a:rPr lang="es-MX" sz="1200" b="1" spc="188" dirty="0">
                <a:latin typeface="Montserrat" pitchFamily="2" charset="77"/>
              </a:rPr>
              <a:t>36.10KM  </a:t>
            </a:r>
          </a:p>
        </p:txBody>
      </p:sp>
      <p:sp>
        <p:nvSpPr>
          <p:cNvPr id="51" name="object 3">
            <a:extLst>
              <a:ext uri="{FF2B5EF4-FFF2-40B4-BE49-F238E27FC236}">
                <a16:creationId xmlns:a16="http://schemas.microsoft.com/office/drawing/2014/main" id="{A2598AFE-0C0E-5546-8BD8-60A50133620D}"/>
              </a:ext>
            </a:extLst>
          </p:cNvPr>
          <p:cNvSpPr txBox="1">
            <a:spLocks/>
          </p:cNvSpPr>
          <p:nvPr/>
        </p:nvSpPr>
        <p:spPr>
          <a:xfrm>
            <a:off x="1890274" y="2141984"/>
            <a:ext cx="1225696" cy="51488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600" b="1" spc="188" dirty="0">
                <a:solidFill>
                  <a:schemeClr val="bg1"/>
                </a:solidFill>
                <a:latin typeface="Montserrat" pitchFamily="2" charset="77"/>
              </a:rPr>
              <a:t>20% </a:t>
            </a:r>
          </a:p>
          <a:p>
            <a:pPr marL="9525" algn="ctr">
              <a:spcBef>
                <a:spcPts val="75"/>
              </a:spcBef>
            </a:pPr>
            <a:r>
              <a:rPr lang="es-MX" sz="1600" b="1" spc="188" dirty="0">
                <a:solidFill>
                  <a:schemeClr val="bg1"/>
                </a:solidFill>
                <a:latin typeface="Montserrat" pitchFamily="2" charset="77"/>
              </a:rPr>
              <a:t>7.32 KM  </a:t>
            </a:r>
          </a:p>
        </p:txBody>
      </p:sp>
      <p:sp>
        <p:nvSpPr>
          <p:cNvPr id="91" name="object 3">
            <a:extLst>
              <a:ext uri="{FF2B5EF4-FFF2-40B4-BE49-F238E27FC236}">
                <a16:creationId xmlns:a16="http://schemas.microsoft.com/office/drawing/2014/main" id="{7FF950DC-0C19-1641-922C-B76B1C2D73F2}"/>
              </a:ext>
            </a:extLst>
          </p:cNvPr>
          <p:cNvSpPr txBox="1">
            <a:spLocks/>
          </p:cNvSpPr>
          <p:nvPr/>
        </p:nvSpPr>
        <p:spPr>
          <a:xfrm>
            <a:off x="3962486" y="1894539"/>
            <a:ext cx="2589691" cy="115608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latin typeface="Euclid Flex Light" panose="020B0300030000000000" pitchFamily="34" charset="77"/>
              </a:rPr>
              <a:t>KILOMETROS </a:t>
            </a:r>
            <a:r>
              <a:rPr lang="es-MX" sz="1400" b="1" spc="153" dirty="0">
                <a:solidFill>
                  <a:srgbClr val="AD2B35"/>
                </a:solidFill>
                <a:latin typeface="Euclid Flex Light" panose="020B0300030000000000" pitchFamily="34" charset="77"/>
              </a:rPr>
              <a:t>POR </a:t>
            </a:r>
          </a:p>
          <a:p>
            <a:pPr marL="9525">
              <a:spcBef>
                <a:spcPts val="75"/>
              </a:spcBef>
            </a:pPr>
            <a:r>
              <a:rPr lang="es-MX" sz="1400" b="1" spc="153" dirty="0">
                <a:solidFill>
                  <a:srgbClr val="AD2B35"/>
                </a:solidFill>
                <a:latin typeface="Euclid Flex Light" panose="020B0300030000000000" pitchFamily="34" charset="77"/>
              </a:rPr>
              <a:t>LIBERAR </a:t>
            </a:r>
            <a:r>
              <a:rPr lang="es-MX" sz="1400" b="1" spc="153" dirty="0">
                <a:solidFill>
                  <a:srgbClr val="205340"/>
                </a:solidFill>
                <a:latin typeface="Euclid Flex Light" panose="020B0300030000000000" pitchFamily="34" charset="77"/>
              </a:rPr>
              <a:t>CON </a:t>
            </a:r>
          </a:p>
          <a:p>
            <a:pPr marL="9525">
              <a:spcBef>
                <a:spcPts val="75"/>
              </a:spcBef>
            </a:pPr>
            <a:r>
              <a:rPr lang="es-MX" sz="1400" spc="153" dirty="0">
                <a:latin typeface="Euclid Flex Light" panose="020B0300030000000000" pitchFamily="34" charset="77"/>
              </a:rPr>
              <a:t>RELACIÓN AL OBJETIVO AL </a:t>
            </a:r>
            <a:r>
              <a:rPr lang="es-MX" sz="1400" spc="153" dirty="0">
                <a:latin typeface="Helvetica" pitchFamily="2" charset="0"/>
              </a:rPr>
              <a:t>06</a:t>
            </a:r>
            <a:r>
              <a:rPr lang="es-MX" sz="1400" spc="153" dirty="0">
                <a:latin typeface="Euclid Flex Light" panose="020B0300030000000000" pitchFamily="34" charset="77"/>
              </a:rPr>
              <a:t> DE OCT </a:t>
            </a:r>
            <a:r>
              <a:rPr lang="es-MX" sz="1400" spc="153" dirty="0">
                <a:latin typeface="Helvetica" pitchFamily="2" charset="0"/>
              </a:rPr>
              <a:t>2022</a:t>
            </a:r>
          </a:p>
          <a:p>
            <a:pPr marL="9525">
              <a:spcBef>
                <a:spcPts val="75"/>
              </a:spcBef>
            </a:pPr>
            <a:r>
              <a:rPr lang="es-MX" sz="1600" b="1" spc="153" dirty="0">
                <a:solidFill>
                  <a:srgbClr val="AD2B35"/>
                </a:solidFill>
                <a:latin typeface="Helvetica" pitchFamily="2" charset="0"/>
              </a:rPr>
              <a:t>28.78 KM</a:t>
            </a:r>
            <a:endParaRPr lang="es-MX" sz="1600" b="1" spc="188" dirty="0">
              <a:solidFill>
                <a:srgbClr val="AD2B35"/>
              </a:solidFill>
              <a:latin typeface="Helvetica" pitchFamily="2" charset="0"/>
            </a:endParaRPr>
          </a:p>
        </p:txBody>
      </p:sp>
      <p:pic>
        <p:nvPicPr>
          <p:cNvPr id="95" name="Imagen 94">
            <a:extLst>
              <a:ext uri="{FF2B5EF4-FFF2-40B4-BE49-F238E27FC236}">
                <a16:creationId xmlns:a16="http://schemas.microsoft.com/office/drawing/2014/main" id="{E40513D2-8165-7E42-AA26-0B07A8DCCBCD}"/>
              </a:ext>
            </a:extLst>
          </p:cNvPr>
          <p:cNvPicPr>
            <a:picLocks noChangeAspect="1"/>
          </p:cNvPicPr>
          <p:nvPr/>
        </p:nvPicPr>
        <p:blipFill>
          <a:blip r:embed="rId10"/>
          <a:stretch>
            <a:fillRect/>
          </a:stretch>
        </p:blipFill>
        <p:spPr>
          <a:xfrm>
            <a:off x="3218608" y="3185820"/>
            <a:ext cx="731284" cy="731284"/>
          </a:xfrm>
          <a:prstGeom prst="rect">
            <a:avLst/>
          </a:prstGeom>
        </p:spPr>
      </p:pic>
      <p:pic>
        <p:nvPicPr>
          <p:cNvPr id="96" name="Imagen 95">
            <a:extLst>
              <a:ext uri="{FF2B5EF4-FFF2-40B4-BE49-F238E27FC236}">
                <a16:creationId xmlns:a16="http://schemas.microsoft.com/office/drawing/2014/main" id="{2F147B60-8A21-534B-8DBA-2D2FFD772936}"/>
              </a:ext>
            </a:extLst>
          </p:cNvPr>
          <p:cNvPicPr>
            <a:picLocks noChangeAspect="1"/>
          </p:cNvPicPr>
          <p:nvPr/>
        </p:nvPicPr>
        <p:blipFill>
          <a:blip r:embed="rId11"/>
          <a:stretch>
            <a:fillRect/>
          </a:stretch>
        </p:blipFill>
        <p:spPr>
          <a:xfrm>
            <a:off x="357179" y="3195570"/>
            <a:ext cx="1259885" cy="1259885"/>
          </a:xfrm>
          <a:prstGeom prst="rect">
            <a:avLst/>
          </a:prstGeom>
        </p:spPr>
      </p:pic>
      <p:sp>
        <p:nvSpPr>
          <p:cNvPr id="97" name="object 3">
            <a:extLst>
              <a:ext uri="{FF2B5EF4-FFF2-40B4-BE49-F238E27FC236}">
                <a16:creationId xmlns:a16="http://schemas.microsoft.com/office/drawing/2014/main" id="{C27A70EB-BB92-A84A-894B-9318A88E0C54}"/>
              </a:ext>
            </a:extLst>
          </p:cNvPr>
          <p:cNvSpPr txBox="1">
            <a:spLocks/>
          </p:cNvSpPr>
          <p:nvPr/>
        </p:nvSpPr>
        <p:spPr>
          <a:xfrm>
            <a:off x="494902" y="3505352"/>
            <a:ext cx="4480488"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rgbClr val="205340"/>
                </a:solidFill>
                <a:latin typeface="Montserrat" pitchFamily="2" charset="77"/>
              </a:rPr>
              <a:t>FRENTE 5 </a:t>
            </a:r>
          </a:p>
        </p:txBody>
      </p:sp>
      <p:sp>
        <p:nvSpPr>
          <p:cNvPr id="99" name="object 3">
            <a:extLst>
              <a:ext uri="{FF2B5EF4-FFF2-40B4-BE49-F238E27FC236}">
                <a16:creationId xmlns:a16="http://schemas.microsoft.com/office/drawing/2014/main" id="{B2E9BE1A-987D-6D47-85B7-4C0A92F0C970}"/>
              </a:ext>
            </a:extLst>
          </p:cNvPr>
          <p:cNvSpPr txBox="1">
            <a:spLocks/>
          </p:cNvSpPr>
          <p:nvPr/>
        </p:nvSpPr>
        <p:spPr>
          <a:xfrm>
            <a:off x="391722" y="3764793"/>
            <a:ext cx="1225696" cy="39177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88" dirty="0">
                <a:latin typeface="Montserrat" pitchFamily="2" charset="77"/>
              </a:rPr>
              <a:t>OBJETIVO</a:t>
            </a:r>
          </a:p>
          <a:p>
            <a:pPr marL="9525" algn="ctr">
              <a:spcBef>
                <a:spcPts val="75"/>
              </a:spcBef>
            </a:pPr>
            <a:r>
              <a:rPr lang="es-MX" sz="1200" b="1" spc="188" dirty="0">
                <a:latin typeface="Montserrat" pitchFamily="2" charset="77"/>
              </a:rPr>
              <a:t>35.80KM  </a:t>
            </a:r>
          </a:p>
        </p:txBody>
      </p:sp>
      <p:sp>
        <p:nvSpPr>
          <p:cNvPr id="105" name="object 3">
            <a:extLst>
              <a:ext uri="{FF2B5EF4-FFF2-40B4-BE49-F238E27FC236}">
                <a16:creationId xmlns:a16="http://schemas.microsoft.com/office/drawing/2014/main" id="{89B81869-1830-3847-A426-70342A04708E}"/>
              </a:ext>
            </a:extLst>
          </p:cNvPr>
          <p:cNvSpPr txBox="1">
            <a:spLocks/>
          </p:cNvSpPr>
          <p:nvPr/>
        </p:nvSpPr>
        <p:spPr>
          <a:xfrm>
            <a:off x="1890274" y="3606371"/>
            <a:ext cx="1225696" cy="51488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600" b="1" spc="188" dirty="0">
                <a:solidFill>
                  <a:schemeClr val="bg1"/>
                </a:solidFill>
                <a:latin typeface="Montserrat" pitchFamily="2" charset="77"/>
              </a:rPr>
              <a:t>9 % </a:t>
            </a:r>
          </a:p>
          <a:p>
            <a:pPr marL="9525" algn="ctr">
              <a:spcBef>
                <a:spcPts val="75"/>
              </a:spcBef>
            </a:pPr>
            <a:r>
              <a:rPr lang="es-MX" sz="1600" b="1" spc="188" dirty="0">
                <a:solidFill>
                  <a:schemeClr val="bg1"/>
                </a:solidFill>
                <a:latin typeface="Montserrat" pitchFamily="2" charset="77"/>
              </a:rPr>
              <a:t>3.19 KM  </a:t>
            </a:r>
          </a:p>
        </p:txBody>
      </p:sp>
      <p:sp>
        <p:nvSpPr>
          <p:cNvPr id="108" name="object 3">
            <a:extLst>
              <a:ext uri="{FF2B5EF4-FFF2-40B4-BE49-F238E27FC236}">
                <a16:creationId xmlns:a16="http://schemas.microsoft.com/office/drawing/2014/main" id="{88349A45-C662-684A-A1E0-3F1C1968C46F}"/>
              </a:ext>
            </a:extLst>
          </p:cNvPr>
          <p:cNvSpPr txBox="1">
            <a:spLocks/>
          </p:cNvSpPr>
          <p:nvPr/>
        </p:nvSpPr>
        <p:spPr>
          <a:xfrm>
            <a:off x="3961325" y="3367246"/>
            <a:ext cx="2589691" cy="115608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latin typeface="Euclid Flex Light" panose="020B0300030000000000" pitchFamily="34" charset="77"/>
              </a:rPr>
              <a:t>KILOMETROS</a:t>
            </a:r>
            <a:r>
              <a:rPr lang="es-MX" sz="1400" b="1" spc="153" dirty="0">
                <a:solidFill>
                  <a:srgbClr val="205340"/>
                </a:solidFill>
                <a:latin typeface="Euclid Flex Light" panose="020B0300030000000000" pitchFamily="34" charset="77"/>
              </a:rPr>
              <a:t> </a:t>
            </a:r>
            <a:r>
              <a:rPr lang="es-MX" sz="1400" b="1" spc="153" dirty="0">
                <a:solidFill>
                  <a:srgbClr val="AD2B35"/>
                </a:solidFill>
                <a:latin typeface="Euclid Flex Light" panose="020B0300030000000000" pitchFamily="34" charset="77"/>
              </a:rPr>
              <a:t>POR </a:t>
            </a:r>
          </a:p>
          <a:p>
            <a:pPr marL="9525">
              <a:spcBef>
                <a:spcPts val="75"/>
              </a:spcBef>
            </a:pPr>
            <a:r>
              <a:rPr lang="es-MX" sz="1400" b="1" spc="153" dirty="0">
                <a:solidFill>
                  <a:srgbClr val="AD2B35"/>
                </a:solidFill>
                <a:latin typeface="Euclid Flex Light" panose="020B0300030000000000" pitchFamily="34" charset="77"/>
              </a:rPr>
              <a:t>LIBERAR</a:t>
            </a:r>
            <a:r>
              <a:rPr lang="es-MX" sz="1400" b="1" spc="153" dirty="0">
                <a:solidFill>
                  <a:srgbClr val="205340"/>
                </a:solidFill>
                <a:latin typeface="Euclid Flex Light" panose="020B0300030000000000" pitchFamily="34" charset="77"/>
              </a:rPr>
              <a:t> </a:t>
            </a:r>
            <a:r>
              <a:rPr lang="es-MX" sz="1400" spc="153" dirty="0">
                <a:latin typeface="Euclid Flex Light" panose="020B0300030000000000" pitchFamily="34" charset="77"/>
              </a:rPr>
              <a:t>CON </a:t>
            </a:r>
          </a:p>
          <a:p>
            <a:pPr marL="9525">
              <a:spcBef>
                <a:spcPts val="75"/>
              </a:spcBef>
            </a:pPr>
            <a:r>
              <a:rPr lang="es-MX" sz="1400" spc="153" dirty="0">
                <a:latin typeface="Euclid Flex Light" panose="020B0300030000000000" pitchFamily="34" charset="77"/>
              </a:rPr>
              <a:t>RELACIÓN AL OBJETIVO AL </a:t>
            </a:r>
            <a:r>
              <a:rPr lang="es-MX" sz="1400" spc="153" dirty="0">
                <a:latin typeface="Helvetica" pitchFamily="2" charset="0"/>
              </a:rPr>
              <a:t>06</a:t>
            </a:r>
            <a:r>
              <a:rPr lang="es-MX" sz="1400" spc="153" dirty="0">
                <a:latin typeface="Euclid Flex Light" panose="020B0300030000000000" pitchFamily="34" charset="77"/>
              </a:rPr>
              <a:t> DE OCT </a:t>
            </a:r>
            <a:r>
              <a:rPr lang="es-MX" sz="1400" spc="153" dirty="0">
                <a:latin typeface="Helvetica" pitchFamily="2" charset="0"/>
              </a:rPr>
              <a:t>2022</a:t>
            </a:r>
          </a:p>
          <a:p>
            <a:pPr marL="9525">
              <a:spcBef>
                <a:spcPts val="75"/>
              </a:spcBef>
            </a:pPr>
            <a:r>
              <a:rPr lang="es-MX" sz="1600" b="1" spc="153" dirty="0">
                <a:solidFill>
                  <a:srgbClr val="AD2B35"/>
                </a:solidFill>
                <a:latin typeface="Helvetica" pitchFamily="2" charset="0"/>
              </a:rPr>
              <a:t>32.61 KM</a:t>
            </a:r>
            <a:endParaRPr lang="es-MX" sz="1600" b="1" spc="188" dirty="0">
              <a:solidFill>
                <a:srgbClr val="AD2B35"/>
              </a:solidFill>
              <a:latin typeface="Helvetica" pitchFamily="2" charset="0"/>
            </a:endParaRPr>
          </a:p>
        </p:txBody>
      </p:sp>
      <p:pic>
        <p:nvPicPr>
          <p:cNvPr id="128" name="Imagen 127">
            <a:extLst>
              <a:ext uri="{FF2B5EF4-FFF2-40B4-BE49-F238E27FC236}">
                <a16:creationId xmlns:a16="http://schemas.microsoft.com/office/drawing/2014/main" id="{6E52988E-EE3A-274F-B3D6-614A2489B171}"/>
              </a:ext>
            </a:extLst>
          </p:cNvPr>
          <p:cNvPicPr>
            <a:picLocks noChangeAspect="1"/>
          </p:cNvPicPr>
          <p:nvPr/>
        </p:nvPicPr>
        <p:blipFill>
          <a:blip r:embed="rId10"/>
          <a:stretch>
            <a:fillRect/>
          </a:stretch>
        </p:blipFill>
        <p:spPr>
          <a:xfrm>
            <a:off x="3218868" y="4658122"/>
            <a:ext cx="731284" cy="731284"/>
          </a:xfrm>
          <a:prstGeom prst="rect">
            <a:avLst/>
          </a:prstGeom>
        </p:spPr>
      </p:pic>
      <p:pic>
        <p:nvPicPr>
          <p:cNvPr id="129" name="Imagen 128">
            <a:extLst>
              <a:ext uri="{FF2B5EF4-FFF2-40B4-BE49-F238E27FC236}">
                <a16:creationId xmlns:a16="http://schemas.microsoft.com/office/drawing/2014/main" id="{568CE27A-CF71-1340-9814-86156B03256A}"/>
              </a:ext>
            </a:extLst>
          </p:cNvPr>
          <p:cNvPicPr>
            <a:picLocks noChangeAspect="1"/>
          </p:cNvPicPr>
          <p:nvPr/>
        </p:nvPicPr>
        <p:blipFill>
          <a:blip r:embed="rId11"/>
          <a:stretch>
            <a:fillRect/>
          </a:stretch>
        </p:blipFill>
        <p:spPr>
          <a:xfrm>
            <a:off x="357439" y="4667872"/>
            <a:ext cx="1259885" cy="1259885"/>
          </a:xfrm>
          <a:prstGeom prst="rect">
            <a:avLst/>
          </a:prstGeom>
        </p:spPr>
      </p:pic>
      <p:sp>
        <p:nvSpPr>
          <p:cNvPr id="130" name="object 3">
            <a:extLst>
              <a:ext uri="{FF2B5EF4-FFF2-40B4-BE49-F238E27FC236}">
                <a16:creationId xmlns:a16="http://schemas.microsoft.com/office/drawing/2014/main" id="{0825F605-AA8D-0B46-9C30-DD372496903A}"/>
              </a:ext>
            </a:extLst>
          </p:cNvPr>
          <p:cNvSpPr txBox="1">
            <a:spLocks/>
          </p:cNvSpPr>
          <p:nvPr/>
        </p:nvSpPr>
        <p:spPr>
          <a:xfrm>
            <a:off x="510936" y="4994264"/>
            <a:ext cx="4480488"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rgbClr val="205340"/>
                </a:solidFill>
                <a:latin typeface="Montserrat" pitchFamily="2" charset="77"/>
              </a:rPr>
              <a:t>FRENTE 6 </a:t>
            </a:r>
          </a:p>
        </p:txBody>
      </p:sp>
      <p:sp>
        <p:nvSpPr>
          <p:cNvPr id="131" name="object 3">
            <a:extLst>
              <a:ext uri="{FF2B5EF4-FFF2-40B4-BE49-F238E27FC236}">
                <a16:creationId xmlns:a16="http://schemas.microsoft.com/office/drawing/2014/main" id="{FDF84B09-35AA-F746-A2E6-E4F186E7B556}"/>
              </a:ext>
            </a:extLst>
          </p:cNvPr>
          <p:cNvSpPr txBox="1">
            <a:spLocks/>
          </p:cNvSpPr>
          <p:nvPr/>
        </p:nvSpPr>
        <p:spPr>
          <a:xfrm>
            <a:off x="372023" y="5265906"/>
            <a:ext cx="1225696" cy="39177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88" dirty="0">
                <a:latin typeface="Montserrat" pitchFamily="2" charset="77"/>
              </a:rPr>
              <a:t>OBJETIVO</a:t>
            </a:r>
          </a:p>
          <a:p>
            <a:pPr marL="9525" algn="ctr">
              <a:spcBef>
                <a:spcPts val="75"/>
              </a:spcBef>
            </a:pPr>
            <a:r>
              <a:rPr lang="es-MX" sz="1200" b="1" spc="188" dirty="0">
                <a:latin typeface="Montserrat" pitchFamily="2" charset="77"/>
              </a:rPr>
              <a:t>35.65KM  </a:t>
            </a:r>
          </a:p>
        </p:txBody>
      </p:sp>
      <p:sp>
        <p:nvSpPr>
          <p:cNvPr id="132" name="object 3">
            <a:extLst>
              <a:ext uri="{FF2B5EF4-FFF2-40B4-BE49-F238E27FC236}">
                <a16:creationId xmlns:a16="http://schemas.microsoft.com/office/drawing/2014/main" id="{071B2567-7FE8-F845-84F9-90ABFA10F0B0}"/>
              </a:ext>
            </a:extLst>
          </p:cNvPr>
          <p:cNvSpPr txBox="1">
            <a:spLocks/>
          </p:cNvSpPr>
          <p:nvPr/>
        </p:nvSpPr>
        <p:spPr>
          <a:xfrm>
            <a:off x="1785643" y="5071717"/>
            <a:ext cx="1225696" cy="51488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600" b="1" spc="188" dirty="0">
                <a:solidFill>
                  <a:schemeClr val="bg1"/>
                </a:solidFill>
                <a:latin typeface="Montserrat" pitchFamily="2" charset="77"/>
              </a:rPr>
              <a:t>13 % </a:t>
            </a:r>
          </a:p>
          <a:p>
            <a:pPr marL="9525" algn="ctr">
              <a:spcBef>
                <a:spcPts val="75"/>
              </a:spcBef>
            </a:pPr>
            <a:r>
              <a:rPr lang="es-MX" sz="1600" b="1" spc="188" dirty="0">
                <a:solidFill>
                  <a:schemeClr val="bg1"/>
                </a:solidFill>
                <a:latin typeface="Montserrat" pitchFamily="2" charset="77"/>
              </a:rPr>
              <a:t>4.75KM  </a:t>
            </a:r>
          </a:p>
        </p:txBody>
      </p:sp>
      <p:sp>
        <p:nvSpPr>
          <p:cNvPr id="133" name="object 3">
            <a:extLst>
              <a:ext uri="{FF2B5EF4-FFF2-40B4-BE49-F238E27FC236}">
                <a16:creationId xmlns:a16="http://schemas.microsoft.com/office/drawing/2014/main" id="{9302A959-F52D-0F4E-9964-6BCFD7353D47}"/>
              </a:ext>
            </a:extLst>
          </p:cNvPr>
          <p:cNvSpPr txBox="1">
            <a:spLocks/>
          </p:cNvSpPr>
          <p:nvPr/>
        </p:nvSpPr>
        <p:spPr>
          <a:xfrm>
            <a:off x="3961585" y="4839548"/>
            <a:ext cx="2589691" cy="115608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latin typeface="Euclid Flex Light" panose="020B0300030000000000" pitchFamily="34" charset="77"/>
              </a:rPr>
              <a:t>KILOMETROS </a:t>
            </a:r>
            <a:r>
              <a:rPr lang="es-MX" sz="1400" b="1" spc="153" dirty="0">
                <a:solidFill>
                  <a:srgbClr val="AD2B35"/>
                </a:solidFill>
                <a:latin typeface="Euclid Flex Light" panose="020B0300030000000000" pitchFamily="34" charset="77"/>
              </a:rPr>
              <a:t>POR </a:t>
            </a:r>
          </a:p>
          <a:p>
            <a:pPr marL="9525">
              <a:spcBef>
                <a:spcPts val="75"/>
              </a:spcBef>
            </a:pPr>
            <a:r>
              <a:rPr lang="es-MX" sz="1400" b="1" spc="153" dirty="0">
                <a:solidFill>
                  <a:srgbClr val="AD2B35"/>
                </a:solidFill>
                <a:latin typeface="Euclid Flex Light" panose="020B0300030000000000" pitchFamily="34" charset="77"/>
              </a:rPr>
              <a:t>LIBERAR</a:t>
            </a:r>
            <a:r>
              <a:rPr lang="es-MX" sz="1400" b="1" spc="153" dirty="0">
                <a:solidFill>
                  <a:srgbClr val="205340"/>
                </a:solidFill>
                <a:latin typeface="Euclid Flex Light" panose="020B0300030000000000" pitchFamily="34" charset="77"/>
              </a:rPr>
              <a:t> </a:t>
            </a:r>
            <a:r>
              <a:rPr lang="es-MX" sz="1400" spc="153" dirty="0">
                <a:latin typeface="Euclid Flex Light" panose="020B0300030000000000" pitchFamily="34" charset="77"/>
              </a:rPr>
              <a:t>ON </a:t>
            </a:r>
          </a:p>
          <a:p>
            <a:pPr marL="9525">
              <a:spcBef>
                <a:spcPts val="75"/>
              </a:spcBef>
            </a:pPr>
            <a:r>
              <a:rPr lang="es-MX" sz="1400" spc="153" dirty="0">
                <a:latin typeface="Euclid Flex Light" panose="020B0300030000000000" pitchFamily="34" charset="77"/>
              </a:rPr>
              <a:t>RELACIÓN AL OBJETIVO AL </a:t>
            </a:r>
            <a:r>
              <a:rPr lang="es-MX" sz="1400" spc="153" dirty="0">
                <a:latin typeface="Helvetica" pitchFamily="2" charset="0"/>
              </a:rPr>
              <a:t>06</a:t>
            </a:r>
            <a:r>
              <a:rPr lang="es-MX" sz="1400" spc="153" dirty="0">
                <a:latin typeface="Euclid Flex Light" panose="020B0300030000000000" pitchFamily="34" charset="77"/>
              </a:rPr>
              <a:t> DE OCT </a:t>
            </a:r>
            <a:r>
              <a:rPr lang="es-MX" sz="1400" spc="153" dirty="0">
                <a:latin typeface="Helvetica" pitchFamily="2" charset="0"/>
              </a:rPr>
              <a:t>2022</a:t>
            </a:r>
          </a:p>
          <a:p>
            <a:pPr marL="9525">
              <a:spcBef>
                <a:spcPts val="75"/>
              </a:spcBef>
            </a:pPr>
            <a:r>
              <a:rPr lang="es-MX" sz="1600" b="1" spc="153" dirty="0">
                <a:solidFill>
                  <a:srgbClr val="AD2B35"/>
                </a:solidFill>
                <a:latin typeface="Helvetica" pitchFamily="2" charset="0"/>
              </a:rPr>
              <a:t>30.90 KM</a:t>
            </a:r>
            <a:endParaRPr lang="es-MX" sz="1600" b="1" spc="188" dirty="0">
              <a:solidFill>
                <a:srgbClr val="AD2B35"/>
              </a:solidFill>
              <a:latin typeface="Helvetica" pitchFamily="2" charset="0"/>
            </a:endParaRPr>
          </a:p>
        </p:txBody>
      </p:sp>
      <p:pic>
        <p:nvPicPr>
          <p:cNvPr id="46" name="Imagen 45">
            <a:extLst>
              <a:ext uri="{FF2B5EF4-FFF2-40B4-BE49-F238E27FC236}">
                <a16:creationId xmlns:a16="http://schemas.microsoft.com/office/drawing/2014/main" id="{7D7CA5F0-DCEB-A64B-A5A5-F1CB23FEA807}"/>
              </a:ext>
            </a:extLst>
          </p:cNvPr>
          <p:cNvPicPr>
            <a:picLocks noChangeAspect="1"/>
          </p:cNvPicPr>
          <p:nvPr/>
        </p:nvPicPr>
        <p:blipFill>
          <a:blip r:embed="rId10"/>
          <a:stretch>
            <a:fillRect/>
          </a:stretch>
        </p:blipFill>
        <p:spPr>
          <a:xfrm>
            <a:off x="9466799" y="2927144"/>
            <a:ext cx="731284" cy="731284"/>
          </a:xfrm>
          <a:prstGeom prst="rect">
            <a:avLst/>
          </a:prstGeom>
        </p:spPr>
      </p:pic>
      <p:pic>
        <p:nvPicPr>
          <p:cNvPr id="47" name="Imagen 46">
            <a:extLst>
              <a:ext uri="{FF2B5EF4-FFF2-40B4-BE49-F238E27FC236}">
                <a16:creationId xmlns:a16="http://schemas.microsoft.com/office/drawing/2014/main" id="{642C6B14-0768-2E40-AEDF-84D49102297F}"/>
              </a:ext>
            </a:extLst>
          </p:cNvPr>
          <p:cNvPicPr>
            <a:picLocks noChangeAspect="1"/>
          </p:cNvPicPr>
          <p:nvPr/>
        </p:nvPicPr>
        <p:blipFill>
          <a:blip r:embed="rId11"/>
          <a:stretch>
            <a:fillRect/>
          </a:stretch>
        </p:blipFill>
        <p:spPr>
          <a:xfrm>
            <a:off x="6631886" y="3004828"/>
            <a:ext cx="1259885" cy="1259885"/>
          </a:xfrm>
          <a:prstGeom prst="rect">
            <a:avLst/>
          </a:prstGeom>
        </p:spPr>
      </p:pic>
      <p:sp>
        <p:nvSpPr>
          <p:cNvPr id="48" name="object 3">
            <a:extLst>
              <a:ext uri="{FF2B5EF4-FFF2-40B4-BE49-F238E27FC236}">
                <a16:creationId xmlns:a16="http://schemas.microsoft.com/office/drawing/2014/main" id="{A3353CED-5297-014C-9DD5-CB7F6607A337}"/>
              </a:ext>
            </a:extLst>
          </p:cNvPr>
          <p:cNvSpPr txBox="1">
            <a:spLocks/>
          </p:cNvSpPr>
          <p:nvPr/>
        </p:nvSpPr>
        <p:spPr>
          <a:xfrm>
            <a:off x="6805279" y="3315424"/>
            <a:ext cx="4480488" cy="19428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200" b="1" spc="188" dirty="0">
                <a:solidFill>
                  <a:srgbClr val="205340"/>
                </a:solidFill>
                <a:latin typeface="Montserrat" pitchFamily="2" charset="77"/>
              </a:rPr>
              <a:t>FRENTE 7 </a:t>
            </a:r>
          </a:p>
        </p:txBody>
      </p:sp>
      <p:sp>
        <p:nvSpPr>
          <p:cNvPr id="49" name="object 3">
            <a:extLst>
              <a:ext uri="{FF2B5EF4-FFF2-40B4-BE49-F238E27FC236}">
                <a16:creationId xmlns:a16="http://schemas.microsoft.com/office/drawing/2014/main" id="{39256DE7-A0A3-664D-994A-167A521D505B}"/>
              </a:ext>
            </a:extLst>
          </p:cNvPr>
          <p:cNvSpPr txBox="1">
            <a:spLocks/>
          </p:cNvSpPr>
          <p:nvPr/>
        </p:nvSpPr>
        <p:spPr>
          <a:xfrm>
            <a:off x="6696249" y="3526095"/>
            <a:ext cx="1225696" cy="39177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88" dirty="0">
                <a:latin typeface="Montserrat" pitchFamily="2" charset="77"/>
              </a:rPr>
              <a:t>OBJETIVO</a:t>
            </a:r>
          </a:p>
          <a:p>
            <a:pPr marL="9525" algn="ctr">
              <a:spcBef>
                <a:spcPts val="75"/>
              </a:spcBef>
            </a:pPr>
            <a:r>
              <a:rPr lang="es-MX" sz="1200" b="1" spc="188" dirty="0">
                <a:latin typeface="Montserrat" pitchFamily="2" charset="77"/>
              </a:rPr>
              <a:t>39.65 KM  </a:t>
            </a:r>
          </a:p>
        </p:txBody>
      </p:sp>
      <p:sp>
        <p:nvSpPr>
          <p:cNvPr id="53" name="object 3">
            <a:extLst>
              <a:ext uri="{FF2B5EF4-FFF2-40B4-BE49-F238E27FC236}">
                <a16:creationId xmlns:a16="http://schemas.microsoft.com/office/drawing/2014/main" id="{B6872983-D792-1C45-8478-8594C36252DE}"/>
              </a:ext>
            </a:extLst>
          </p:cNvPr>
          <p:cNvSpPr txBox="1">
            <a:spLocks/>
          </p:cNvSpPr>
          <p:nvPr/>
        </p:nvSpPr>
        <p:spPr>
          <a:xfrm>
            <a:off x="8095338" y="3403689"/>
            <a:ext cx="1225696" cy="51488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600" b="1" spc="188" dirty="0">
                <a:solidFill>
                  <a:schemeClr val="bg1"/>
                </a:solidFill>
                <a:latin typeface="Montserrat" pitchFamily="2" charset="77"/>
              </a:rPr>
              <a:t>8% </a:t>
            </a:r>
          </a:p>
          <a:p>
            <a:pPr marL="9525" algn="ctr">
              <a:spcBef>
                <a:spcPts val="75"/>
              </a:spcBef>
            </a:pPr>
            <a:r>
              <a:rPr lang="es-MX" sz="1600" b="1" spc="188" dirty="0">
                <a:solidFill>
                  <a:schemeClr val="bg1"/>
                </a:solidFill>
                <a:latin typeface="Montserrat" pitchFamily="2" charset="77"/>
              </a:rPr>
              <a:t>3.01 KM  </a:t>
            </a:r>
          </a:p>
        </p:txBody>
      </p:sp>
      <p:sp>
        <p:nvSpPr>
          <p:cNvPr id="55" name="object 3">
            <a:extLst>
              <a:ext uri="{FF2B5EF4-FFF2-40B4-BE49-F238E27FC236}">
                <a16:creationId xmlns:a16="http://schemas.microsoft.com/office/drawing/2014/main" id="{292A388D-31E2-0D43-964B-871514F1B285}"/>
              </a:ext>
            </a:extLst>
          </p:cNvPr>
          <p:cNvSpPr txBox="1">
            <a:spLocks/>
          </p:cNvSpPr>
          <p:nvPr/>
        </p:nvSpPr>
        <p:spPr>
          <a:xfrm>
            <a:off x="10209516" y="3153540"/>
            <a:ext cx="1676793" cy="1586973"/>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53" dirty="0">
                <a:latin typeface="Euclid Flex Light" panose="020B0300030000000000" pitchFamily="34" charset="77"/>
              </a:rPr>
              <a:t>KILOMETROS </a:t>
            </a:r>
            <a:r>
              <a:rPr lang="es-MX" sz="1400" b="1" spc="153" dirty="0">
                <a:solidFill>
                  <a:srgbClr val="AD2B35"/>
                </a:solidFill>
                <a:latin typeface="Euclid Flex Light" panose="020B0300030000000000" pitchFamily="34" charset="77"/>
              </a:rPr>
              <a:t>POR </a:t>
            </a:r>
          </a:p>
          <a:p>
            <a:pPr marL="9525">
              <a:spcBef>
                <a:spcPts val="75"/>
              </a:spcBef>
            </a:pPr>
            <a:r>
              <a:rPr lang="es-MX" sz="1400" b="1" spc="153" dirty="0">
                <a:solidFill>
                  <a:srgbClr val="AD2B35"/>
                </a:solidFill>
                <a:latin typeface="Euclid Flex Light" panose="020B0300030000000000" pitchFamily="34" charset="77"/>
              </a:rPr>
              <a:t>LIBERAR </a:t>
            </a:r>
            <a:r>
              <a:rPr lang="es-MX" sz="1400" spc="153" dirty="0">
                <a:latin typeface="Euclid Flex Light" panose="020B0300030000000000" pitchFamily="34" charset="77"/>
              </a:rPr>
              <a:t>CON </a:t>
            </a:r>
          </a:p>
          <a:p>
            <a:pPr marL="9525">
              <a:spcBef>
                <a:spcPts val="75"/>
              </a:spcBef>
            </a:pPr>
            <a:r>
              <a:rPr lang="es-MX" sz="1400" spc="153" dirty="0">
                <a:latin typeface="Euclid Flex Light" panose="020B0300030000000000" pitchFamily="34" charset="77"/>
              </a:rPr>
              <a:t>RELACIÓN AL OBJETIVO AL </a:t>
            </a:r>
            <a:r>
              <a:rPr lang="es-MX" sz="1400" spc="153" dirty="0">
                <a:latin typeface="Helvetica" pitchFamily="2" charset="0"/>
              </a:rPr>
              <a:t>06</a:t>
            </a:r>
            <a:r>
              <a:rPr lang="es-MX" sz="1400" spc="153" dirty="0">
                <a:latin typeface="Euclid Flex Light" panose="020B0300030000000000" pitchFamily="34" charset="77"/>
              </a:rPr>
              <a:t> DE OCT </a:t>
            </a:r>
            <a:r>
              <a:rPr lang="es-MX" sz="1400" spc="153" dirty="0">
                <a:latin typeface="Helvetica" pitchFamily="2" charset="0"/>
              </a:rPr>
              <a:t>2022</a:t>
            </a:r>
          </a:p>
          <a:p>
            <a:pPr marL="9525">
              <a:spcBef>
                <a:spcPts val="75"/>
              </a:spcBef>
            </a:pPr>
            <a:r>
              <a:rPr lang="es-MX" sz="1600" b="1" spc="153" dirty="0">
                <a:solidFill>
                  <a:srgbClr val="AD2B35"/>
                </a:solidFill>
                <a:latin typeface="Helvetica" pitchFamily="2" charset="0"/>
              </a:rPr>
              <a:t>36.64 KM</a:t>
            </a:r>
            <a:endParaRPr lang="es-MX" sz="1600" b="1" spc="188" dirty="0">
              <a:solidFill>
                <a:srgbClr val="AD2B35"/>
              </a:solidFill>
              <a:latin typeface="Helvetica" pitchFamily="2" charset="0"/>
            </a:endParaRPr>
          </a:p>
        </p:txBody>
      </p:sp>
      <p:sp>
        <p:nvSpPr>
          <p:cNvPr id="58" name="object 3">
            <a:extLst>
              <a:ext uri="{FF2B5EF4-FFF2-40B4-BE49-F238E27FC236}">
                <a16:creationId xmlns:a16="http://schemas.microsoft.com/office/drawing/2014/main" id="{2E630BA9-2BF6-A944-9E97-2CC1542BB300}"/>
              </a:ext>
            </a:extLst>
          </p:cNvPr>
          <p:cNvSpPr txBox="1">
            <a:spLocks/>
          </p:cNvSpPr>
          <p:nvPr/>
        </p:nvSpPr>
        <p:spPr>
          <a:xfrm>
            <a:off x="8008776" y="2515137"/>
            <a:ext cx="1352133" cy="391774"/>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200" b="1" spc="188" dirty="0">
                <a:latin typeface="Montserrat" pitchFamily="2" charset="77"/>
              </a:rPr>
              <a:t>KILOMETROS </a:t>
            </a:r>
          </a:p>
          <a:p>
            <a:pPr marL="9525" algn="ctr">
              <a:spcBef>
                <a:spcPts val="75"/>
              </a:spcBef>
            </a:pPr>
            <a:r>
              <a:rPr lang="es-MX" sz="1200" b="1" spc="188" dirty="0">
                <a:latin typeface="Montserrat" pitchFamily="2" charset="77"/>
              </a:rPr>
              <a:t>LIBERADOS </a:t>
            </a:r>
          </a:p>
        </p:txBody>
      </p:sp>
      <p:pic>
        <p:nvPicPr>
          <p:cNvPr id="62" name="Imagen 61">
            <a:extLst>
              <a:ext uri="{FF2B5EF4-FFF2-40B4-BE49-F238E27FC236}">
                <a16:creationId xmlns:a16="http://schemas.microsoft.com/office/drawing/2014/main" id="{BCC4FDC6-08BA-9E45-BA97-DE9738C94909}"/>
              </a:ext>
            </a:extLst>
          </p:cNvPr>
          <p:cNvPicPr>
            <a:picLocks noChangeAspect="1"/>
          </p:cNvPicPr>
          <p:nvPr/>
        </p:nvPicPr>
        <p:blipFill>
          <a:blip r:embed="rId12"/>
          <a:stretch>
            <a:fillRect/>
          </a:stretch>
        </p:blipFill>
        <p:spPr>
          <a:xfrm>
            <a:off x="2607687" y="348545"/>
            <a:ext cx="1495661" cy="782540"/>
          </a:xfrm>
          <a:prstGeom prst="rect">
            <a:avLst/>
          </a:prstGeom>
        </p:spPr>
      </p:pic>
      <p:sp>
        <p:nvSpPr>
          <p:cNvPr id="63" name="object 3">
            <a:extLst>
              <a:ext uri="{FF2B5EF4-FFF2-40B4-BE49-F238E27FC236}">
                <a16:creationId xmlns:a16="http://schemas.microsoft.com/office/drawing/2014/main" id="{816B3372-C442-1543-9BBC-8A4A84826FAE}"/>
              </a:ext>
            </a:extLst>
          </p:cNvPr>
          <p:cNvSpPr txBox="1">
            <a:spLocks/>
          </p:cNvSpPr>
          <p:nvPr/>
        </p:nvSpPr>
        <p:spPr>
          <a:xfrm>
            <a:off x="502208" y="224223"/>
            <a:ext cx="4480488" cy="95859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88" dirty="0">
                <a:latin typeface="Montserrat" pitchFamily="2" charset="77"/>
              </a:rPr>
              <a:t>AVANCE DE</a:t>
            </a:r>
          </a:p>
          <a:p>
            <a:pPr marL="9525">
              <a:spcBef>
                <a:spcPts val="75"/>
              </a:spcBef>
            </a:pPr>
            <a:r>
              <a:rPr lang="es-MX" sz="2000" spc="188" dirty="0">
                <a:latin typeface="Montserrat" pitchFamily="2" charset="77"/>
              </a:rPr>
              <a:t>BRECHA C/</a:t>
            </a:r>
          </a:p>
          <a:p>
            <a:pPr marL="9525">
              <a:spcBef>
                <a:spcPts val="75"/>
              </a:spcBef>
            </a:pPr>
            <a:r>
              <a:rPr lang="es-MX" sz="2000" spc="188" dirty="0">
                <a:latin typeface="Montserrat" pitchFamily="2" charset="77"/>
              </a:rPr>
              <a:t>MAQUINARÍA  </a:t>
            </a:r>
          </a:p>
        </p:txBody>
      </p:sp>
    </p:spTree>
    <p:extLst>
      <p:ext uri="{BB962C8B-B14F-4D97-AF65-F5344CB8AC3E}">
        <p14:creationId xmlns:p14="http://schemas.microsoft.com/office/powerpoint/2010/main" val="5188439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38135AF8-E77D-0E4B-AC15-E58D06F6FCD1}"/>
              </a:ext>
            </a:extLst>
          </p:cNvPr>
          <p:cNvSpPr/>
          <p:nvPr/>
        </p:nvSpPr>
        <p:spPr>
          <a:xfrm flipV="1">
            <a:off x="2685327" y="1142098"/>
            <a:ext cx="5544717" cy="51294"/>
          </a:xfrm>
          <a:prstGeom prst="rect">
            <a:avLst/>
          </a:prstGeom>
          <a:solidFill>
            <a:srgbClr val="C4C4A3"/>
          </a:solidFill>
          <a:ln>
            <a:solidFill>
              <a:srgbClr val="C4C4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2"/>
          <a:stretch>
            <a:fillRect/>
          </a:stretch>
        </p:blipFill>
        <p:spPr>
          <a:xfrm>
            <a:off x="11965294" y="0"/>
            <a:ext cx="234462"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8519639" y="664109"/>
            <a:ext cx="2229105" cy="610940"/>
          </a:xfrm>
          <a:prstGeom prst="rect">
            <a:avLst/>
          </a:prstGeom>
        </p:spPr>
      </p:pic>
      <p:sp>
        <p:nvSpPr>
          <p:cNvPr id="9" name="object 3">
            <a:extLst>
              <a:ext uri="{FF2B5EF4-FFF2-40B4-BE49-F238E27FC236}">
                <a16:creationId xmlns:a16="http://schemas.microsoft.com/office/drawing/2014/main" id="{6DD5A2C4-D450-6F47-99F1-CF1CD95EC094}"/>
              </a:ext>
            </a:extLst>
          </p:cNvPr>
          <p:cNvSpPr txBox="1">
            <a:spLocks/>
          </p:cNvSpPr>
          <p:nvPr/>
        </p:nvSpPr>
        <p:spPr>
          <a:xfrm>
            <a:off x="529626" y="316453"/>
            <a:ext cx="4480488" cy="95859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88" dirty="0">
                <a:latin typeface="Montserrat" pitchFamily="2" charset="77"/>
              </a:rPr>
              <a:t>AVANCE DE</a:t>
            </a:r>
          </a:p>
          <a:p>
            <a:pPr marL="9525">
              <a:spcBef>
                <a:spcPts val="75"/>
              </a:spcBef>
            </a:pPr>
            <a:r>
              <a:rPr lang="es-MX" sz="2000" spc="188" dirty="0">
                <a:latin typeface="Montserrat" pitchFamily="2" charset="77"/>
              </a:rPr>
              <a:t>BRECHA CON </a:t>
            </a:r>
          </a:p>
          <a:p>
            <a:pPr marL="9525">
              <a:spcBef>
                <a:spcPts val="75"/>
              </a:spcBef>
            </a:pPr>
            <a:r>
              <a:rPr lang="es-MX" sz="2000" spc="188" dirty="0">
                <a:latin typeface="Montserrat" pitchFamily="2" charset="77"/>
              </a:rPr>
              <a:t>MAQUINARIA </a:t>
            </a:r>
          </a:p>
        </p:txBody>
      </p:sp>
      <p:pic>
        <p:nvPicPr>
          <p:cNvPr id="12" name="Imagen 11">
            <a:extLst>
              <a:ext uri="{FF2B5EF4-FFF2-40B4-BE49-F238E27FC236}">
                <a16:creationId xmlns:a16="http://schemas.microsoft.com/office/drawing/2014/main" id="{85249A8E-A3EB-8E46-B62A-4CC1236B2314}"/>
              </a:ext>
            </a:extLst>
          </p:cNvPr>
          <p:cNvPicPr>
            <a:picLocks noChangeAspect="1"/>
          </p:cNvPicPr>
          <p:nvPr/>
        </p:nvPicPr>
        <p:blipFill>
          <a:blip r:embed="rId4">
            <a:lum bright="70000" contrast="-70000"/>
          </a:blip>
          <a:stretch>
            <a:fillRect/>
          </a:stretch>
        </p:blipFill>
        <p:spPr>
          <a:xfrm>
            <a:off x="10871393" y="547423"/>
            <a:ext cx="1407348" cy="5277556"/>
          </a:xfrm>
          <a:prstGeom prst="rect">
            <a:avLst/>
          </a:prstGeom>
        </p:spPr>
      </p:pic>
      <p:sp>
        <p:nvSpPr>
          <p:cNvPr id="54" name="object 3">
            <a:extLst>
              <a:ext uri="{FF2B5EF4-FFF2-40B4-BE49-F238E27FC236}">
                <a16:creationId xmlns:a16="http://schemas.microsoft.com/office/drawing/2014/main" id="{EA452F47-7075-634A-B4FF-FCB1C56CC481}"/>
              </a:ext>
            </a:extLst>
          </p:cNvPr>
          <p:cNvSpPr txBox="1">
            <a:spLocks/>
          </p:cNvSpPr>
          <p:nvPr/>
        </p:nvSpPr>
        <p:spPr>
          <a:xfrm>
            <a:off x="12144596" y="-1100343"/>
            <a:ext cx="2152699" cy="33021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BANCOS </a:t>
            </a:r>
          </a:p>
          <a:p>
            <a:pPr marL="9525" algn="ctr">
              <a:spcBef>
                <a:spcPts val="75"/>
              </a:spcBef>
            </a:pPr>
            <a:r>
              <a:rPr lang="es-MX" sz="1000" b="1" spc="188" dirty="0">
                <a:latin typeface="Montserrat" pitchFamily="2" charset="77"/>
              </a:rPr>
              <a:t>DE MATERIALES  </a:t>
            </a:r>
          </a:p>
        </p:txBody>
      </p:sp>
      <p:pic>
        <p:nvPicPr>
          <p:cNvPr id="50" name="Imagen 49">
            <a:extLst>
              <a:ext uri="{FF2B5EF4-FFF2-40B4-BE49-F238E27FC236}">
                <a16:creationId xmlns:a16="http://schemas.microsoft.com/office/drawing/2014/main" id="{D1242A87-AF0D-D74E-A12A-D338CC30443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120" b="47526" l="8667" r="75200"/>
                    </a14:imgEffect>
                  </a14:imgLayer>
                </a14:imgProps>
              </a:ext>
            </a:extLst>
          </a:blip>
          <a:srcRect l="10141" t="10141" r="24725" b="52488"/>
          <a:stretch/>
        </p:blipFill>
        <p:spPr>
          <a:xfrm>
            <a:off x="10899166" y="497152"/>
            <a:ext cx="959307" cy="978986"/>
          </a:xfrm>
          <a:prstGeom prst="rect">
            <a:avLst/>
          </a:prstGeom>
        </p:spPr>
      </p:pic>
      <p:sp>
        <p:nvSpPr>
          <p:cNvPr id="82" name="object 3">
            <a:extLst>
              <a:ext uri="{FF2B5EF4-FFF2-40B4-BE49-F238E27FC236}">
                <a16:creationId xmlns:a16="http://schemas.microsoft.com/office/drawing/2014/main" id="{AE491BC3-A506-3847-9A74-33EEED8D6223}"/>
              </a:ext>
            </a:extLst>
          </p:cNvPr>
          <p:cNvSpPr txBox="1">
            <a:spLocks/>
          </p:cNvSpPr>
          <p:nvPr/>
        </p:nvSpPr>
        <p:spPr>
          <a:xfrm>
            <a:off x="12630799" y="5527085"/>
            <a:ext cx="2152699" cy="44050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800" b="1" spc="188" dirty="0">
                <a:solidFill>
                  <a:schemeClr val="bg1"/>
                </a:solidFill>
                <a:latin typeface="Montserrat" pitchFamily="2" charset="77"/>
              </a:rPr>
              <a:t>5</a:t>
            </a:r>
          </a:p>
        </p:txBody>
      </p:sp>
      <p:sp>
        <p:nvSpPr>
          <p:cNvPr id="86" name="object 3">
            <a:extLst>
              <a:ext uri="{FF2B5EF4-FFF2-40B4-BE49-F238E27FC236}">
                <a16:creationId xmlns:a16="http://schemas.microsoft.com/office/drawing/2014/main" id="{BEDD9940-56CA-F744-B42E-CD4B1655EB0C}"/>
              </a:ext>
            </a:extLst>
          </p:cNvPr>
          <p:cNvSpPr txBox="1">
            <a:spLocks/>
          </p:cNvSpPr>
          <p:nvPr/>
        </p:nvSpPr>
        <p:spPr>
          <a:xfrm>
            <a:off x="7056476" y="4326735"/>
            <a:ext cx="4480488" cy="1788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100" b="1" spc="188" dirty="0">
                <a:solidFill>
                  <a:schemeClr val="bg1"/>
                </a:solidFill>
                <a:latin typeface="Montserrat" pitchFamily="2" charset="77"/>
              </a:rPr>
              <a:t>FRENTE 2 </a:t>
            </a:r>
          </a:p>
        </p:txBody>
      </p:sp>
      <p:sp>
        <p:nvSpPr>
          <p:cNvPr id="98" name="object 3">
            <a:extLst>
              <a:ext uri="{FF2B5EF4-FFF2-40B4-BE49-F238E27FC236}">
                <a16:creationId xmlns:a16="http://schemas.microsoft.com/office/drawing/2014/main" id="{E953FA21-7092-4540-8B0C-9C3658FD4EB7}"/>
              </a:ext>
            </a:extLst>
          </p:cNvPr>
          <p:cNvSpPr txBox="1">
            <a:spLocks/>
          </p:cNvSpPr>
          <p:nvPr/>
        </p:nvSpPr>
        <p:spPr>
          <a:xfrm>
            <a:off x="14940383" y="-3197405"/>
            <a:ext cx="2152699" cy="33021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BANCOS </a:t>
            </a:r>
          </a:p>
          <a:p>
            <a:pPr marL="9525" algn="ctr">
              <a:spcBef>
                <a:spcPts val="75"/>
              </a:spcBef>
            </a:pPr>
            <a:r>
              <a:rPr lang="es-MX" sz="1000" b="1" spc="188" dirty="0">
                <a:latin typeface="Montserrat" pitchFamily="2" charset="77"/>
              </a:rPr>
              <a:t>DE MATERIALES  </a:t>
            </a:r>
          </a:p>
        </p:txBody>
      </p:sp>
      <p:sp>
        <p:nvSpPr>
          <p:cNvPr id="100" name="object 3">
            <a:extLst>
              <a:ext uri="{FF2B5EF4-FFF2-40B4-BE49-F238E27FC236}">
                <a16:creationId xmlns:a16="http://schemas.microsoft.com/office/drawing/2014/main" id="{131756D6-EB72-864C-8B8D-786A1E790CBF}"/>
              </a:ext>
            </a:extLst>
          </p:cNvPr>
          <p:cNvSpPr txBox="1">
            <a:spLocks/>
          </p:cNvSpPr>
          <p:nvPr/>
        </p:nvSpPr>
        <p:spPr>
          <a:xfrm>
            <a:off x="8230044" y="1854507"/>
            <a:ext cx="4480488" cy="1788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100" b="1" spc="188" dirty="0">
                <a:solidFill>
                  <a:schemeClr val="bg1"/>
                </a:solidFill>
                <a:latin typeface="Montserrat" pitchFamily="2" charset="77"/>
              </a:rPr>
              <a:t>FRENTE 5 </a:t>
            </a:r>
          </a:p>
        </p:txBody>
      </p:sp>
      <p:sp>
        <p:nvSpPr>
          <p:cNvPr id="103" name="object 3">
            <a:extLst>
              <a:ext uri="{FF2B5EF4-FFF2-40B4-BE49-F238E27FC236}">
                <a16:creationId xmlns:a16="http://schemas.microsoft.com/office/drawing/2014/main" id="{4170978A-89C6-2045-9BFB-9A3E3C2D7B3F}"/>
              </a:ext>
            </a:extLst>
          </p:cNvPr>
          <p:cNvSpPr txBox="1">
            <a:spLocks/>
          </p:cNvSpPr>
          <p:nvPr/>
        </p:nvSpPr>
        <p:spPr>
          <a:xfrm>
            <a:off x="7185674" y="3616770"/>
            <a:ext cx="4480488" cy="17889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100" b="1" spc="188" dirty="0">
                <a:solidFill>
                  <a:schemeClr val="bg1"/>
                </a:solidFill>
                <a:latin typeface="Montserrat" pitchFamily="2" charset="77"/>
              </a:rPr>
              <a:t>FRENTE 6 </a:t>
            </a:r>
          </a:p>
        </p:txBody>
      </p:sp>
      <p:pic>
        <p:nvPicPr>
          <p:cNvPr id="2" name="Imagen 1">
            <a:extLst>
              <a:ext uri="{FF2B5EF4-FFF2-40B4-BE49-F238E27FC236}">
                <a16:creationId xmlns:a16="http://schemas.microsoft.com/office/drawing/2014/main" id="{26F53ACE-2965-5645-838A-D3D027841FF4}"/>
              </a:ext>
            </a:extLst>
          </p:cNvPr>
          <p:cNvPicPr>
            <a:picLocks noChangeAspect="1"/>
          </p:cNvPicPr>
          <p:nvPr/>
        </p:nvPicPr>
        <p:blipFill>
          <a:blip r:embed="rId7"/>
          <a:stretch>
            <a:fillRect/>
          </a:stretch>
        </p:blipFill>
        <p:spPr>
          <a:xfrm>
            <a:off x="1451969" y="1724462"/>
            <a:ext cx="2750659" cy="2060845"/>
          </a:xfrm>
          <a:prstGeom prst="rect">
            <a:avLst/>
          </a:prstGeom>
        </p:spPr>
      </p:pic>
      <p:pic>
        <p:nvPicPr>
          <p:cNvPr id="5" name="Imagen 4">
            <a:extLst>
              <a:ext uri="{FF2B5EF4-FFF2-40B4-BE49-F238E27FC236}">
                <a16:creationId xmlns:a16="http://schemas.microsoft.com/office/drawing/2014/main" id="{EA8F5804-8488-544F-B8EB-0110B49D50F4}"/>
              </a:ext>
            </a:extLst>
          </p:cNvPr>
          <p:cNvPicPr>
            <a:picLocks noChangeAspect="1"/>
          </p:cNvPicPr>
          <p:nvPr/>
        </p:nvPicPr>
        <p:blipFill>
          <a:blip r:embed="rId8"/>
          <a:stretch>
            <a:fillRect/>
          </a:stretch>
        </p:blipFill>
        <p:spPr>
          <a:xfrm>
            <a:off x="4304733" y="1724462"/>
            <a:ext cx="2750659" cy="2060845"/>
          </a:xfrm>
          <a:prstGeom prst="rect">
            <a:avLst/>
          </a:prstGeom>
        </p:spPr>
      </p:pic>
      <p:pic>
        <p:nvPicPr>
          <p:cNvPr id="10" name="Imagen 9">
            <a:extLst>
              <a:ext uri="{FF2B5EF4-FFF2-40B4-BE49-F238E27FC236}">
                <a16:creationId xmlns:a16="http://schemas.microsoft.com/office/drawing/2014/main" id="{D3D476F8-A82D-B24B-B654-F4AEC1957487}"/>
              </a:ext>
            </a:extLst>
          </p:cNvPr>
          <p:cNvPicPr>
            <a:picLocks noChangeAspect="1"/>
          </p:cNvPicPr>
          <p:nvPr/>
        </p:nvPicPr>
        <p:blipFill>
          <a:blip r:embed="rId9"/>
          <a:stretch>
            <a:fillRect/>
          </a:stretch>
        </p:blipFill>
        <p:spPr>
          <a:xfrm>
            <a:off x="7146556" y="1727828"/>
            <a:ext cx="2746166" cy="2057479"/>
          </a:xfrm>
          <a:prstGeom prst="rect">
            <a:avLst/>
          </a:prstGeom>
        </p:spPr>
      </p:pic>
      <p:pic>
        <p:nvPicPr>
          <p:cNvPr id="13" name="Imagen 12">
            <a:extLst>
              <a:ext uri="{FF2B5EF4-FFF2-40B4-BE49-F238E27FC236}">
                <a16:creationId xmlns:a16="http://schemas.microsoft.com/office/drawing/2014/main" id="{EF74837A-75F8-CE42-8C37-0B1F5B04F1B8}"/>
              </a:ext>
            </a:extLst>
          </p:cNvPr>
          <p:cNvPicPr>
            <a:picLocks noChangeAspect="1"/>
          </p:cNvPicPr>
          <p:nvPr/>
        </p:nvPicPr>
        <p:blipFill>
          <a:blip r:embed="rId10"/>
          <a:stretch>
            <a:fillRect/>
          </a:stretch>
        </p:blipFill>
        <p:spPr>
          <a:xfrm>
            <a:off x="1451969" y="3874754"/>
            <a:ext cx="2750659" cy="2060845"/>
          </a:xfrm>
          <a:prstGeom prst="rect">
            <a:avLst/>
          </a:prstGeom>
        </p:spPr>
      </p:pic>
      <p:pic>
        <p:nvPicPr>
          <p:cNvPr id="14" name="Imagen 13">
            <a:extLst>
              <a:ext uri="{FF2B5EF4-FFF2-40B4-BE49-F238E27FC236}">
                <a16:creationId xmlns:a16="http://schemas.microsoft.com/office/drawing/2014/main" id="{B2316633-28E8-BF4F-93D9-74489340EFF8}"/>
              </a:ext>
            </a:extLst>
          </p:cNvPr>
          <p:cNvPicPr>
            <a:picLocks noChangeAspect="1"/>
          </p:cNvPicPr>
          <p:nvPr/>
        </p:nvPicPr>
        <p:blipFill>
          <a:blip r:embed="rId11"/>
          <a:stretch>
            <a:fillRect/>
          </a:stretch>
        </p:blipFill>
        <p:spPr>
          <a:xfrm>
            <a:off x="4281994" y="3874754"/>
            <a:ext cx="2773398" cy="2077882"/>
          </a:xfrm>
          <a:prstGeom prst="rect">
            <a:avLst/>
          </a:prstGeom>
        </p:spPr>
      </p:pic>
      <p:pic>
        <p:nvPicPr>
          <p:cNvPr id="15" name="Imagen 14">
            <a:extLst>
              <a:ext uri="{FF2B5EF4-FFF2-40B4-BE49-F238E27FC236}">
                <a16:creationId xmlns:a16="http://schemas.microsoft.com/office/drawing/2014/main" id="{2028D33A-F906-5D40-A162-DE923544C000}"/>
              </a:ext>
            </a:extLst>
          </p:cNvPr>
          <p:cNvPicPr>
            <a:picLocks noChangeAspect="1"/>
          </p:cNvPicPr>
          <p:nvPr/>
        </p:nvPicPr>
        <p:blipFill>
          <a:blip r:embed="rId12"/>
          <a:stretch>
            <a:fillRect/>
          </a:stretch>
        </p:blipFill>
        <p:spPr>
          <a:xfrm>
            <a:off x="7142166" y="3874754"/>
            <a:ext cx="2754946" cy="2064057"/>
          </a:xfrm>
          <a:prstGeom prst="rect">
            <a:avLst/>
          </a:prstGeom>
        </p:spPr>
      </p:pic>
      <p:pic>
        <p:nvPicPr>
          <p:cNvPr id="59" name="Imagen 58">
            <a:extLst>
              <a:ext uri="{FF2B5EF4-FFF2-40B4-BE49-F238E27FC236}">
                <a16:creationId xmlns:a16="http://schemas.microsoft.com/office/drawing/2014/main" id="{494F40BC-A590-214C-95ED-675E36140F3E}"/>
              </a:ext>
            </a:extLst>
          </p:cNvPr>
          <p:cNvPicPr>
            <a:picLocks noChangeAspect="1"/>
          </p:cNvPicPr>
          <p:nvPr/>
        </p:nvPicPr>
        <p:blipFill>
          <a:blip r:embed="rId13"/>
          <a:stretch>
            <a:fillRect/>
          </a:stretch>
        </p:blipFill>
        <p:spPr>
          <a:xfrm>
            <a:off x="2635105" y="440775"/>
            <a:ext cx="1495661" cy="782540"/>
          </a:xfrm>
          <a:prstGeom prst="rect">
            <a:avLst/>
          </a:prstGeom>
        </p:spPr>
      </p:pic>
      <p:sp>
        <p:nvSpPr>
          <p:cNvPr id="60" name="object 3">
            <a:extLst>
              <a:ext uri="{FF2B5EF4-FFF2-40B4-BE49-F238E27FC236}">
                <a16:creationId xmlns:a16="http://schemas.microsoft.com/office/drawing/2014/main" id="{452E7E45-BE38-3641-B664-AB43DE6EBA8B}"/>
              </a:ext>
            </a:extLst>
          </p:cNvPr>
          <p:cNvSpPr txBox="1">
            <a:spLocks/>
          </p:cNvSpPr>
          <p:nvPr/>
        </p:nvSpPr>
        <p:spPr>
          <a:xfrm>
            <a:off x="529626" y="316453"/>
            <a:ext cx="4480488" cy="958596"/>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2000" spc="188" dirty="0">
                <a:latin typeface="Montserrat" pitchFamily="2" charset="77"/>
              </a:rPr>
              <a:t>AVANCE DE</a:t>
            </a:r>
          </a:p>
          <a:p>
            <a:pPr marL="9525">
              <a:spcBef>
                <a:spcPts val="75"/>
              </a:spcBef>
            </a:pPr>
            <a:r>
              <a:rPr lang="es-MX" sz="2000" spc="188" dirty="0">
                <a:latin typeface="Montserrat" pitchFamily="2" charset="77"/>
              </a:rPr>
              <a:t>BRECHA C</a:t>
            </a:r>
          </a:p>
          <a:p>
            <a:pPr marL="9525">
              <a:spcBef>
                <a:spcPts val="75"/>
              </a:spcBef>
            </a:pPr>
            <a:r>
              <a:rPr lang="es-MX" sz="2000" spc="188" dirty="0">
                <a:latin typeface="Montserrat" pitchFamily="2" charset="77"/>
              </a:rPr>
              <a:t>MAQUINARÍA  </a:t>
            </a:r>
          </a:p>
        </p:txBody>
      </p:sp>
    </p:spTree>
    <p:extLst>
      <p:ext uri="{BB962C8B-B14F-4D97-AF65-F5344CB8AC3E}">
        <p14:creationId xmlns:p14="http://schemas.microsoft.com/office/powerpoint/2010/main" val="21897029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375BF881-5E02-D349-9EAA-E8518F5F5066}"/>
              </a:ext>
            </a:extLst>
          </p:cNvPr>
          <p:cNvPicPr>
            <a:picLocks noChangeAspect="1"/>
          </p:cNvPicPr>
          <p:nvPr/>
        </p:nvPicPr>
        <p:blipFill>
          <a:blip r:embed="rId2"/>
          <a:stretch>
            <a:fillRect/>
          </a:stretch>
        </p:blipFill>
        <p:spPr>
          <a:xfrm>
            <a:off x="-1" y="0"/>
            <a:ext cx="10776857" cy="6858000"/>
          </a:xfrm>
          <a:prstGeom prst="rect">
            <a:avLst/>
          </a:prstGeom>
        </p:spPr>
      </p:pic>
      <p:pic>
        <p:nvPicPr>
          <p:cNvPr id="3" name="Imagen 2">
            <a:extLst>
              <a:ext uri="{FF2B5EF4-FFF2-40B4-BE49-F238E27FC236}">
                <a16:creationId xmlns:a16="http://schemas.microsoft.com/office/drawing/2014/main" id="{3E427F38-98E9-4445-885B-9E408D359584}"/>
              </a:ext>
            </a:extLst>
          </p:cNvPr>
          <p:cNvPicPr>
            <a:picLocks noChangeAspect="1"/>
          </p:cNvPicPr>
          <p:nvPr/>
        </p:nvPicPr>
        <p:blipFill>
          <a:blip r:embed="rId3"/>
          <a:stretch>
            <a:fillRect/>
          </a:stretch>
        </p:blipFill>
        <p:spPr>
          <a:xfrm>
            <a:off x="10006853" y="0"/>
            <a:ext cx="2185147" cy="6858000"/>
          </a:xfrm>
          <a:prstGeom prst="rect">
            <a:avLst/>
          </a:prstGeom>
        </p:spPr>
      </p:pic>
      <p:sp>
        <p:nvSpPr>
          <p:cNvPr id="6" name="Rectángulo 5">
            <a:extLst>
              <a:ext uri="{FF2B5EF4-FFF2-40B4-BE49-F238E27FC236}">
                <a16:creationId xmlns:a16="http://schemas.microsoft.com/office/drawing/2014/main" id="{F1D606A6-8AFC-0D47-8328-5DE597628421}"/>
              </a:ext>
            </a:extLst>
          </p:cNvPr>
          <p:cNvSpPr/>
          <p:nvPr/>
        </p:nvSpPr>
        <p:spPr>
          <a:xfrm>
            <a:off x="6201362" y="4314041"/>
            <a:ext cx="3895618" cy="1200329"/>
          </a:xfrm>
          <a:prstGeom prst="rect">
            <a:avLst/>
          </a:prstGeom>
          <a:noFill/>
        </p:spPr>
        <p:txBody>
          <a:bodyPr wrap="none" lIns="91440" tIns="45720" rIns="91440" bIns="45720">
            <a:spAutoFit/>
          </a:bodyPr>
          <a:lstStyle/>
          <a:p>
            <a:r>
              <a:rPr lang="es-ES" sz="360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rPr>
              <a:t>IDENTIFICACIÓN </a:t>
            </a:r>
          </a:p>
          <a:p>
            <a:r>
              <a:rPr lang="es-ES" sz="3600" cap="none" spc="0" dirty="0">
                <a:ln w="0"/>
                <a:solidFill>
                  <a:srgbClr val="1C3014"/>
                </a:solidFill>
                <a:effectLst>
                  <a:outerShdw blurRad="38100" dist="19050" dir="2700000" algn="tl" rotWithShape="0">
                    <a:schemeClr val="dk1">
                      <a:alpha val="40000"/>
                    </a:schemeClr>
                  </a:outerShdw>
                </a:effectLst>
                <a:latin typeface="Euclid Flex Light" panose="020B0300030000000000" pitchFamily="34" charset="77"/>
              </a:rPr>
              <a:t>DE ELEMENTOS </a:t>
            </a:r>
          </a:p>
        </p:txBody>
      </p:sp>
      <p:sp>
        <p:nvSpPr>
          <p:cNvPr id="7" name="Rectángulo 6">
            <a:extLst>
              <a:ext uri="{FF2B5EF4-FFF2-40B4-BE49-F238E27FC236}">
                <a16:creationId xmlns:a16="http://schemas.microsoft.com/office/drawing/2014/main" id="{5D1C5237-7017-B548-A154-E95EFA0A5660}"/>
              </a:ext>
            </a:extLst>
          </p:cNvPr>
          <p:cNvSpPr/>
          <p:nvPr/>
        </p:nvSpPr>
        <p:spPr>
          <a:xfrm>
            <a:off x="6990735" y="2787693"/>
            <a:ext cx="1934047" cy="1569660"/>
          </a:xfrm>
          <a:prstGeom prst="rect">
            <a:avLst/>
          </a:prstGeom>
          <a:noFill/>
        </p:spPr>
        <p:txBody>
          <a:bodyPr wrap="square" lIns="91440" tIns="45720" rIns="91440" bIns="45720">
            <a:spAutoFit/>
          </a:bodyPr>
          <a:lstStyle/>
          <a:p>
            <a:pPr algn="ctr"/>
            <a:r>
              <a:rPr lang="es-ES" sz="9600" b="1" dirty="0">
                <a:ln w="0"/>
                <a:solidFill>
                  <a:srgbClr val="C2964D"/>
                </a:solidFill>
                <a:effectLst>
                  <a:outerShdw blurRad="38100" dist="19050" dir="2700000" algn="tl" rotWithShape="0">
                    <a:schemeClr val="dk1">
                      <a:alpha val="40000"/>
                    </a:schemeClr>
                  </a:outerShdw>
                </a:effectLst>
                <a:latin typeface="Helvetica" pitchFamily="2" charset="0"/>
              </a:rPr>
              <a:t>14</a:t>
            </a:r>
            <a:endParaRPr lang="es-ES" sz="9600" b="1" cap="none" spc="0" dirty="0">
              <a:ln w="0"/>
              <a:solidFill>
                <a:srgbClr val="C2964D"/>
              </a:solidFill>
              <a:effectLst>
                <a:outerShdw blurRad="38100" dist="19050" dir="2700000" algn="tl" rotWithShape="0">
                  <a:schemeClr val="dk1">
                    <a:alpha val="40000"/>
                  </a:schemeClr>
                </a:outerShdw>
              </a:effectLst>
              <a:latin typeface="Helvetica" pitchFamily="2" charset="0"/>
            </a:endParaRPr>
          </a:p>
        </p:txBody>
      </p:sp>
      <p:sp>
        <p:nvSpPr>
          <p:cNvPr id="10" name="Rectángulo 9">
            <a:extLst>
              <a:ext uri="{FF2B5EF4-FFF2-40B4-BE49-F238E27FC236}">
                <a16:creationId xmlns:a16="http://schemas.microsoft.com/office/drawing/2014/main" id="{CB780571-E6FD-9A46-8120-940011FF3819}"/>
              </a:ext>
            </a:extLst>
          </p:cNvPr>
          <p:cNvSpPr/>
          <p:nvPr/>
        </p:nvSpPr>
        <p:spPr>
          <a:xfrm>
            <a:off x="7630321" y="5737241"/>
            <a:ext cx="1797287" cy="584775"/>
          </a:xfrm>
          <a:prstGeom prst="rect">
            <a:avLst/>
          </a:prstGeom>
          <a:noFill/>
        </p:spPr>
        <p:txBody>
          <a:bodyPr wrap="none" lIns="91440" tIns="45720" rIns="91440" bIns="45720">
            <a:spAutoFit/>
          </a:bodyPr>
          <a:lstStyle/>
          <a:p>
            <a:pPr algn="ctr"/>
            <a:r>
              <a:rPr lang="es-ES" sz="3200" b="1" cap="none" spc="0" dirty="0">
                <a:ln w="0"/>
                <a:solidFill>
                  <a:srgbClr val="C2964D"/>
                </a:solidFill>
                <a:effectLst>
                  <a:outerShdw blurRad="38100" dist="19050" dir="2700000" algn="tl" rotWithShape="0">
                    <a:schemeClr val="dk1">
                      <a:alpha val="40000"/>
                    </a:schemeClr>
                  </a:outerShdw>
                </a:effectLst>
                <a:latin typeface="Euclid Flex" panose="020B0500030000000000" pitchFamily="34" charset="77"/>
              </a:rPr>
              <a:t>Tramo 6</a:t>
            </a:r>
          </a:p>
        </p:txBody>
      </p:sp>
      <p:pic>
        <p:nvPicPr>
          <p:cNvPr id="16" name="Imagen 15">
            <a:extLst>
              <a:ext uri="{FF2B5EF4-FFF2-40B4-BE49-F238E27FC236}">
                <a16:creationId xmlns:a16="http://schemas.microsoft.com/office/drawing/2014/main" id="{B1D8E7AE-63C9-B74B-9E4A-555F0AB69F3D}"/>
              </a:ext>
            </a:extLst>
          </p:cNvPr>
          <p:cNvPicPr/>
          <p:nvPr/>
        </p:nvPicPr>
        <p:blipFill>
          <a:blip r:embed="rId4" cstate="email">
            <a:extLst>
              <a:ext uri="{BEBA8EAE-BF5A-486C-A8C5-ECC9F3942E4B}">
                <a14:imgProps xmlns:a14="http://schemas.microsoft.com/office/drawing/2010/main">
                  <a14:imgLayer r:embed="rId5">
                    <a14:imgEffect>
                      <a14:backgroundRemoval t="1141" b="98099" l="542" r="34296"/>
                    </a14:imgEffect>
                  </a14:imgLayer>
                </a14:imgProps>
              </a:ext>
              <a:ext uri="{28A0092B-C50C-407E-A947-70E740481C1C}">
                <a14:useLocalDpi xmlns:a14="http://schemas.microsoft.com/office/drawing/2010/main"/>
              </a:ext>
            </a:extLst>
          </a:blip>
          <a:stretch>
            <a:fillRect/>
          </a:stretch>
        </p:blipFill>
        <p:spPr>
          <a:xfrm>
            <a:off x="1679410" y="2797320"/>
            <a:ext cx="3375550" cy="1604177"/>
          </a:xfrm>
          <a:prstGeom prst="rect">
            <a:avLst/>
          </a:prstGeom>
        </p:spPr>
      </p:pic>
      <p:sp>
        <p:nvSpPr>
          <p:cNvPr id="17" name="Rectángulo 16">
            <a:extLst>
              <a:ext uri="{FF2B5EF4-FFF2-40B4-BE49-F238E27FC236}">
                <a16:creationId xmlns:a16="http://schemas.microsoft.com/office/drawing/2014/main" id="{DA704262-A312-6046-9C28-033D0E84450B}"/>
              </a:ext>
            </a:extLst>
          </p:cNvPr>
          <p:cNvSpPr/>
          <p:nvPr/>
        </p:nvSpPr>
        <p:spPr>
          <a:xfrm>
            <a:off x="1244459" y="4481577"/>
            <a:ext cx="2361544" cy="707886"/>
          </a:xfrm>
          <a:prstGeom prst="rect">
            <a:avLst/>
          </a:prstGeom>
          <a:noFill/>
        </p:spPr>
        <p:txBody>
          <a:bodyPr wrap="none" lIns="91440" tIns="45720" rIns="91440" bIns="45720">
            <a:spAutoFit/>
          </a:bodyPr>
          <a:lstStyle/>
          <a:p>
            <a:pPr algn="ctr"/>
            <a:r>
              <a:rPr lang="es-ES" sz="1200" cap="none" spc="0" dirty="0">
                <a:ln w="0"/>
                <a:solidFill>
                  <a:schemeClr val="accent4">
                    <a:lumMod val="50000"/>
                  </a:schemeClr>
                </a:solidFill>
                <a:effectLst>
                  <a:outerShdw blurRad="38100" dist="19050" dir="2700000" algn="tl" rotWithShape="0">
                    <a:schemeClr val="dk1">
                      <a:alpha val="40000"/>
                    </a:schemeClr>
                  </a:outerShdw>
                </a:effectLst>
                <a:latin typeface="Arial Rounded MT Bold" panose="020F0704030504030204" pitchFamily="34" charset="77"/>
              </a:rPr>
              <a:t>2022</a:t>
            </a:r>
          </a:p>
          <a:p>
            <a:pPr algn="ctr"/>
            <a:r>
              <a:rPr lang="es-ES" sz="80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AÑO DE</a:t>
            </a:r>
          </a:p>
          <a:p>
            <a:pPr algn="ctr"/>
            <a:r>
              <a:rPr lang="es-ES" sz="1200" cap="none" spc="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RICARDO FLORES MAGÓN </a:t>
            </a:r>
          </a:p>
          <a:p>
            <a:pPr algn="ctr"/>
            <a:r>
              <a:rPr lang="es-ES" sz="80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rPr>
              <a:t>PRECURSOR DE LA REVOLUCIÓN MEXICANA </a:t>
            </a:r>
            <a:endParaRPr lang="es-ES" sz="800" cap="none" spc="0" dirty="0">
              <a:ln w="0"/>
              <a:solidFill>
                <a:schemeClr val="accent4">
                  <a:lumMod val="50000"/>
                </a:schemeClr>
              </a:solidFill>
              <a:effectLst>
                <a:outerShdw blurRad="38100" dist="19050" dir="2700000" algn="tl" rotWithShape="0">
                  <a:schemeClr val="dk1">
                    <a:alpha val="40000"/>
                  </a:schemeClr>
                </a:outerShdw>
              </a:effectLst>
              <a:latin typeface="Euclid Flex Light" panose="020B0300030000000000" pitchFamily="34" charset="77"/>
            </a:endParaRPr>
          </a:p>
        </p:txBody>
      </p:sp>
      <p:pic>
        <p:nvPicPr>
          <p:cNvPr id="12" name="Imagen 11">
            <a:extLst>
              <a:ext uri="{FF2B5EF4-FFF2-40B4-BE49-F238E27FC236}">
                <a16:creationId xmlns:a16="http://schemas.microsoft.com/office/drawing/2014/main" id="{034A2CCA-9717-EE4A-928E-6CD0F744327A}"/>
              </a:ext>
            </a:extLst>
          </p:cNvPr>
          <p:cNvPicPr>
            <a:picLocks noChangeAspect="1"/>
          </p:cNvPicPr>
          <p:nvPr/>
        </p:nvPicPr>
        <p:blipFill>
          <a:blip r:embed="rId6">
            <a:lum bright="-40000" contrast="-40000"/>
            <a:extLst>
              <a:ext uri="{28A0092B-C50C-407E-A947-70E740481C1C}">
                <a14:useLocalDpi xmlns:a14="http://schemas.microsoft.com/office/drawing/2010/main"/>
              </a:ext>
            </a:extLst>
          </a:blip>
          <a:stretch>
            <a:fillRect/>
          </a:stretch>
        </p:blipFill>
        <p:spPr>
          <a:xfrm>
            <a:off x="358486" y="5842342"/>
            <a:ext cx="2229105" cy="610940"/>
          </a:xfrm>
          <a:prstGeom prst="rect">
            <a:avLst/>
          </a:prstGeom>
        </p:spPr>
      </p:pic>
      <p:cxnSp>
        <p:nvCxnSpPr>
          <p:cNvPr id="21" name="Conector recto 20">
            <a:extLst>
              <a:ext uri="{FF2B5EF4-FFF2-40B4-BE49-F238E27FC236}">
                <a16:creationId xmlns:a16="http://schemas.microsoft.com/office/drawing/2014/main" id="{B6CCBF06-6DD7-7741-A0F7-1320221EBC1B}"/>
              </a:ext>
            </a:extLst>
          </p:cNvPr>
          <p:cNvCxnSpPr>
            <a:cxnSpLocks/>
          </p:cNvCxnSpPr>
          <p:nvPr/>
        </p:nvCxnSpPr>
        <p:spPr>
          <a:xfrm>
            <a:off x="6388092" y="6280005"/>
            <a:ext cx="1129279" cy="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
        <p:nvSpPr>
          <p:cNvPr id="22" name="Elipse 21">
            <a:extLst>
              <a:ext uri="{FF2B5EF4-FFF2-40B4-BE49-F238E27FC236}">
                <a16:creationId xmlns:a16="http://schemas.microsoft.com/office/drawing/2014/main" id="{AA9BB3A9-0F76-8E4D-96D8-71335111A004}"/>
              </a:ext>
            </a:extLst>
          </p:cNvPr>
          <p:cNvSpPr/>
          <p:nvPr/>
        </p:nvSpPr>
        <p:spPr>
          <a:xfrm>
            <a:off x="6808517" y="5759257"/>
            <a:ext cx="288428" cy="29787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pic>
        <p:nvPicPr>
          <p:cNvPr id="14" name="Imagen 13">
            <a:extLst>
              <a:ext uri="{FF2B5EF4-FFF2-40B4-BE49-F238E27FC236}">
                <a16:creationId xmlns:a16="http://schemas.microsoft.com/office/drawing/2014/main" id="{DE6C2E1E-5860-9B4D-8042-29416641AFD6}"/>
              </a:ext>
            </a:extLst>
          </p:cNvPr>
          <p:cNvPicPr>
            <a:picLocks noChangeAspect="1"/>
          </p:cNvPicPr>
          <p:nvPr/>
        </p:nvPicPr>
        <p:blipFill>
          <a:blip r:embed="rId7">
            <a:lum bright="70000" contrast="-70000"/>
          </a:blip>
          <a:stretch>
            <a:fillRect/>
          </a:stretch>
        </p:blipFill>
        <p:spPr>
          <a:xfrm>
            <a:off x="10557946" y="870256"/>
            <a:ext cx="1407348" cy="5277556"/>
          </a:xfrm>
          <a:prstGeom prst="rect">
            <a:avLst/>
          </a:prstGeom>
        </p:spPr>
      </p:pic>
      <p:pic>
        <p:nvPicPr>
          <p:cNvPr id="19" name="Imagen 18">
            <a:extLst>
              <a:ext uri="{FF2B5EF4-FFF2-40B4-BE49-F238E27FC236}">
                <a16:creationId xmlns:a16="http://schemas.microsoft.com/office/drawing/2014/main" id="{63A9E7A6-27D1-1448-B46A-7462FCB54E2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120" b="47526" l="8667" r="75200"/>
                    </a14:imgEffect>
                  </a14:imgLayer>
                </a14:imgProps>
              </a:ext>
            </a:extLst>
          </a:blip>
          <a:srcRect l="10141" t="10141" r="24725" b="52488"/>
          <a:stretch/>
        </p:blipFill>
        <p:spPr>
          <a:xfrm>
            <a:off x="2830568" y="5549706"/>
            <a:ext cx="1172167" cy="1196212"/>
          </a:xfrm>
          <a:prstGeom prst="rect">
            <a:avLst/>
          </a:prstGeom>
        </p:spPr>
      </p:pic>
    </p:spTree>
    <p:extLst>
      <p:ext uri="{BB962C8B-B14F-4D97-AF65-F5344CB8AC3E}">
        <p14:creationId xmlns:p14="http://schemas.microsoft.com/office/powerpoint/2010/main" val="37225949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2"/>
          <a:stretch>
            <a:fillRect/>
          </a:stretch>
        </p:blipFill>
        <p:spPr>
          <a:xfrm>
            <a:off x="11965294" y="0"/>
            <a:ext cx="234462"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9544176" y="5116686"/>
            <a:ext cx="2229105" cy="610940"/>
          </a:xfrm>
          <a:prstGeom prst="rect">
            <a:avLst/>
          </a:prstGeom>
        </p:spPr>
      </p:pic>
      <p:pic>
        <p:nvPicPr>
          <p:cNvPr id="12" name="Imagen 11">
            <a:extLst>
              <a:ext uri="{FF2B5EF4-FFF2-40B4-BE49-F238E27FC236}">
                <a16:creationId xmlns:a16="http://schemas.microsoft.com/office/drawing/2014/main" id="{85249A8E-A3EB-8E46-B62A-4CC1236B2314}"/>
              </a:ext>
            </a:extLst>
          </p:cNvPr>
          <p:cNvPicPr>
            <a:picLocks noChangeAspect="1"/>
          </p:cNvPicPr>
          <p:nvPr/>
        </p:nvPicPr>
        <p:blipFill>
          <a:blip r:embed="rId4">
            <a:lum bright="70000" contrast="-70000"/>
          </a:blip>
          <a:stretch>
            <a:fillRect/>
          </a:stretch>
        </p:blipFill>
        <p:spPr>
          <a:xfrm>
            <a:off x="10871393" y="547423"/>
            <a:ext cx="1407348" cy="5277556"/>
          </a:xfrm>
          <a:prstGeom prst="rect">
            <a:avLst/>
          </a:prstGeom>
        </p:spPr>
      </p:pic>
      <p:pic>
        <p:nvPicPr>
          <p:cNvPr id="50" name="Imagen 49">
            <a:extLst>
              <a:ext uri="{FF2B5EF4-FFF2-40B4-BE49-F238E27FC236}">
                <a16:creationId xmlns:a16="http://schemas.microsoft.com/office/drawing/2014/main" id="{D1242A87-AF0D-D74E-A12A-D338CC30443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120" b="47526" l="8667" r="75200"/>
                    </a14:imgEffect>
                  </a14:imgLayer>
                </a14:imgProps>
              </a:ext>
            </a:extLst>
          </a:blip>
          <a:srcRect l="10141" t="10141" r="24725" b="52488"/>
          <a:stretch/>
        </p:blipFill>
        <p:spPr>
          <a:xfrm>
            <a:off x="10191629" y="5706475"/>
            <a:ext cx="959307" cy="978986"/>
          </a:xfrm>
          <a:prstGeom prst="rect">
            <a:avLst/>
          </a:prstGeom>
        </p:spPr>
      </p:pic>
      <p:sp>
        <p:nvSpPr>
          <p:cNvPr id="63" name="object 3">
            <a:extLst>
              <a:ext uri="{FF2B5EF4-FFF2-40B4-BE49-F238E27FC236}">
                <a16:creationId xmlns:a16="http://schemas.microsoft.com/office/drawing/2014/main" id="{816B3372-C442-1543-9BBC-8A4A84826FAE}"/>
              </a:ext>
            </a:extLst>
          </p:cNvPr>
          <p:cNvSpPr txBox="1">
            <a:spLocks/>
          </p:cNvSpPr>
          <p:nvPr/>
        </p:nvSpPr>
        <p:spPr>
          <a:xfrm>
            <a:off x="9504313" y="493388"/>
            <a:ext cx="4480488" cy="50206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3200" b="1" spc="188" dirty="0">
                <a:solidFill>
                  <a:srgbClr val="205340"/>
                </a:solidFill>
                <a:latin typeface="Montserrat Black" pitchFamily="2" charset="77"/>
              </a:rPr>
              <a:t>FRENTE 1</a:t>
            </a:r>
          </a:p>
        </p:txBody>
      </p:sp>
      <p:pic>
        <p:nvPicPr>
          <p:cNvPr id="2" name="Imagen 1">
            <a:extLst>
              <a:ext uri="{FF2B5EF4-FFF2-40B4-BE49-F238E27FC236}">
                <a16:creationId xmlns:a16="http://schemas.microsoft.com/office/drawing/2014/main" id="{5B38C7BC-F814-8147-9D66-F074EB1527A8}"/>
              </a:ext>
            </a:extLst>
          </p:cNvPr>
          <p:cNvPicPr>
            <a:picLocks noChangeAspect="1"/>
          </p:cNvPicPr>
          <p:nvPr/>
        </p:nvPicPr>
        <p:blipFill>
          <a:blip r:embed="rId7"/>
          <a:stretch>
            <a:fillRect/>
          </a:stretch>
        </p:blipFill>
        <p:spPr>
          <a:xfrm>
            <a:off x="17585" y="527544"/>
            <a:ext cx="9294715" cy="5801935"/>
          </a:xfrm>
          <a:prstGeom prst="rect">
            <a:avLst/>
          </a:prstGeom>
        </p:spPr>
      </p:pic>
      <p:sp>
        <p:nvSpPr>
          <p:cNvPr id="14" name="object 3">
            <a:extLst>
              <a:ext uri="{FF2B5EF4-FFF2-40B4-BE49-F238E27FC236}">
                <a16:creationId xmlns:a16="http://schemas.microsoft.com/office/drawing/2014/main" id="{2DF73283-8C11-6244-8D0A-8A0C4860DC1D}"/>
              </a:ext>
            </a:extLst>
          </p:cNvPr>
          <p:cNvSpPr txBox="1">
            <a:spLocks/>
          </p:cNvSpPr>
          <p:nvPr/>
        </p:nvSpPr>
        <p:spPr>
          <a:xfrm>
            <a:off x="8230123" y="770387"/>
            <a:ext cx="1163822"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88" dirty="0">
                <a:solidFill>
                  <a:schemeClr val="bg1"/>
                </a:solidFill>
                <a:latin typeface="Montserrat" pitchFamily="2" charset="77"/>
              </a:rPr>
              <a:t>FRENTE 1</a:t>
            </a:r>
          </a:p>
        </p:txBody>
      </p:sp>
      <p:graphicFrame>
        <p:nvGraphicFramePr>
          <p:cNvPr id="21" name="Tabla 42">
            <a:extLst>
              <a:ext uri="{FF2B5EF4-FFF2-40B4-BE49-F238E27FC236}">
                <a16:creationId xmlns:a16="http://schemas.microsoft.com/office/drawing/2014/main" id="{60A7FEA9-6511-594B-BC26-3604A23F0CD8}"/>
              </a:ext>
            </a:extLst>
          </p:cNvPr>
          <p:cNvGraphicFramePr>
            <a:graphicFrameLocks noGrp="1"/>
          </p:cNvGraphicFramePr>
          <p:nvPr>
            <p:extLst>
              <p:ext uri="{D42A27DB-BD31-4B8C-83A1-F6EECF244321}">
                <p14:modId xmlns:p14="http://schemas.microsoft.com/office/powerpoint/2010/main" val="4198008358"/>
              </p:ext>
            </p:extLst>
          </p:nvPr>
        </p:nvGraphicFramePr>
        <p:xfrm>
          <a:off x="9388257" y="3191999"/>
          <a:ext cx="2577038" cy="1840920"/>
        </p:xfrm>
        <a:graphic>
          <a:graphicData uri="http://schemas.openxmlformats.org/drawingml/2006/table">
            <a:tbl>
              <a:tblPr firstRow="1" bandRow="1">
                <a:tableStyleId>{5940675A-B579-460E-94D1-54222C63F5DA}</a:tableStyleId>
              </a:tblPr>
              <a:tblGrid>
                <a:gridCol w="964970">
                  <a:extLst>
                    <a:ext uri="{9D8B030D-6E8A-4147-A177-3AD203B41FA5}">
                      <a16:colId xmlns:a16="http://schemas.microsoft.com/office/drawing/2014/main" val="3407623234"/>
                    </a:ext>
                  </a:extLst>
                </a:gridCol>
                <a:gridCol w="806034">
                  <a:extLst>
                    <a:ext uri="{9D8B030D-6E8A-4147-A177-3AD203B41FA5}">
                      <a16:colId xmlns:a16="http://schemas.microsoft.com/office/drawing/2014/main" val="676469051"/>
                    </a:ext>
                  </a:extLst>
                </a:gridCol>
                <a:gridCol w="806034">
                  <a:extLst>
                    <a:ext uri="{9D8B030D-6E8A-4147-A177-3AD203B41FA5}">
                      <a16:colId xmlns:a16="http://schemas.microsoft.com/office/drawing/2014/main" val="2002699789"/>
                    </a:ext>
                  </a:extLst>
                </a:gridCol>
              </a:tblGrid>
              <a:tr h="288000">
                <a:tc>
                  <a:txBody>
                    <a:bodyPr/>
                    <a:lstStyle/>
                    <a:p>
                      <a:pPr algn="ctr"/>
                      <a:r>
                        <a:rPr lang="es-ES" sz="1000" b="1" dirty="0">
                          <a:latin typeface="Montserrat" panose="00000500000000000000" pitchFamily="2" charset="0"/>
                        </a:rPr>
                        <a:t>Ejido/Predio</a:t>
                      </a:r>
                      <a:endParaRPr lang="es-MX" sz="1000" b="1" dirty="0">
                        <a:latin typeface="Montserrat" panose="00000500000000000000" pitchFamily="2" charset="0"/>
                      </a:endParaRPr>
                    </a:p>
                  </a:txBody>
                  <a:tcPr anchor="ctr"/>
                </a:tc>
                <a:tc>
                  <a:txBody>
                    <a:bodyPr/>
                    <a:lstStyle/>
                    <a:p>
                      <a:pPr algn="ctr"/>
                      <a:r>
                        <a:rPr lang="es-ES" sz="1000" b="1" dirty="0">
                          <a:latin typeface="Montserrat" panose="00000500000000000000" pitchFamily="2" charset="0"/>
                        </a:rPr>
                        <a:t>Longitud (KM)</a:t>
                      </a:r>
                      <a:endParaRPr lang="es-MX" sz="1000" b="1" dirty="0">
                        <a:latin typeface="Montserrat" panose="00000500000000000000" pitchFamily="2" charset="0"/>
                      </a:endParaRPr>
                    </a:p>
                  </a:txBody>
                  <a:tcPr anchor="ctr"/>
                </a:tc>
                <a:tc>
                  <a:txBody>
                    <a:bodyPr/>
                    <a:lstStyle/>
                    <a:p>
                      <a:pPr algn="ctr"/>
                      <a:r>
                        <a:rPr lang="es-ES" sz="1000" b="1" dirty="0">
                          <a:latin typeface="Montserrat" panose="00000500000000000000" pitchFamily="2" charset="0"/>
                        </a:rPr>
                        <a:t>Liberado</a:t>
                      </a:r>
                      <a:endParaRPr lang="es-MX" sz="1000" b="1" dirty="0">
                        <a:latin typeface="Montserrat" panose="00000500000000000000" pitchFamily="2" charset="0"/>
                      </a:endParaRPr>
                    </a:p>
                  </a:txBody>
                  <a:tcPr anchor="ctr"/>
                </a:tc>
                <a:extLst>
                  <a:ext uri="{0D108BD9-81ED-4DB2-BD59-A6C34878D82A}">
                    <a16:rowId xmlns:a16="http://schemas.microsoft.com/office/drawing/2014/main" val="1904122435"/>
                  </a:ext>
                </a:extLst>
              </a:tr>
              <a:tr h="288000">
                <a:tc>
                  <a:txBody>
                    <a:bodyPr/>
                    <a:lstStyle/>
                    <a:p>
                      <a:pPr algn="l"/>
                      <a:r>
                        <a:rPr lang="es-MX" sz="900" dirty="0">
                          <a:latin typeface="Montserrat" panose="00000500000000000000" pitchFamily="2" charset="0"/>
                        </a:rPr>
                        <a:t>Por Definir </a:t>
                      </a:r>
                    </a:p>
                  </a:txBody>
                  <a:tcPr anchor="ctr"/>
                </a:tc>
                <a:tc>
                  <a:txBody>
                    <a:bodyPr/>
                    <a:lstStyle/>
                    <a:p>
                      <a:pPr algn="ctr"/>
                      <a:r>
                        <a:rPr lang="es-ES" sz="900" dirty="0">
                          <a:latin typeface="Montserrat" panose="00000500000000000000" pitchFamily="2" charset="0"/>
                        </a:rPr>
                        <a:t>18.45</a:t>
                      </a:r>
                      <a:endParaRPr lang="es-MX" sz="900" dirty="0">
                        <a:latin typeface="Montserrat" panose="00000500000000000000" pitchFamily="2" charset="0"/>
                      </a:endParaRPr>
                    </a:p>
                  </a:txBody>
                  <a:tcPr anchor="ctr"/>
                </a:tc>
                <a:tc>
                  <a:txBody>
                    <a:bodyPr/>
                    <a:lstStyle/>
                    <a:p>
                      <a:pPr algn="ctr"/>
                      <a:r>
                        <a:rPr lang="es-ES" sz="900" dirty="0">
                          <a:latin typeface="Montserrat" panose="00000500000000000000" pitchFamily="2" charset="0"/>
                        </a:rPr>
                        <a:t>No</a:t>
                      </a:r>
                      <a:endParaRPr lang="es-MX" sz="900" dirty="0">
                        <a:latin typeface="Montserrat" panose="00000500000000000000" pitchFamily="2" charset="0"/>
                      </a:endParaRPr>
                    </a:p>
                  </a:txBody>
                  <a:tcPr anchor="ctr"/>
                </a:tc>
                <a:extLst>
                  <a:ext uri="{0D108BD9-81ED-4DB2-BD59-A6C34878D82A}">
                    <a16:rowId xmlns:a16="http://schemas.microsoft.com/office/drawing/2014/main" val="2476157621"/>
                  </a:ext>
                </a:extLst>
              </a:tr>
              <a:tr h="288000">
                <a:tc>
                  <a:txBody>
                    <a:bodyPr/>
                    <a:lstStyle/>
                    <a:p>
                      <a:pPr algn="l"/>
                      <a:r>
                        <a:rPr lang="es-ES" sz="900" dirty="0">
                          <a:latin typeface="Montserrat" panose="00000500000000000000" pitchFamily="2" charset="0"/>
                        </a:rPr>
                        <a:t>Tulum</a:t>
                      </a:r>
                      <a:endParaRPr lang="es-MX" sz="900" dirty="0">
                        <a:latin typeface="Montserrat" panose="00000500000000000000" pitchFamily="2" charset="0"/>
                      </a:endParaRPr>
                    </a:p>
                  </a:txBody>
                  <a:tcPr anchor="ctr"/>
                </a:tc>
                <a:tc>
                  <a:txBody>
                    <a:bodyPr/>
                    <a:lstStyle/>
                    <a:p>
                      <a:pPr algn="ctr"/>
                      <a:r>
                        <a:rPr lang="es-ES" sz="900" dirty="0">
                          <a:latin typeface="Montserrat" panose="00000500000000000000" pitchFamily="2" charset="0"/>
                        </a:rPr>
                        <a:t>16.47</a:t>
                      </a:r>
                    </a:p>
                  </a:txBody>
                  <a:tcPr anchor="ctr"/>
                </a:tc>
                <a:tc>
                  <a:txBody>
                    <a:bodyPr/>
                    <a:lstStyle/>
                    <a:p>
                      <a:pPr algn="ctr"/>
                      <a:r>
                        <a:rPr lang="es-ES" sz="900" dirty="0">
                          <a:latin typeface="Montserrat" panose="00000500000000000000" pitchFamily="2" charset="0"/>
                        </a:rPr>
                        <a:t>No</a:t>
                      </a:r>
                    </a:p>
                  </a:txBody>
                  <a:tcPr anchor="ctr"/>
                </a:tc>
                <a:extLst>
                  <a:ext uri="{0D108BD9-81ED-4DB2-BD59-A6C34878D82A}">
                    <a16:rowId xmlns:a16="http://schemas.microsoft.com/office/drawing/2014/main" val="2808866774"/>
                  </a:ext>
                </a:extLst>
              </a:tr>
              <a:tr h="288000">
                <a:tc>
                  <a:txBody>
                    <a:bodyPr/>
                    <a:lstStyle/>
                    <a:p>
                      <a:pPr algn="l"/>
                      <a:r>
                        <a:rPr lang="es-ES" sz="900" dirty="0">
                          <a:latin typeface="Montserrat" panose="00000500000000000000" pitchFamily="2" charset="0"/>
                        </a:rPr>
                        <a:t>Chunyaxche y Anexos</a:t>
                      </a:r>
                      <a:endParaRPr lang="es-MX" sz="900" dirty="0">
                        <a:latin typeface="Montserrat" panose="00000500000000000000" pitchFamily="2" charset="0"/>
                      </a:endParaRPr>
                    </a:p>
                  </a:txBody>
                  <a:tcPr anchor="ctr"/>
                </a:tc>
                <a:tc>
                  <a:txBody>
                    <a:bodyPr/>
                    <a:lstStyle/>
                    <a:p>
                      <a:pPr algn="ctr"/>
                      <a:r>
                        <a:rPr lang="es-ES" sz="900" dirty="0">
                          <a:latin typeface="Montserrat" panose="00000500000000000000" pitchFamily="2" charset="0"/>
                        </a:rPr>
                        <a:t>17.54</a:t>
                      </a:r>
                    </a:p>
                  </a:txBody>
                  <a:tcPr anchor="ctr"/>
                </a:tc>
                <a:tc>
                  <a:txBody>
                    <a:bodyPr/>
                    <a:lstStyle/>
                    <a:p>
                      <a:pPr algn="ctr"/>
                      <a:r>
                        <a:rPr lang="es-ES" sz="900" dirty="0">
                          <a:latin typeface="Montserrat" panose="00000500000000000000" pitchFamily="2" charset="0"/>
                        </a:rPr>
                        <a:t>SI</a:t>
                      </a:r>
                    </a:p>
                  </a:txBody>
                  <a:tcPr anchor="ctr"/>
                </a:tc>
                <a:extLst>
                  <a:ext uri="{0D108BD9-81ED-4DB2-BD59-A6C34878D82A}">
                    <a16:rowId xmlns:a16="http://schemas.microsoft.com/office/drawing/2014/main" val="706902592"/>
                  </a:ext>
                </a:extLst>
              </a:tr>
              <a:tr h="288000">
                <a:tc>
                  <a:txBody>
                    <a:bodyPr/>
                    <a:lstStyle/>
                    <a:p>
                      <a:pPr algn="l"/>
                      <a:r>
                        <a:rPr lang="es-ES" sz="900" b="1" dirty="0">
                          <a:latin typeface="Montserrat" panose="00000500000000000000" pitchFamily="2" charset="0"/>
                        </a:rPr>
                        <a:t>Longitud total del Frente</a:t>
                      </a:r>
                      <a:endParaRPr lang="es-MX" sz="900" b="1" dirty="0">
                        <a:latin typeface="Montserrat" panose="00000500000000000000" pitchFamily="2" charset="0"/>
                      </a:endParaRPr>
                    </a:p>
                  </a:txBody>
                  <a:tcPr anchor="ctr"/>
                </a:tc>
                <a:tc>
                  <a:txBody>
                    <a:bodyPr/>
                    <a:lstStyle/>
                    <a:p>
                      <a:pPr algn="ctr"/>
                      <a:r>
                        <a:rPr lang="es-ES" sz="900" b="1" dirty="0">
                          <a:latin typeface="Montserrat" panose="00000500000000000000" pitchFamily="2" charset="0"/>
                        </a:rPr>
                        <a:t>36.000</a:t>
                      </a:r>
                    </a:p>
                  </a:txBody>
                  <a:tcPr anchor="ctr"/>
                </a:tc>
                <a:tc>
                  <a:txBody>
                    <a:bodyPr/>
                    <a:lstStyle/>
                    <a:p>
                      <a:pPr algn="ctr"/>
                      <a:endParaRPr lang="es-ES" sz="900" b="1" dirty="0">
                        <a:latin typeface="Montserrat" panose="00000500000000000000" pitchFamily="2" charset="0"/>
                      </a:endParaRPr>
                    </a:p>
                  </a:txBody>
                  <a:tcPr anchor="ctr"/>
                </a:tc>
                <a:extLst>
                  <a:ext uri="{0D108BD9-81ED-4DB2-BD59-A6C34878D82A}">
                    <a16:rowId xmlns:a16="http://schemas.microsoft.com/office/drawing/2014/main" val="3030543150"/>
                  </a:ext>
                </a:extLst>
              </a:tr>
            </a:tbl>
          </a:graphicData>
        </a:graphic>
      </p:graphicFrame>
      <p:sp>
        <p:nvSpPr>
          <p:cNvPr id="22" name="CuadroTexto 21">
            <a:extLst>
              <a:ext uri="{FF2B5EF4-FFF2-40B4-BE49-F238E27FC236}">
                <a16:creationId xmlns:a16="http://schemas.microsoft.com/office/drawing/2014/main" id="{E63B3388-1468-F547-BF03-DDA6450369B0}"/>
              </a:ext>
            </a:extLst>
          </p:cNvPr>
          <p:cNvSpPr txBox="1"/>
          <p:nvPr/>
        </p:nvSpPr>
        <p:spPr>
          <a:xfrm>
            <a:off x="9388257" y="934220"/>
            <a:ext cx="2559962" cy="2123658"/>
          </a:xfrm>
          <a:prstGeom prst="rect">
            <a:avLst/>
          </a:prstGeom>
          <a:noFill/>
        </p:spPr>
        <p:txBody>
          <a:bodyPr wrap="square" rtlCol="0">
            <a:spAutoFit/>
          </a:bodyPr>
          <a:lstStyle/>
          <a:p>
            <a:pPr marL="228600" indent="-228600" defTabSz="631825">
              <a:buFont typeface="+mj-lt"/>
              <a:buAutoNum type="alphaUcPeriod"/>
            </a:pPr>
            <a:r>
              <a:rPr lang="es-ES" sz="1100" dirty="0">
                <a:latin typeface="Montserrat" panose="00000500000000000000" pitchFamily="2" charset="0"/>
              </a:rPr>
              <a:t>Elementos que integran al </a:t>
            </a:r>
            <a:r>
              <a:rPr lang="es-ES" sz="1100" b="1" dirty="0">
                <a:latin typeface="Montserrat" panose="00000500000000000000" pitchFamily="2" charset="0"/>
              </a:rPr>
              <a:t>Frente 1</a:t>
            </a:r>
            <a:r>
              <a:rPr lang="es-ES" sz="1100" dirty="0">
                <a:latin typeface="Montserrat" panose="00000500000000000000" pitchFamily="2" charset="0"/>
              </a:rPr>
              <a:t>:</a:t>
            </a:r>
          </a:p>
          <a:p>
            <a:pPr marL="171450" indent="-171450" defTabSz="631825">
              <a:buFont typeface="Arial" panose="020B0604020202020204" pitchFamily="34" charset="0"/>
              <a:buChar char="•"/>
            </a:pPr>
            <a:endParaRPr lang="es-ES" sz="1100" dirty="0">
              <a:latin typeface="Montserrat" panose="00000500000000000000" pitchFamily="2" charset="0"/>
            </a:endParaRPr>
          </a:p>
          <a:p>
            <a:pPr marL="171450" indent="-171450" defTabSz="631825">
              <a:buFont typeface="Arial" panose="020B0604020202020204" pitchFamily="34" charset="0"/>
              <a:buChar char="•"/>
            </a:pPr>
            <a:r>
              <a:rPr lang="es-ES" sz="1100" dirty="0">
                <a:latin typeface="Montserrat" panose="00000500000000000000" pitchFamily="2" charset="0"/>
              </a:rPr>
              <a:t>36 kilómetros de vía doble</a:t>
            </a:r>
          </a:p>
          <a:p>
            <a:pPr marL="171450" indent="-171450" defTabSz="631825">
              <a:buFont typeface="Arial" panose="020B0604020202020204" pitchFamily="34" charset="0"/>
              <a:buChar char="•"/>
            </a:pPr>
            <a:r>
              <a:rPr lang="es-ES" sz="1100" dirty="0">
                <a:latin typeface="Montserrat" panose="00000500000000000000" pitchFamily="2" charset="0"/>
              </a:rPr>
              <a:t>1 Estación (Aeropuerto de Tulum)</a:t>
            </a:r>
          </a:p>
          <a:p>
            <a:pPr marL="171450" indent="-171450" defTabSz="631825">
              <a:buFont typeface="Arial" panose="020B0604020202020204" pitchFamily="34" charset="0"/>
              <a:buChar char="•"/>
            </a:pPr>
            <a:r>
              <a:rPr lang="es-ES" sz="1100" dirty="0">
                <a:latin typeface="Montserrat" panose="00000500000000000000" pitchFamily="2" charset="0"/>
              </a:rPr>
              <a:t>1 Cochera</a:t>
            </a:r>
          </a:p>
          <a:p>
            <a:pPr marL="171450" indent="-171450" defTabSz="631825">
              <a:buFont typeface="Arial" panose="020B0604020202020204" pitchFamily="34" charset="0"/>
              <a:buChar char="•"/>
            </a:pPr>
            <a:r>
              <a:rPr lang="es-ES" sz="1100" dirty="0">
                <a:latin typeface="Montserrat" panose="00000500000000000000" pitchFamily="2" charset="0"/>
              </a:rPr>
              <a:t>1 Ladero</a:t>
            </a:r>
          </a:p>
          <a:p>
            <a:pPr marL="171450" indent="-171450" defTabSz="631825">
              <a:buFont typeface="Arial" panose="020B0604020202020204" pitchFamily="34" charset="0"/>
              <a:buChar char="•"/>
            </a:pPr>
            <a:r>
              <a:rPr lang="es-ES" sz="1100" dirty="0">
                <a:latin typeface="Montserrat" panose="00000500000000000000" pitchFamily="2" charset="0"/>
              </a:rPr>
              <a:t>6 Pasos vehiculares (por definir)</a:t>
            </a:r>
          </a:p>
          <a:p>
            <a:pPr marL="171450" indent="-171450" defTabSz="631825">
              <a:buFont typeface="Arial" panose="020B0604020202020204" pitchFamily="34" charset="0"/>
              <a:buChar char="•"/>
            </a:pPr>
            <a:r>
              <a:rPr lang="es-ES" sz="1100" dirty="0">
                <a:latin typeface="Montserrat" panose="00000500000000000000" pitchFamily="2" charset="0"/>
              </a:rPr>
              <a:t>32 Obras de drenaje transversal (por definir)</a:t>
            </a:r>
          </a:p>
        </p:txBody>
      </p:sp>
    </p:spTree>
    <p:extLst>
      <p:ext uri="{BB962C8B-B14F-4D97-AF65-F5344CB8AC3E}">
        <p14:creationId xmlns:p14="http://schemas.microsoft.com/office/powerpoint/2010/main" val="23106937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2"/>
          <a:stretch>
            <a:fillRect/>
          </a:stretch>
        </p:blipFill>
        <p:spPr>
          <a:xfrm>
            <a:off x="11965294" y="0"/>
            <a:ext cx="234462"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9526210" y="5016287"/>
            <a:ext cx="2229105" cy="610940"/>
          </a:xfrm>
          <a:prstGeom prst="rect">
            <a:avLst/>
          </a:prstGeom>
        </p:spPr>
      </p:pic>
      <p:pic>
        <p:nvPicPr>
          <p:cNvPr id="12" name="Imagen 11">
            <a:extLst>
              <a:ext uri="{FF2B5EF4-FFF2-40B4-BE49-F238E27FC236}">
                <a16:creationId xmlns:a16="http://schemas.microsoft.com/office/drawing/2014/main" id="{85249A8E-A3EB-8E46-B62A-4CC1236B2314}"/>
              </a:ext>
            </a:extLst>
          </p:cNvPr>
          <p:cNvPicPr>
            <a:picLocks noChangeAspect="1"/>
          </p:cNvPicPr>
          <p:nvPr/>
        </p:nvPicPr>
        <p:blipFill>
          <a:blip r:embed="rId4">
            <a:lum bright="70000" contrast="-70000"/>
          </a:blip>
          <a:stretch>
            <a:fillRect/>
          </a:stretch>
        </p:blipFill>
        <p:spPr>
          <a:xfrm>
            <a:off x="10871393" y="547423"/>
            <a:ext cx="1407348" cy="5277556"/>
          </a:xfrm>
          <a:prstGeom prst="rect">
            <a:avLst/>
          </a:prstGeom>
        </p:spPr>
      </p:pic>
      <p:pic>
        <p:nvPicPr>
          <p:cNvPr id="50" name="Imagen 49">
            <a:extLst>
              <a:ext uri="{FF2B5EF4-FFF2-40B4-BE49-F238E27FC236}">
                <a16:creationId xmlns:a16="http://schemas.microsoft.com/office/drawing/2014/main" id="{D1242A87-AF0D-D74E-A12A-D338CC30443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120" b="47526" l="8667" r="75200"/>
                    </a14:imgEffect>
                  </a14:imgLayer>
                </a14:imgProps>
              </a:ext>
            </a:extLst>
          </a:blip>
          <a:srcRect l="10141" t="10141" r="24725" b="52488"/>
          <a:stretch/>
        </p:blipFill>
        <p:spPr>
          <a:xfrm>
            <a:off x="10236641" y="5721173"/>
            <a:ext cx="959307" cy="978986"/>
          </a:xfrm>
          <a:prstGeom prst="rect">
            <a:avLst/>
          </a:prstGeom>
        </p:spPr>
      </p:pic>
      <p:sp>
        <p:nvSpPr>
          <p:cNvPr id="82" name="object 3">
            <a:extLst>
              <a:ext uri="{FF2B5EF4-FFF2-40B4-BE49-F238E27FC236}">
                <a16:creationId xmlns:a16="http://schemas.microsoft.com/office/drawing/2014/main" id="{AE491BC3-A506-3847-9A74-33EEED8D6223}"/>
              </a:ext>
            </a:extLst>
          </p:cNvPr>
          <p:cNvSpPr txBox="1">
            <a:spLocks/>
          </p:cNvSpPr>
          <p:nvPr/>
        </p:nvSpPr>
        <p:spPr>
          <a:xfrm>
            <a:off x="12630799" y="5527085"/>
            <a:ext cx="2152699" cy="44050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800" b="1" spc="188" dirty="0">
                <a:solidFill>
                  <a:schemeClr val="bg1"/>
                </a:solidFill>
                <a:latin typeface="Montserrat" pitchFamily="2" charset="77"/>
              </a:rPr>
              <a:t>5</a:t>
            </a:r>
          </a:p>
        </p:txBody>
      </p:sp>
      <p:sp>
        <p:nvSpPr>
          <p:cNvPr id="98" name="object 3">
            <a:extLst>
              <a:ext uri="{FF2B5EF4-FFF2-40B4-BE49-F238E27FC236}">
                <a16:creationId xmlns:a16="http://schemas.microsoft.com/office/drawing/2014/main" id="{E953FA21-7092-4540-8B0C-9C3658FD4EB7}"/>
              </a:ext>
            </a:extLst>
          </p:cNvPr>
          <p:cNvSpPr txBox="1">
            <a:spLocks/>
          </p:cNvSpPr>
          <p:nvPr/>
        </p:nvSpPr>
        <p:spPr>
          <a:xfrm>
            <a:off x="14940383" y="-3197405"/>
            <a:ext cx="2152699" cy="33021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BANCOS </a:t>
            </a:r>
          </a:p>
          <a:p>
            <a:pPr marL="9525" algn="ctr">
              <a:spcBef>
                <a:spcPts val="75"/>
              </a:spcBef>
            </a:pPr>
            <a:r>
              <a:rPr lang="es-MX" sz="1000" b="1" spc="188" dirty="0">
                <a:latin typeface="Montserrat" pitchFamily="2" charset="77"/>
              </a:rPr>
              <a:t>DE MATERIALES  </a:t>
            </a:r>
          </a:p>
        </p:txBody>
      </p:sp>
      <p:pic>
        <p:nvPicPr>
          <p:cNvPr id="3" name="Imagen 2">
            <a:extLst>
              <a:ext uri="{FF2B5EF4-FFF2-40B4-BE49-F238E27FC236}">
                <a16:creationId xmlns:a16="http://schemas.microsoft.com/office/drawing/2014/main" id="{640E9C8F-B55D-A644-B691-3660E7D6A1B2}"/>
              </a:ext>
            </a:extLst>
          </p:cNvPr>
          <p:cNvPicPr>
            <a:picLocks noChangeAspect="1"/>
          </p:cNvPicPr>
          <p:nvPr/>
        </p:nvPicPr>
        <p:blipFill>
          <a:blip r:embed="rId7"/>
          <a:stretch>
            <a:fillRect/>
          </a:stretch>
        </p:blipFill>
        <p:spPr>
          <a:xfrm>
            <a:off x="-5565" y="399573"/>
            <a:ext cx="9331630" cy="5824979"/>
          </a:xfrm>
          <a:prstGeom prst="rect">
            <a:avLst/>
          </a:prstGeom>
        </p:spPr>
      </p:pic>
      <p:sp>
        <p:nvSpPr>
          <p:cNvPr id="63" name="object 3">
            <a:extLst>
              <a:ext uri="{FF2B5EF4-FFF2-40B4-BE49-F238E27FC236}">
                <a16:creationId xmlns:a16="http://schemas.microsoft.com/office/drawing/2014/main" id="{816B3372-C442-1543-9BBC-8A4A84826FAE}"/>
              </a:ext>
            </a:extLst>
          </p:cNvPr>
          <p:cNvSpPr txBox="1">
            <a:spLocks/>
          </p:cNvSpPr>
          <p:nvPr/>
        </p:nvSpPr>
        <p:spPr>
          <a:xfrm>
            <a:off x="9504313" y="359531"/>
            <a:ext cx="4480488" cy="50206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3200" b="1" spc="188" dirty="0">
                <a:solidFill>
                  <a:srgbClr val="205340"/>
                </a:solidFill>
                <a:latin typeface="Montserrat Black" pitchFamily="2" charset="77"/>
              </a:rPr>
              <a:t>FRENTE 1</a:t>
            </a:r>
          </a:p>
        </p:txBody>
      </p:sp>
      <p:graphicFrame>
        <p:nvGraphicFramePr>
          <p:cNvPr id="13" name="Tabla 3">
            <a:extLst>
              <a:ext uri="{FF2B5EF4-FFF2-40B4-BE49-F238E27FC236}">
                <a16:creationId xmlns:a16="http://schemas.microsoft.com/office/drawing/2014/main" id="{F6758E10-AB37-ED4A-8BFF-DA7462035145}"/>
              </a:ext>
            </a:extLst>
          </p:cNvPr>
          <p:cNvGraphicFramePr>
            <a:graphicFrameLocks noGrp="1"/>
          </p:cNvGraphicFramePr>
          <p:nvPr>
            <p:extLst>
              <p:ext uri="{D42A27DB-BD31-4B8C-83A1-F6EECF244321}">
                <p14:modId xmlns:p14="http://schemas.microsoft.com/office/powerpoint/2010/main" val="350865964"/>
              </p:ext>
            </p:extLst>
          </p:nvPr>
        </p:nvGraphicFramePr>
        <p:xfrm>
          <a:off x="9326065" y="1292803"/>
          <a:ext cx="2598854" cy="2302904"/>
        </p:xfrm>
        <a:graphic>
          <a:graphicData uri="http://schemas.openxmlformats.org/drawingml/2006/table">
            <a:tbl>
              <a:tblPr firstRow="1" lastCol="1" bandRow="1">
                <a:tableStyleId>{9D7B26C5-4107-4FEC-AEDC-1716B250A1EF}</a:tableStyleId>
              </a:tblPr>
              <a:tblGrid>
                <a:gridCol w="1346457">
                  <a:extLst>
                    <a:ext uri="{9D8B030D-6E8A-4147-A177-3AD203B41FA5}">
                      <a16:colId xmlns:a16="http://schemas.microsoft.com/office/drawing/2014/main" val="1043396764"/>
                    </a:ext>
                  </a:extLst>
                </a:gridCol>
                <a:gridCol w="627292">
                  <a:extLst>
                    <a:ext uri="{9D8B030D-6E8A-4147-A177-3AD203B41FA5}">
                      <a16:colId xmlns:a16="http://schemas.microsoft.com/office/drawing/2014/main" val="2335909385"/>
                    </a:ext>
                  </a:extLst>
                </a:gridCol>
                <a:gridCol w="625105">
                  <a:extLst>
                    <a:ext uri="{9D8B030D-6E8A-4147-A177-3AD203B41FA5}">
                      <a16:colId xmlns:a16="http://schemas.microsoft.com/office/drawing/2014/main" val="1890291282"/>
                    </a:ext>
                  </a:extLst>
                </a:gridCol>
              </a:tblGrid>
              <a:tr h="331237">
                <a:tc>
                  <a:txBody>
                    <a:bodyPr/>
                    <a:lstStyle/>
                    <a:p>
                      <a:pPr algn="ctr"/>
                      <a:r>
                        <a:rPr lang="es-MX" sz="900" dirty="0"/>
                        <a:t>Trabajo</a:t>
                      </a:r>
                    </a:p>
                  </a:txBody>
                  <a:tcPr marL="66247" marR="66247" marT="33124" marB="33124" anchor="ctr"/>
                </a:tc>
                <a:tc>
                  <a:txBody>
                    <a:bodyPr/>
                    <a:lstStyle/>
                    <a:p>
                      <a:pPr algn="ctr"/>
                      <a:r>
                        <a:rPr lang="es-MX" sz="900" dirty="0"/>
                        <a:t>Iniciado</a:t>
                      </a:r>
                    </a:p>
                  </a:txBody>
                  <a:tcPr marL="66247" marR="66247" marT="33124" marB="33124" anchor="ctr"/>
                </a:tc>
                <a:tc>
                  <a:txBody>
                    <a:bodyPr/>
                    <a:lstStyle/>
                    <a:p>
                      <a:pPr algn="ctr"/>
                      <a:r>
                        <a:rPr lang="es-MX" sz="900" dirty="0"/>
                        <a:t>Longitud o puntos</a:t>
                      </a:r>
                    </a:p>
                  </a:txBody>
                  <a:tcPr marL="66247" marR="66247" marT="33124" marB="33124" anchor="ctr"/>
                </a:tc>
                <a:extLst>
                  <a:ext uri="{0D108BD9-81ED-4DB2-BD59-A6C34878D82A}">
                    <a16:rowId xmlns:a16="http://schemas.microsoft.com/office/drawing/2014/main" val="1818236928"/>
                  </a:ext>
                </a:extLst>
              </a:tr>
              <a:tr h="268670">
                <a:tc>
                  <a:txBody>
                    <a:bodyPr/>
                    <a:lstStyle/>
                    <a:p>
                      <a:r>
                        <a:rPr lang="es-MX" sz="900" dirty="0"/>
                        <a:t>Liberación derecho de vía</a:t>
                      </a:r>
                    </a:p>
                  </a:txBody>
                  <a:tcPr marL="66247" marR="66247" marT="33124" marB="33124" anchor="ctr"/>
                </a:tc>
                <a:tc>
                  <a:txBody>
                    <a:bodyPr/>
                    <a:lstStyle/>
                    <a:p>
                      <a:pPr algn="ctr"/>
                      <a:r>
                        <a:rPr lang="es-MX" sz="900" dirty="0"/>
                        <a:t>SI</a:t>
                      </a:r>
                    </a:p>
                  </a:txBody>
                  <a:tcPr marL="66247" marR="66247" marT="33124" marB="33124" anchor="ctr"/>
                </a:tc>
                <a:tc>
                  <a:txBody>
                    <a:bodyPr/>
                    <a:lstStyle/>
                    <a:p>
                      <a:pPr algn="ctr"/>
                      <a:r>
                        <a:rPr lang="es-MX" sz="900" b="1" dirty="0">
                          <a:solidFill>
                            <a:schemeClr val="accent5">
                              <a:lumMod val="75000"/>
                            </a:schemeClr>
                          </a:solidFill>
                        </a:rPr>
                        <a:t>17.54 km</a:t>
                      </a:r>
                    </a:p>
                  </a:txBody>
                  <a:tcPr marL="66247" marR="66247" marT="33124" marB="33124" anchor="ctr"/>
                </a:tc>
                <a:extLst>
                  <a:ext uri="{0D108BD9-81ED-4DB2-BD59-A6C34878D82A}">
                    <a16:rowId xmlns:a16="http://schemas.microsoft.com/office/drawing/2014/main" val="589372863"/>
                  </a:ext>
                </a:extLst>
              </a:tr>
              <a:tr h="268670">
                <a:tc>
                  <a:txBody>
                    <a:bodyPr/>
                    <a:lstStyle/>
                    <a:p>
                      <a:r>
                        <a:rPr lang="es-MX" sz="900" dirty="0"/>
                        <a:t>Muestreo Forestal para ETJ</a:t>
                      </a:r>
                    </a:p>
                  </a:txBody>
                  <a:tcPr marL="66247" marR="66247" marT="33124" marB="33124" anchor="ctr"/>
                </a:tc>
                <a:tc>
                  <a:txBody>
                    <a:bodyPr/>
                    <a:lstStyle/>
                    <a:p>
                      <a:pPr algn="ctr"/>
                      <a:r>
                        <a:rPr lang="es-MX" sz="900" dirty="0"/>
                        <a:t>SI</a:t>
                      </a:r>
                    </a:p>
                  </a:txBody>
                  <a:tcPr marL="66247" marR="66247" marT="33124" marB="33124" anchor="ctr"/>
                </a:tc>
                <a:tc>
                  <a:txBody>
                    <a:bodyPr/>
                    <a:lstStyle/>
                    <a:p>
                      <a:pPr algn="ctr"/>
                      <a:r>
                        <a:rPr lang="es-MX" sz="900" b="0" dirty="0">
                          <a:solidFill>
                            <a:schemeClr val="tx1"/>
                          </a:solidFill>
                        </a:rPr>
                        <a:t>36.00 km</a:t>
                      </a:r>
                    </a:p>
                  </a:txBody>
                  <a:tcPr marL="66247" marR="66247" marT="33124" marB="33124" anchor="ctr"/>
                </a:tc>
                <a:extLst>
                  <a:ext uri="{0D108BD9-81ED-4DB2-BD59-A6C34878D82A}">
                    <a16:rowId xmlns:a16="http://schemas.microsoft.com/office/drawing/2014/main" val="1380238299"/>
                  </a:ext>
                </a:extLst>
              </a:tr>
              <a:tr h="268670">
                <a:tc>
                  <a:txBody>
                    <a:bodyPr/>
                    <a:lstStyle/>
                    <a:p>
                      <a:r>
                        <a:rPr lang="es-MX" sz="900" dirty="0"/>
                        <a:t>Rescate de Flora</a:t>
                      </a:r>
                    </a:p>
                  </a:txBody>
                  <a:tcPr marL="66247" marR="66247" marT="33124" marB="33124" anchor="ctr"/>
                </a:tc>
                <a:tc>
                  <a:txBody>
                    <a:bodyPr/>
                    <a:lstStyle/>
                    <a:p>
                      <a:pPr algn="ctr"/>
                      <a:r>
                        <a:rPr lang="es-MX" sz="900" dirty="0"/>
                        <a:t>SI</a:t>
                      </a:r>
                    </a:p>
                  </a:txBody>
                  <a:tcPr marL="66247" marR="66247" marT="33124" marB="33124" anchor="ctr"/>
                </a:tc>
                <a:tc>
                  <a:txBody>
                    <a:bodyPr/>
                    <a:lstStyle/>
                    <a:p>
                      <a:pPr algn="ctr"/>
                      <a:r>
                        <a:rPr lang="es-MX" sz="900" b="1" kern="1200" dirty="0">
                          <a:solidFill>
                            <a:srgbClr val="0070C0"/>
                          </a:solidFill>
                        </a:rPr>
                        <a:t>8.21 km</a:t>
                      </a:r>
                      <a:endParaRPr lang="es-MX" sz="900" b="1" kern="1200" dirty="0">
                        <a:solidFill>
                          <a:srgbClr val="0070C0"/>
                        </a:solidFill>
                        <a:latin typeface="+mn-lt"/>
                        <a:ea typeface="+mn-ea"/>
                        <a:cs typeface="+mn-cs"/>
                      </a:endParaRPr>
                    </a:p>
                  </a:txBody>
                  <a:tcPr marL="66247" marR="66247" marT="33124" marB="33124" anchor="ctr"/>
                </a:tc>
                <a:extLst>
                  <a:ext uri="{0D108BD9-81ED-4DB2-BD59-A6C34878D82A}">
                    <a16:rowId xmlns:a16="http://schemas.microsoft.com/office/drawing/2014/main" val="1084121737"/>
                  </a:ext>
                </a:extLst>
              </a:tr>
              <a:tr h="201733">
                <a:tc>
                  <a:txBody>
                    <a:bodyPr/>
                    <a:lstStyle/>
                    <a:p>
                      <a:r>
                        <a:rPr lang="es-MX" sz="900" dirty="0"/>
                        <a:t>Rescate de Fauna</a:t>
                      </a:r>
                    </a:p>
                  </a:txBody>
                  <a:tcPr marL="66247" marR="66247" marT="33124" marB="33124" anchor="ctr"/>
                </a:tc>
                <a:tc>
                  <a:txBody>
                    <a:bodyPr/>
                    <a:lstStyle/>
                    <a:p>
                      <a:pPr algn="ctr"/>
                      <a:r>
                        <a:rPr lang="es-MX" sz="900" dirty="0"/>
                        <a:t>SI</a:t>
                      </a:r>
                    </a:p>
                  </a:txBody>
                  <a:tcPr marL="66247" marR="66247" marT="33124" marB="33124" anchor="ctr"/>
                </a:tc>
                <a:tc>
                  <a:txBody>
                    <a:bodyPr/>
                    <a:lstStyle/>
                    <a:p>
                      <a:pPr marL="0" algn="ctr" defTabSz="914377" rtl="0" eaLnBrk="1" latinLnBrk="0" hangingPunct="1">
                        <a:lnSpc>
                          <a:spcPct val="107000"/>
                        </a:lnSpc>
                        <a:spcAft>
                          <a:spcPts val="800"/>
                        </a:spcAft>
                      </a:pPr>
                      <a:r>
                        <a:rPr lang="es-MX" sz="900" b="1" kern="1200" dirty="0">
                          <a:solidFill>
                            <a:srgbClr val="0070C0"/>
                          </a:solidFill>
                          <a:effectLst/>
                          <a:latin typeface="+mn-lt"/>
                          <a:ea typeface="+mn-ea"/>
                          <a:cs typeface="+mn-cs"/>
                        </a:rPr>
                        <a:t>8.95 km</a:t>
                      </a:r>
                    </a:p>
                  </a:txBody>
                  <a:tcPr marL="66247" marR="66247" marT="33124" marB="33124" anchor="ctr"/>
                </a:tc>
                <a:extLst>
                  <a:ext uri="{0D108BD9-81ED-4DB2-BD59-A6C34878D82A}">
                    <a16:rowId xmlns:a16="http://schemas.microsoft.com/office/drawing/2014/main" val="185932823"/>
                  </a:ext>
                </a:extLst>
              </a:tr>
              <a:tr h="331237">
                <a:tc>
                  <a:txBody>
                    <a:bodyPr/>
                    <a:lstStyle/>
                    <a:p>
                      <a:r>
                        <a:rPr lang="es-MX" sz="900" dirty="0"/>
                        <a:t>Prospección Arqueológica</a:t>
                      </a:r>
                    </a:p>
                  </a:txBody>
                  <a:tcPr marL="66247" marR="66247" marT="33124" marB="33124" anchor="ctr"/>
                </a:tc>
                <a:tc>
                  <a:txBody>
                    <a:bodyPr/>
                    <a:lstStyle/>
                    <a:p>
                      <a:pPr algn="ctr"/>
                      <a:r>
                        <a:rPr lang="es-MX" sz="900" dirty="0"/>
                        <a:t>1</a:t>
                      </a:r>
                    </a:p>
                    <a:p>
                      <a:pPr algn="ctr"/>
                      <a:r>
                        <a:rPr lang="es-MX" sz="900" dirty="0"/>
                        <a:t>Hallazgos</a:t>
                      </a:r>
                    </a:p>
                  </a:txBody>
                  <a:tcPr marL="66247" marR="66247" marT="33124" marB="33124" anchor="ctr"/>
                </a:tc>
                <a:tc>
                  <a:txBody>
                    <a:bodyPr/>
                    <a:lstStyle/>
                    <a:p>
                      <a:pPr algn="ctr"/>
                      <a:r>
                        <a:rPr lang="es-MX" sz="900" b="0" dirty="0">
                          <a:solidFill>
                            <a:schemeClr val="tx1"/>
                          </a:solidFill>
                        </a:rPr>
                        <a:t>0.60 km</a:t>
                      </a:r>
                    </a:p>
                  </a:txBody>
                  <a:tcPr marL="66247" marR="66247" marT="33124" marB="33124" anchor="ctr"/>
                </a:tc>
                <a:extLst>
                  <a:ext uri="{0D108BD9-81ED-4DB2-BD59-A6C34878D82A}">
                    <a16:rowId xmlns:a16="http://schemas.microsoft.com/office/drawing/2014/main" val="1692894487"/>
                  </a:ext>
                </a:extLst>
              </a:tr>
              <a:tr h="268670">
                <a:tc>
                  <a:txBody>
                    <a:bodyPr/>
                    <a:lstStyle/>
                    <a:p>
                      <a:r>
                        <a:rPr lang="es-MX" sz="900" dirty="0"/>
                        <a:t>Brecha Manual</a:t>
                      </a:r>
                    </a:p>
                  </a:txBody>
                  <a:tcPr marL="66247" marR="66247" marT="33124" marB="33124" anchor="ctr"/>
                </a:tc>
                <a:tc>
                  <a:txBody>
                    <a:bodyPr/>
                    <a:lstStyle/>
                    <a:p>
                      <a:pPr algn="ctr"/>
                      <a:r>
                        <a:rPr lang="es-MX" sz="900" dirty="0"/>
                        <a:t>SI</a:t>
                      </a:r>
                    </a:p>
                  </a:txBody>
                  <a:tcPr marL="66247" marR="66247" marT="33124" marB="33124" anchor="ctr"/>
                </a:tc>
                <a:tc>
                  <a:txBody>
                    <a:bodyPr/>
                    <a:lstStyle/>
                    <a:p>
                      <a:pPr marL="0" algn="ctr" defTabSz="914377" rtl="0" eaLnBrk="1" latinLnBrk="0" hangingPunct="1">
                        <a:lnSpc>
                          <a:spcPct val="107000"/>
                        </a:lnSpc>
                        <a:spcAft>
                          <a:spcPts val="800"/>
                        </a:spcAft>
                      </a:pPr>
                      <a:r>
                        <a:rPr lang="es-MX" sz="900" b="1" kern="1200" dirty="0">
                          <a:solidFill>
                            <a:srgbClr val="0070C0"/>
                          </a:solidFill>
                          <a:effectLst/>
                        </a:rPr>
                        <a:t>19.99 km</a:t>
                      </a:r>
                      <a:endParaRPr lang="es-MX" sz="900" b="1" kern="1200" dirty="0">
                        <a:solidFill>
                          <a:srgbClr val="0070C0"/>
                        </a:solidFill>
                        <a:effectLst/>
                        <a:latin typeface="Montserrat" panose="00000500000000000000" pitchFamily="2" charset="0"/>
                        <a:ea typeface="+mn-ea"/>
                        <a:cs typeface="Times New Roman" panose="02020603050405020304" pitchFamily="18" charset="0"/>
                      </a:endParaRPr>
                    </a:p>
                  </a:txBody>
                  <a:tcPr marL="66247" marR="66247" marT="33124" marB="33124" anchor="ctr"/>
                </a:tc>
                <a:extLst>
                  <a:ext uri="{0D108BD9-81ED-4DB2-BD59-A6C34878D82A}">
                    <a16:rowId xmlns:a16="http://schemas.microsoft.com/office/drawing/2014/main" val="1704134124"/>
                  </a:ext>
                </a:extLst>
              </a:tr>
              <a:tr h="268670">
                <a:tc>
                  <a:txBody>
                    <a:bodyPr/>
                    <a:lstStyle/>
                    <a:p>
                      <a:r>
                        <a:rPr lang="es-MX" sz="900" dirty="0"/>
                        <a:t>Adquisición de Predios</a:t>
                      </a:r>
                    </a:p>
                  </a:txBody>
                  <a:tcPr marL="66247" marR="66247" marT="33124" marB="33124" anchor="ctr"/>
                </a:tc>
                <a:tc>
                  <a:txBody>
                    <a:bodyPr/>
                    <a:lstStyle/>
                    <a:p>
                      <a:pPr algn="ctr"/>
                      <a:r>
                        <a:rPr lang="es-MX" sz="900" dirty="0"/>
                        <a:t>NO</a:t>
                      </a:r>
                    </a:p>
                  </a:txBody>
                  <a:tcPr marL="66247" marR="66247" marT="33124" marB="33124" anchor="ctr"/>
                </a:tc>
                <a:tc>
                  <a:txBody>
                    <a:bodyPr/>
                    <a:lstStyle/>
                    <a:p>
                      <a:pPr marL="0" algn="ctr" defTabSz="914377" rtl="0" eaLnBrk="1" latinLnBrk="0" hangingPunct="1"/>
                      <a:r>
                        <a:rPr lang="es-MX" sz="900" b="0" kern="1200" dirty="0">
                          <a:solidFill>
                            <a:schemeClr val="tx1"/>
                          </a:solidFill>
                        </a:rPr>
                        <a:t>0 km</a:t>
                      </a:r>
                      <a:endParaRPr lang="es-MX" sz="900" b="0" kern="1200" dirty="0">
                        <a:solidFill>
                          <a:schemeClr val="tx1"/>
                        </a:solidFill>
                        <a:latin typeface="+mn-lt"/>
                        <a:ea typeface="+mn-ea"/>
                        <a:cs typeface="+mn-cs"/>
                      </a:endParaRPr>
                    </a:p>
                  </a:txBody>
                  <a:tcPr marL="66247" marR="66247" marT="33124" marB="33124" anchor="ctr"/>
                </a:tc>
                <a:extLst>
                  <a:ext uri="{0D108BD9-81ED-4DB2-BD59-A6C34878D82A}">
                    <a16:rowId xmlns:a16="http://schemas.microsoft.com/office/drawing/2014/main" val="1542687439"/>
                  </a:ext>
                </a:extLst>
              </a:tr>
            </a:tbl>
          </a:graphicData>
        </a:graphic>
      </p:graphicFrame>
      <p:sp>
        <p:nvSpPr>
          <p:cNvPr id="14" name="object 3">
            <a:extLst>
              <a:ext uri="{FF2B5EF4-FFF2-40B4-BE49-F238E27FC236}">
                <a16:creationId xmlns:a16="http://schemas.microsoft.com/office/drawing/2014/main" id="{B1D51C45-44CD-2E44-AA6C-255B15FB9541}"/>
              </a:ext>
            </a:extLst>
          </p:cNvPr>
          <p:cNvSpPr txBox="1">
            <a:spLocks/>
          </p:cNvSpPr>
          <p:nvPr/>
        </p:nvSpPr>
        <p:spPr>
          <a:xfrm>
            <a:off x="10988276" y="1803195"/>
            <a:ext cx="3975107" cy="13272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800" b="1" spc="188" dirty="0">
                <a:solidFill>
                  <a:schemeClr val="accent5">
                    <a:lumMod val="75000"/>
                  </a:schemeClr>
                </a:solidFill>
                <a:latin typeface="Montserrat SemiBold" pitchFamily="2" charset="77"/>
              </a:rPr>
              <a:t>Nueva data </a:t>
            </a:r>
          </a:p>
        </p:txBody>
      </p:sp>
      <p:sp>
        <p:nvSpPr>
          <p:cNvPr id="15" name="object 3">
            <a:extLst>
              <a:ext uri="{FF2B5EF4-FFF2-40B4-BE49-F238E27FC236}">
                <a16:creationId xmlns:a16="http://schemas.microsoft.com/office/drawing/2014/main" id="{B5E06BDC-264C-D44A-99C1-AC8A73A6E957}"/>
              </a:ext>
            </a:extLst>
          </p:cNvPr>
          <p:cNvSpPr txBox="1">
            <a:spLocks/>
          </p:cNvSpPr>
          <p:nvPr/>
        </p:nvSpPr>
        <p:spPr>
          <a:xfrm>
            <a:off x="10988276" y="2407468"/>
            <a:ext cx="3975107" cy="13272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800" b="1" spc="188" dirty="0">
                <a:solidFill>
                  <a:schemeClr val="accent5">
                    <a:lumMod val="75000"/>
                  </a:schemeClr>
                </a:solidFill>
                <a:latin typeface="Montserrat SemiBold" pitchFamily="2" charset="77"/>
              </a:rPr>
              <a:t>Nueva data </a:t>
            </a:r>
          </a:p>
        </p:txBody>
      </p:sp>
      <p:sp>
        <p:nvSpPr>
          <p:cNvPr id="16" name="object 3">
            <a:extLst>
              <a:ext uri="{FF2B5EF4-FFF2-40B4-BE49-F238E27FC236}">
                <a16:creationId xmlns:a16="http://schemas.microsoft.com/office/drawing/2014/main" id="{EBF3C972-0D19-7E4A-AA01-2EED786C4FC0}"/>
              </a:ext>
            </a:extLst>
          </p:cNvPr>
          <p:cNvSpPr txBox="1">
            <a:spLocks/>
          </p:cNvSpPr>
          <p:nvPr/>
        </p:nvSpPr>
        <p:spPr>
          <a:xfrm>
            <a:off x="11048186" y="3213493"/>
            <a:ext cx="3975107" cy="13272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800" b="1" spc="188" dirty="0">
                <a:solidFill>
                  <a:schemeClr val="accent5">
                    <a:lumMod val="75000"/>
                  </a:schemeClr>
                </a:solidFill>
                <a:latin typeface="Montserrat SemiBold" pitchFamily="2" charset="77"/>
              </a:rPr>
              <a:t>Nueva data </a:t>
            </a:r>
          </a:p>
        </p:txBody>
      </p:sp>
    </p:spTree>
    <p:extLst>
      <p:ext uri="{BB962C8B-B14F-4D97-AF65-F5344CB8AC3E}">
        <p14:creationId xmlns:p14="http://schemas.microsoft.com/office/powerpoint/2010/main" val="8290228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2"/>
          <a:stretch>
            <a:fillRect/>
          </a:stretch>
        </p:blipFill>
        <p:spPr>
          <a:xfrm>
            <a:off x="11965294" y="0"/>
            <a:ext cx="234462"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9443179" y="4633899"/>
            <a:ext cx="2229105" cy="610940"/>
          </a:xfrm>
          <a:prstGeom prst="rect">
            <a:avLst/>
          </a:prstGeom>
        </p:spPr>
      </p:pic>
      <p:pic>
        <p:nvPicPr>
          <p:cNvPr id="12" name="Imagen 11">
            <a:extLst>
              <a:ext uri="{FF2B5EF4-FFF2-40B4-BE49-F238E27FC236}">
                <a16:creationId xmlns:a16="http://schemas.microsoft.com/office/drawing/2014/main" id="{85249A8E-A3EB-8E46-B62A-4CC1236B2314}"/>
              </a:ext>
            </a:extLst>
          </p:cNvPr>
          <p:cNvPicPr>
            <a:picLocks noChangeAspect="1"/>
          </p:cNvPicPr>
          <p:nvPr/>
        </p:nvPicPr>
        <p:blipFill>
          <a:blip r:embed="rId4">
            <a:lum bright="70000" contrast="-70000"/>
          </a:blip>
          <a:stretch>
            <a:fillRect/>
          </a:stretch>
        </p:blipFill>
        <p:spPr>
          <a:xfrm>
            <a:off x="10713128" y="652933"/>
            <a:ext cx="1407348" cy="5277556"/>
          </a:xfrm>
          <a:prstGeom prst="rect">
            <a:avLst/>
          </a:prstGeom>
        </p:spPr>
      </p:pic>
      <p:pic>
        <p:nvPicPr>
          <p:cNvPr id="50" name="Imagen 49">
            <a:extLst>
              <a:ext uri="{FF2B5EF4-FFF2-40B4-BE49-F238E27FC236}">
                <a16:creationId xmlns:a16="http://schemas.microsoft.com/office/drawing/2014/main" id="{D1242A87-AF0D-D74E-A12A-D338CC30443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120" b="47526" l="8667" r="75200"/>
                    </a14:imgEffect>
                  </a14:imgLayer>
                </a14:imgProps>
              </a:ext>
            </a:extLst>
          </a:blip>
          <a:srcRect l="10141" t="10141" r="24725" b="52488"/>
          <a:stretch/>
        </p:blipFill>
        <p:spPr>
          <a:xfrm>
            <a:off x="10195219" y="5549987"/>
            <a:ext cx="959307" cy="978986"/>
          </a:xfrm>
          <a:prstGeom prst="rect">
            <a:avLst/>
          </a:prstGeom>
        </p:spPr>
      </p:pic>
      <p:sp>
        <p:nvSpPr>
          <p:cNvPr id="82" name="object 3">
            <a:extLst>
              <a:ext uri="{FF2B5EF4-FFF2-40B4-BE49-F238E27FC236}">
                <a16:creationId xmlns:a16="http://schemas.microsoft.com/office/drawing/2014/main" id="{AE491BC3-A506-3847-9A74-33EEED8D6223}"/>
              </a:ext>
            </a:extLst>
          </p:cNvPr>
          <p:cNvSpPr txBox="1">
            <a:spLocks/>
          </p:cNvSpPr>
          <p:nvPr/>
        </p:nvSpPr>
        <p:spPr>
          <a:xfrm>
            <a:off x="12630799" y="5527085"/>
            <a:ext cx="2152699" cy="44050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800" b="1" spc="188" dirty="0">
                <a:solidFill>
                  <a:schemeClr val="bg1"/>
                </a:solidFill>
                <a:latin typeface="Montserrat" pitchFamily="2" charset="77"/>
              </a:rPr>
              <a:t>5</a:t>
            </a:r>
          </a:p>
        </p:txBody>
      </p:sp>
      <p:sp>
        <p:nvSpPr>
          <p:cNvPr id="98" name="object 3">
            <a:extLst>
              <a:ext uri="{FF2B5EF4-FFF2-40B4-BE49-F238E27FC236}">
                <a16:creationId xmlns:a16="http://schemas.microsoft.com/office/drawing/2014/main" id="{E953FA21-7092-4540-8B0C-9C3658FD4EB7}"/>
              </a:ext>
            </a:extLst>
          </p:cNvPr>
          <p:cNvSpPr txBox="1">
            <a:spLocks/>
          </p:cNvSpPr>
          <p:nvPr/>
        </p:nvSpPr>
        <p:spPr>
          <a:xfrm>
            <a:off x="14940383" y="-3197405"/>
            <a:ext cx="2152699" cy="33021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BANCOS </a:t>
            </a:r>
          </a:p>
          <a:p>
            <a:pPr marL="9525" algn="ctr">
              <a:spcBef>
                <a:spcPts val="75"/>
              </a:spcBef>
            </a:pPr>
            <a:r>
              <a:rPr lang="es-MX" sz="1000" b="1" spc="188" dirty="0">
                <a:latin typeface="Montserrat" pitchFamily="2" charset="77"/>
              </a:rPr>
              <a:t>DE MATERIALES  </a:t>
            </a:r>
          </a:p>
        </p:txBody>
      </p:sp>
      <p:sp>
        <p:nvSpPr>
          <p:cNvPr id="63" name="object 3">
            <a:extLst>
              <a:ext uri="{FF2B5EF4-FFF2-40B4-BE49-F238E27FC236}">
                <a16:creationId xmlns:a16="http://schemas.microsoft.com/office/drawing/2014/main" id="{816B3372-C442-1543-9BBC-8A4A84826FAE}"/>
              </a:ext>
            </a:extLst>
          </p:cNvPr>
          <p:cNvSpPr txBox="1">
            <a:spLocks/>
          </p:cNvSpPr>
          <p:nvPr/>
        </p:nvSpPr>
        <p:spPr>
          <a:xfrm>
            <a:off x="9504313" y="493388"/>
            <a:ext cx="4480488" cy="50206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3200" b="1" spc="188" dirty="0">
                <a:solidFill>
                  <a:srgbClr val="205340"/>
                </a:solidFill>
                <a:latin typeface="Montserrat Black" pitchFamily="2" charset="77"/>
              </a:rPr>
              <a:t>FRENTE 2</a:t>
            </a:r>
          </a:p>
        </p:txBody>
      </p:sp>
      <p:sp>
        <p:nvSpPr>
          <p:cNvPr id="14" name="object 3">
            <a:extLst>
              <a:ext uri="{FF2B5EF4-FFF2-40B4-BE49-F238E27FC236}">
                <a16:creationId xmlns:a16="http://schemas.microsoft.com/office/drawing/2014/main" id="{2DF73283-8C11-6244-8D0A-8A0C4860DC1D}"/>
              </a:ext>
            </a:extLst>
          </p:cNvPr>
          <p:cNvSpPr txBox="1">
            <a:spLocks/>
          </p:cNvSpPr>
          <p:nvPr/>
        </p:nvSpPr>
        <p:spPr>
          <a:xfrm>
            <a:off x="8230123" y="770387"/>
            <a:ext cx="1163822"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88" dirty="0">
                <a:solidFill>
                  <a:schemeClr val="bg1"/>
                </a:solidFill>
                <a:latin typeface="Montserrat" pitchFamily="2" charset="77"/>
              </a:rPr>
              <a:t>FRENTE 1</a:t>
            </a:r>
          </a:p>
        </p:txBody>
      </p:sp>
      <p:pic>
        <p:nvPicPr>
          <p:cNvPr id="3" name="Imagen 2">
            <a:extLst>
              <a:ext uri="{FF2B5EF4-FFF2-40B4-BE49-F238E27FC236}">
                <a16:creationId xmlns:a16="http://schemas.microsoft.com/office/drawing/2014/main" id="{0C9FBBD3-074F-F34A-B103-AF81CADAFDE4}"/>
              </a:ext>
            </a:extLst>
          </p:cNvPr>
          <p:cNvPicPr>
            <a:picLocks noChangeAspect="1"/>
          </p:cNvPicPr>
          <p:nvPr/>
        </p:nvPicPr>
        <p:blipFill>
          <a:blip r:embed="rId7"/>
          <a:stretch>
            <a:fillRect/>
          </a:stretch>
        </p:blipFill>
        <p:spPr>
          <a:xfrm>
            <a:off x="0" y="493388"/>
            <a:ext cx="9084409" cy="5670659"/>
          </a:xfrm>
          <a:prstGeom prst="rect">
            <a:avLst/>
          </a:prstGeom>
        </p:spPr>
      </p:pic>
      <p:graphicFrame>
        <p:nvGraphicFramePr>
          <p:cNvPr id="13" name="Tabla 42">
            <a:extLst>
              <a:ext uri="{FF2B5EF4-FFF2-40B4-BE49-F238E27FC236}">
                <a16:creationId xmlns:a16="http://schemas.microsoft.com/office/drawing/2014/main" id="{DCC6C59D-6337-324B-9A17-15DE8B62438A}"/>
              </a:ext>
            </a:extLst>
          </p:cNvPr>
          <p:cNvGraphicFramePr>
            <a:graphicFrameLocks noGrp="1"/>
          </p:cNvGraphicFramePr>
          <p:nvPr>
            <p:extLst>
              <p:ext uri="{D42A27DB-BD31-4B8C-83A1-F6EECF244321}">
                <p14:modId xmlns:p14="http://schemas.microsoft.com/office/powerpoint/2010/main" val="1017767069"/>
              </p:ext>
            </p:extLst>
          </p:nvPr>
        </p:nvGraphicFramePr>
        <p:xfrm>
          <a:off x="9279017" y="2716706"/>
          <a:ext cx="2484081" cy="1584960"/>
        </p:xfrm>
        <a:graphic>
          <a:graphicData uri="http://schemas.openxmlformats.org/drawingml/2006/table">
            <a:tbl>
              <a:tblPr firstRow="1" bandRow="1">
                <a:tableStyleId>{5940675A-B579-460E-94D1-54222C63F5DA}</a:tableStyleId>
              </a:tblPr>
              <a:tblGrid>
                <a:gridCol w="926454">
                  <a:extLst>
                    <a:ext uri="{9D8B030D-6E8A-4147-A177-3AD203B41FA5}">
                      <a16:colId xmlns:a16="http://schemas.microsoft.com/office/drawing/2014/main" val="3407623234"/>
                    </a:ext>
                  </a:extLst>
                </a:gridCol>
                <a:gridCol w="729600">
                  <a:extLst>
                    <a:ext uri="{9D8B030D-6E8A-4147-A177-3AD203B41FA5}">
                      <a16:colId xmlns:a16="http://schemas.microsoft.com/office/drawing/2014/main" val="676469051"/>
                    </a:ext>
                  </a:extLst>
                </a:gridCol>
                <a:gridCol w="828027">
                  <a:extLst>
                    <a:ext uri="{9D8B030D-6E8A-4147-A177-3AD203B41FA5}">
                      <a16:colId xmlns:a16="http://schemas.microsoft.com/office/drawing/2014/main" val="1646703876"/>
                    </a:ext>
                  </a:extLst>
                </a:gridCol>
              </a:tblGrid>
              <a:tr h="292894">
                <a:tc>
                  <a:txBody>
                    <a:bodyPr/>
                    <a:lstStyle/>
                    <a:p>
                      <a:pPr algn="ctr"/>
                      <a:r>
                        <a:rPr lang="es-ES" sz="1000" b="1" dirty="0">
                          <a:latin typeface="Montserrat" panose="00000500000000000000" pitchFamily="2" charset="0"/>
                        </a:rPr>
                        <a:t>Ejido/Predio</a:t>
                      </a:r>
                      <a:endParaRPr lang="es-MX" sz="1000" b="1" dirty="0">
                        <a:latin typeface="Montserrat" panose="00000500000000000000" pitchFamily="2" charset="0"/>
                      </a:endParaRPr>
                    </a:p>
                  </a:txBody>
                  <a:tcPr anchor="ctr"/>
                </a:tc>
                <a:tc>
                  <a:txBody>
                    <a:bodyPr/>
                    <a:lstStyle/>
                    <a:p>
                      <a:pPr algn="ctr"/>
                      <a:r>
                        <a:rPr lang="es-ES" sz="1000" b="1" dirty="0">
                          <a:latin typeface="Montserrat" panose="00000500000000000000" pitchFamily="2" charset="0"/>
                        </a:rPr>
                        <a:t>Longitud (KM)</a:t>
                      </a:r>
                      <a:endParaRPr lang="es-MX" sz="1000" b="1" dirty="0">
                        <a:latin typeface="Montserrat" panose="00000500000000000000" pitchFamily="2" charset="0"/>
                      </a:endParaRPr>
                    </a:p>
                  </a:txBody>
                  <a:tcPr anchor="ctr"/>
                </a:tc>
                <a:tc>
                  <a:txBody>
                    <a:bodyPr/>
                    <a:lstStyle/>
                    <a:p>
                      <a:pPr algn="ctr"/>
                      <a:r>
                        <a:rPr lang="es-ES" sz="1000" b="1" dirty="0">
                          <a:latin typeface="Montserrat" panose="00000500000000000000" pitchFamily="2" charset="0"/>
                        </a:rPr>
                        <a:t>Liberado</a:t>
                      </a:r>
                      <a:endParaRPr lang="es-MX" sz="1000" b="1" dirty="0">
                        <a:latin typeface="Montserrat" panose="00000500000000000000" pitchFamily="2" charset="0"/>
                      </a:endParaRPr>
                    </a:p>
                  </a:txBody>
                  <a:tcPr anchor="ctr"/>
                </a:tc>
                <a:extLst>
                  <a:ext uri="{0D108BD9-81ED-4DB2-BD59-A6C34878D82A}">
                    <a16:rowId xmlns:a16="http://schemas.microsoft.com/office/drawing/2014/main" val="1904122435"/>
                  </a:ext>
                </a:extLst>
              </a:tr>
              <a:tr h="270364">
                <a:tc>
                  <a:txBody>
                    <a:bodyPr/>
                    <a:lstStyle/>
                    <a:p>
                      <a:pPr algn="l"/>
                      <a:r>
                        <a:rPr lang="es-ES" sz="900" dirty="0">
                          <a:latin typeface="Montserrat" panose="00000500000000000000" pitchFamily="2" charset="0"/>
                        </a:rPr>
                        <a:t>Chunyaxche y Anexos</a:t>
                      </a:r>
                      <a:endParaRPr lang="es-MX" sz="900" dirty="0">
                        <a:latin typeface="Montserrat" panose="00000500000000000000" pitchFamily="2" charset="0"/>
                      </a:endParaRPr>
                    </a:p>
                  </a:txBody>
                  <a:tcPr anchor="ctr"/>
                </a:tc>
                <a:tc>
                  <a:txBody>
                    <a:bodyPr/>
                    <a:lstStyle/>
                    <a:p>
                      <a:pPr algn="ctr"/>
                      <a:r>
                        <a:rPr lang="es-ES" sz="900" b="1" dirty="0">
                          <a:solidFill>
                            <a:schemeClr val="accent5">
                              <a:lumMod val="75000"/>
                            </a:schemeClr>
                          </a:solidFill>
                          <a:latin typeface="Montserrat" panose="00000500000000000000" pitchFamily="2" charset="0"/>
                        </a:rPr>
                        <a:t>25.73</a:t>
                      </a:r>
                      <a:endParaRPr lang="es-MX" sz="900" b="1" dirty="0">
                        <a:solidFill>
                          <a:schemeClr val="accent5">
                            <a:lumMod val="75000"/>
                          </a:schemeClr>
                        </a:solidFill>
                        <a:latin typeface="Montserrat" panose="00000500000000000000" pitchFamily="2" charset="0"/>
                      </a:endParaRPr>
                    </a:p>
                  </a:txBody>
                  <a:tcPr anchor="ctr"/>
                </a:tc>
                <a:tc>
                  <a:txBody>
                    <a:bodyPr/>
                    <a:lstStyle/>
                    <a:p>
                      <a:pPr algn="ctr"/>
                      <a:r>
                        <a:rPr lang="es-ES" sz="900" b="1" dirty="0">
                          <a:solidFill>
                            <a:schemeClr val="accent5">
                              <a:lumMod val="75000"/>
                            </a:schemeClr>
                          </a:solidFill>
                          <a:latin typeface="Montserrat" panose="00000500000000000000" pitchFamily="2" charset="0"/>
                        </a:rPr>
                        <a:t>SI</a:t>
                      </a:r>
                      <a:endParaRPr lang="es-MX" sz="900" b="1" dirty="0">
                        <a:solidFill>
                          <a:schemeClr val="accent5">
                            <a:lumMod val="75000"/>
                          </a:schemeClr>
                        </a:solidFill>
                        <a:latin typeface="Montserrat" panose="00000500000000000000" pitchFamily="2" charset="0"/>
                      </a:endParaRPr>
                    </a:p>
                  </a:txBody>
                  <a:tcPr anchor="ctr"/>
                </a:tc>
                <a:extLst>
                  <a:ext uri="{0D108BD9-81ED-4DB2-BD59-A6C34878D82A}">
                    <a16:rowId xmlns:a16="http://schemas.microsoft.com/office/drawing/2014/main" val="2476157621"/>
                  </a:ext>
                </a:extLst>
              </a:tr>
              <a:tr h="212885">
                <a:tc>
                  <a:txBody>
                    <a:bodyPr/>
                    <a:lstStyle/>
                    <a:p>
                      <a:pPr algn="l"/>
                      <a:r>
                        <a:rPr lang="es-ES" sz="900" dirty="0">
                          <a:latin typeface="Montserrat" panose="00000500000000000000" pitchFamily="2" charset="0"/>
                        </a:rPr>
                        <a:t>Tres Reyes</a:t>
                      </a:r>
                      <a:endParaRPr lang="es-MX" sz="900" dirty="0">
                        <a:latin typeface="Montserrat" panose="00000500000000000000" pitchFamily="2" charset="0"/>
                      </a:endParaRPr>
                    </a:p>
                  </a:txBody>
                  <a:tcPr anchor="ctr"/>
                </a:tc>
                <a:tc>
                  <a:txBody>
                    <a:bodyPr/>
                    <a:lstStyle/>
                    <a:p>
                      <a:pPr algn="ctr"/>
                      <a:r>
                        <a:rPr lang="es-ES" sz="900" dirty="0">
                          <a:latin typeface="Montserrat" panose="00000500000000000000" pitchFamily="2" charset="0"/>
                        </a:rPr>
                        <a:t>1.29</a:t>
                      </a:r>
                      <a:endParaRPr lang="es-ES" sz="1100" b="1" kern="1200" dirty="0">
                        <a:solidFill>
                          <a:srgbClr val="0070C0"/>
                        </a:solidFill>
                        <a:effectLst/>
                        <a:latin typeface="Montserrat" panose="00000500000000000000" pitchFamily="2" charset="0"/>
                        <a:cs typeface="Times New Roman" panose="02020603050405020304" pitchFamily="18" charset="0"/>
                      </a:endParaRPr>
                    </a:p>
                  </a:txBody>
                  <a:tcPr anchor="ctr"/>
                </a:tc>
                <a:tc>
                  <a:txBody>
                    <a:bodyPr/>
                    <a:lstStyle/>
                    <a:p>
                      <a:pPr algn="ctr"/>
                      <a:r>
                        <a:rPr lang="es-ES" sz="900" dirty="0">
                          <a:latin typeface="Montserrat" panose="00000500000000000000" pitchFamily="2" charset="0"/>
                        </a:rPr>
                        <a:t>Si</a:t>
                      </a:r>
                    </a:p>
                  </a:txBody>
                  <a:tcPr anchor="ctr"/>
                </a:tc>
                <a:extLst>
                  <a:ext uri="{0D108BD9-81ED-4DB2-BD59-A6C34878D82A}">
                    <a16:rowId xmlns:a16="http://schemas.microsoft.com/office/drawing/2014/main" val="2808866774"/>
                  </a:ext>
                </a:extLst>
              </a:tr>
              <a:tr h="270364">
                <a:tc>
                  <a:txBody>
                    <a:bodyPr/>
                    <a:lstStyle/>
                    <a:p>
                      <a:pPr algn="l"/>
                      <a:r>
                        <a:rPr lang="es-ES" sz="900" dirty="0">
                          <a:latin typeface="Montserrat" panose="00000500000000000000" pitchFamily="2" charset="0"/>
                        </a:rPr>
                        <a:t>Terrenos por definir </a:t>
                      </a:r>
                      <a:endParaRPr lang="es-MX" sz="900" dirty="0">
                        <a:latin typeface="Montserrat" panose="00000500000000000000" pitchFamily="2" charset="0"/>
                      </a:endParaRPr>
                    </a:p>
                  </a:txBody>
                  <a:tcPr anchor="ctr"/>
                </a:tc>
                <a:tc>
                  <a:txBody>
                    <a:bodyPr/>
                    <a:lstStyle/>
                    <a:p>
                      <a:pPr algn="ctr"/>
                      <a:r>
                        <a:rPr lang="es-ES" sz="900" dirty="0">
                          <a:latin typeface="Montserrat" panose="00000500000000000000" pitchFamily="2" charset="0"/>
                        </a:rPr>
                        <a:t>9.27</a:t>
                      </a:r>
                    </a:p>
                  </a:txBody>
                  <a:tcPr anchor="ctr"/>
                </a:tc>
                <a:tc>
                  <a:txBody>
                    <a:bodyPr/>
                    <a:lstStyle/>
                    <a:p>
                      <a:pPr algn="ctr"/>
                      <a:r>
                        <a:rPr lang="es-ES" sz="900" dirty="0">
                          <a:latin typeface="Montserrat" panose="00000500000000000000" pitchFamily="2" charset="0"/>
                        </a:rPr>
                        <a:t>No</a:t>
                      </a:r>
                    </a:p>
                  </a:txBody>
                  <a:tcPr anchor="ctr"/>
                </a:tc>
                <a:extLst>
                  <a:ext uri="{0D108BD9-81ED-4DB2-BD59-A6C34878D82A}">
                    <a16:rowId xmlns:a16="http://schemas.microsoft.com/office/drawing/2014/main" val="706902592"/>
                  </a:ext>
                </a:extLst>
              </a:tr>
              <a:tr h="212885">
                <a:tc>
                  <a:txBody>
                    <a:bodyPr/>
                    <a:lstStyle/>
                    <a:p>
                      <a:pPr algn="l"/>
                      <a:r>
                        <a:rPr lang="es-ES" sz="900" b="1" dirty="0">
                          <a:latin typeface="Montserrat" panose="00000500000000000000" pitchFamily="2" charset="0"/>
                        </a:rPr>
                        <a:t>Total</a:t>
                      </a:r>
                      <a:endParaRPr lang="es-MX" sz="900" b="1" dirty="0">
                        <a:latin typeface="Montserrat" panose="00000500000000000000" pitchFamily="2" charset="0"/>
                      </a:endParaRPr>
                    </a:p>
                  </a:txBody>
                  <a:tcPr anchor="ctr"/>
                </a:tc>
                <a:tc>
                  <a:txBody>
                    <a:bodyPr/>
                    <a:lstStyle/>
                    <a:p>
                      <a:pPr algn="ctr"/>
                      <a:r>
                        <a:rPr lang="es-ES" sz="900" b="1" dirty="0">
                          <a:latin typeface="Montserrat" panose="00000500000000000000" pitchFamily="2" charset="0"/>
                        </a:rPr>
                        <a:t>36.300</a:t>
                      </a:r>
                    </a:p>
                  </a:txBody>
                  <a:tcPr anchor="ctr"/>
                </a:tc>
                <a:tc>
                  <a:txBody>
                    <a:bodyPr/>
                    <a:lstStyle/>
                    <a:p>
                      <a:pPr algn="ctr"/>
                      <a:endParaRPr lang="es-ES" sz="900" b="1" dirty="0">
                        <a:latin typeface="Montserrat" panose="00000500000000000000" pitchFamily="2" charset="0"/>
                      </a:endParaRPr>
                    </a:p>
                  </a:txBody>
                  <a:tcPr anchor="ctr"/>
                </a:tc>
                <a:extLst>
                  <a:ext uri="{0D108BD9-81ED-4DB2-BD59-A6C34878D82A}">
                    <a16:rowId xmlns:a16="http://schemas.microsoft.com/office/drawing/2014/main" val="3030543150"/>
                  </a:ext>
                </a:extLst>
              </a:tr>
            </a:tbl>
          </a:graphicData>
        </a:graphic>
      </p:graphicFrame>
      <p:sp>
        <p:nvSpPr>
          <p:cNvPr id="15" name="CuadroTexto 14">
            <a:extLst>
              <a:ext uri="{FF2B5EF4-FFF2-40B4-BE49-F238E27FC236}">
                <a16:creationId xmlns:a16="http://schemas.microsoft.com/office/drawing/2014/main" id="{C2339D2F-42D7-EA44-BBD8-ABA37381BBCE}"/>
              </a:ext>
            </a:extLst>
          </p:cNvPr>
          <p:cNvSpPr txBox="1"/>
          <p:nvPr/>
        </p:nvSpPr>
        <p:spPr>
          <a:xfrm>
            <a:off x="9316087" y="1054612"/>
            <a:ext cx="2368475" cy="1569660"/>
          </a:xfrm>
          <a:prstGeom prst="rect">
            <a:avLst/>
          </a:prstGeom>
          <a:noFill/>
        </p:spPr>
        <p:txBody>
          <a:bodyPr wrap="square" rtlCol="0">
            <a:spAutoFit/>
          </a:bodyPr>
          <a:lstStyle/>
          <a:p>
            <a:pPr marL="228600" indent="-228600" defTabSz="631825">
              <a:buFont typeface="+mj-lt"/>
              <a:buAutoNum type="alphaUcPeriod"/>
            </a:pPr>
            <a:r>
              <a:rPr lang="es-ES" sz="1100" dirty="0">
                <a:latin typeface="Montserrat" panose="00000500000000000000" pitchFamily="2" charset="0"/>
              </a:rPr>
              <a:t>Elementos que integran al </a:t>
            </a:r>
            <a:r>
              <a:rPr lang="es-ES" sz="1100" b="1" dirty="0">
                <a:solidFill>
                  <a:srgbClr val="205340"/>
                </a:solidFill>
                <a:latin typeface="Montserrat" panose="00000500000000000000" pitchFamily="2" charset="0"/>
              </a:rPr>
              <a:t>Frente 2</a:t>
            </a:r>
            <a:r>
              <a:rPr lang="es-ES" sz="1100" dirty="0">
                <a:solidFill>
                  <a:srgbClr val="205340"/>
                </a:solidFill>
                <a:latin typeface="Montserrat" panose="00000500000000000000" pitchFamily="2" charset="0"/>
              </a:rPr>
              <a:t>:</a:t>
            </a:r>
          </a:p>
          <a:p>
            <a:pPr marL="171450" indent="-171450" defTabSz="631825">
              <a:buFont typeface="Arial" panose="020B0604020202020204" pitchFamily="34" charset="0"/>
              <a:buChar char="•"/>
            </a:pPr>
            <a:endParaRPr lang="es-ES" sz="1100" dirty="0">
              <a:latin typeface="Montserrat" panose="00000500000000000000" pitchFamily="2" charset="0"/>
            </a:endParaRPr>
          </a:p>
          <a:p>
            <a:pPr marL="171450" indent="-171450" defTabSz="631825">
              <a:buFont typeface="Arial" panose="020B0604020202020204" pitchFamily="34" charset="0"/>
              <a:buChar char="•"/>
            </a:pPr>
            <a:r>
              <a:rPr lang="es-ES" sz="1050" dirty="0">
                <a:latin typeface="Montserrat" panose="00000500000000000000" pitchFamily="2" charset="0"/>
              </a:rPr>
              <a:t>36.30 km de vía doble.</a:t>
            </a:r>
          </a:p>
          <a:p>
            <a:pPr marL="171450" indent="-171450" defTabSz="631825">
              <a:buFont typeface="Arial" panose="020B0604020202020204" pitchFamily="34" charset="0"/>
              <a:buChar char="•"/>
            </a:pPr>
            <a:r>
              <a:rPr lang="es-ES" sz="1050" dirty="0">
                <a:latin typeface="Montserrat" panose="00000500000000000000" pitchFamily="2" charset="0"/>
              </a:rPr>
              <a:t>1 Ladero</a:t>
            </a:r>
          </a:p>
          <a:p>
            <a:pPr marL="171450" indent="-171450" defTabSz="631825">
              <a:buFont typeface="Arial" panose="020B0604020202020204" pitchFamily="34" charset="0"/>
              <a:buChar char="•"/>
            </a:pPr>
            <a:r>
              <a:rPr lang="es-ES" sz="1050" dirty="0">
                <a:latin typeface="Montserrat" panose="00000500000000000000" pitchFamily="2" charset="0"/>
              </a:rPr>
              <a:t>2 Pasos vehiculares (por definir)</a:t>
            </a:r>
          </a:p>
          <a:p>
            <a:pPr marL="171450" indent="-171450" defTabSz="631825">
              <a:buFont typeface="Arial" panose="020B0604020202020204" pitchFamily="34" charset="0"/>
              <a:buChar char="•"/>
            </a:pPr>
            <a:r>
              <a:rPr lang="es-ES" sz="1050" dirty="0">
                <a:latin typeface="Montserrat" panose="00000500000000000000" pitchFamily="2" charset="0"/>
              </a:rPr>
              <a:t>41 Obras de drenaje transversal (por definir)</a:t>
            </a:r>
          </a:p>
        </p:txBody>
      </p:sp>
      <p:sp>
        <p:nvSpPr>
          <p:cNvPr id="16" name="object 3">
            <a:extLst>
              <a:ext uri="{FF2B5EF4-FFF2-40B4-BE49-F238E27FC236}">
                <a16:creationId xmlns:a16="http://schemas.microsoft.com/office/drawing/2014/main" id="{B3E6C754-0786-484A-A27A-46F4CA8C4EDB}"/>
              </a:ext>
            </a:extLst>
          </p:cNvPr>
          <p:cNvSpPr txBox="1">
            <a:spLocks/>
          </p:cNvSpPr>
          <p:nvPr/>
        </p:nvSpPr>
        <p:spPr>
          <a:xfrm>
            <a:off x="10455497" y="3354409"/>
            <a:ext cx="952648" cy="13272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800" b="1" spc="188" dirty="0">
                <a:solidFill>
                  <a:schemeClr val="accent5">
                    <a:lumMod val="75000"/>
                  </a:schemeClr>
                </a:solidFill>
                <a:latin typeface="Montserrat SemiBold" pitchFamily="2" charset="77"/>
              </a:rPr>
              <a:t>Nueva data </a:t>
            </a:r>
          </a:p>
        </p:txBody>
      </p:sp>
    </p:spTree>
    <p:extLst>
      <p:ext uri="{BB962C8B-B14F-4D97-AF65-F5344CB8AC3E}">
        <p14:creationId xmlns:p14="http://schemas.microsoft.com/office/powerpoint/2010/main" val="9302736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2"/>
          <a:stretch>
            <a:fillRect/>
          </a:stretch>
        </p:blipFill>
        <p:spPr>
          <a:xfrm>
            <a:off x="11965294" y="0"/>
            <a:ext cx="234462"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9550896" y="4667801"/>
            <a:ext cx="2229105" cy="610940"/>
          </a:xfrm>
          <a:prstGeom prst="rect">
            <a:avLst/>
          </a:prstGeom>
        </p:spPr>
      </p:pic>
      <p:pic>
        <p:nvPicPr>
          <p:cNvPr id="12" name="Imagen 11">
            <a:extLst>
              <a:ext uri="{FF2B5EF4-FFF2-40B4-BE49-F238E27FC236}">
                <a16:creationId xmlns:a16="http://schemas.microsoft.com/office/drawing/2014/main" id="{85249A8E-A3EB-8E46-B62A-4CC1236B2314}"/>
              </a:ext>
            </a:extLst>
          </p:cNvPr>
          <p:cNvPicPr>
            <a:picLocks noChangeAspect="1"/>
          </p:cNvPicPr>
          <p:nvPr/>
        </p:nvPicPr>
        <p:blipFill>
          <a:blip r:embed="rId4">
            <a:lum bright="70000" contrast="-70000"/>
          </a:blip>
          <a:stretch>
            <a:fillRect/>
          </a:stretch>
        </p:blipFill>
        <p:spPr>
          <a:xfrm>
            <a:off x="10713128" y="652933"/>
            <a:ext cx="1407348" cy="5277556"/>
          </a:xfrm>
          <a:prstGeom prst="rect">
            <a:avLst/>
          </a:prstGeom>
        </p:spPr>
      </p:pic>
      <p:pic>
        <p:nvPicPr>
          <p:cNvPr id="50" name="Imagen 49">
            <a:extLst>
              <a:ext uri="{FF2B5EF4-FFF2-40B4-BE49-F238E27FC236}">
                <a16:creationId xmlns:a16="http://schemas.microsoft.com/office/drawing/2014/main" id="{D1242A87-AF0D-D74E-A12A-D338CC30443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120" b="47526" l="8667" r="75200"/>
                    </a14:imgEffect>
                  </a14:imgLayer>
                </a14:imgProps>
              </a:ext>
            </a:extLst>
          </a:blip>
          <a:srcRect l="10141" t="10141" r="24725" b="52488"/>
          <a:stretch/>
        </p:blipFill>
        <p:spPr>
          <a:xfrm>
            <a:off x="10205543" y="5257844"/>
            <a:ext cx="959307" cy="978986"/>
          </a:xfrm>
          <a:prstGeom prst="rect">
            <a:avLst/>
          </a:prstGeom>
        </p:spPr>
      </p:pic>
      <p:sp>
        <p:nvSpPr>
          <p:cNvPr id="82" name="object 3">
            <a:extLst>
              <a:ext uri="{FF2B5EF4-FFF2-40B4-BE49-F238E27FC236}">
                <a16:creationId xmlns:a16="http://schemas.microsoft.com/office/drawing/2014/main" id="{AE491BC3-A506-3847-9A74-33EEED8D6223}"/>
              </a:ext>
            </a:extLst>
          </p:cNvPr>
          <p:cNvSpPr txBox="1">
            <a:spLocks/>
          </p:cNvSpPr>
          <p:nvPr/>
        </p:nvSpPr>
        <p:spPr>
          <a:xfrm>
            <a:off x="12630799" y="5527085"/>
            <a:ext cx="2152699" cy="44050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800" b="1" spc="188" dirty="0">
                <a:solidFill>
                  <a:schemeClr val="bg1"/>
                </a:solidFill>
                <a:latin typeface="Montserrat" pitchFamily="2" charset="77"/>
              </a:rPr>
              <a:t>5</a:t>
            </a:r>
          </a:p>
        </p:txBody>
      </p:sp>
      <p:sp>
        <p:nvSpPr>
          <p:cNvPr id="63" name="object 3">
            <a:extLst>
              <a:ext uri="{FF2B5EF4-FFF2-40B4-BE49-F238E27FC236}">
                <a16:creationId xmlns:a16="http://schemas.microsoft.com/office/drawing/2014/main" id="{816B3372-C442-1543-9BBC-8A4A84826FAE}"/>
              </a:ext>
            </a:extLst>
          </p:cNvPr>
          <p:cNvSpPr txBox="1">
            <a:spLocks/>
          </p:cNvSpPr>
          <p:nvPr/>
        </p:nvSpPr>
        <p:spPr>
          <a:xfrm>
            <a:off x="9504313" y="493388"/>
            <a:ext cx="4480488" cy="50206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3200" b="1" spc="188" dirty="0">
                <a:solidFill>
                  <a:srgbClr val="205340"/>
                </a:solidFill>
                <a:latin typeface="Montserrat Black" pitchFamily="2" charset="77"/>
              </a:rPr>
              <a:t>FRENTE 2</a:t>
            </a:r>
          </a:p>
        </p:txBody>
      </p:sp>
      <p:sp>
        <p:nvSpPr>
          <p:cNvPr id="14" name="object 3">
            <a:extLst>
              <a:ext uri="{FF2B5EF4-FFF2-40B4-BE49-F238E27FC236}">
                <a16:creationId xmlns:a16="http://schemas.microsoft.com/office/drawing/2014/main" id="{2DF73283-8C11-6244-8D0A-8A0C4860DC1D}"/>
              </a:ext>
            </a:extLst>
          </p:cNvPr>
          <p:cNvSpPr txBox="1">
            <a:spLocks/>
          </p:cNvSpPr>
          <p:nvPr/>
        </p:nvSpPr>
        <p:spPr>
          <a:xfrm>
            <a:off x="8230123" y="770387"/>
            <a:ext cx="1163822"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88" dirty="0">
                <a:solidFill>
                  <a:schemeClr val="bg1"/>
                </a:solidFill>
                <a:latin typeface="Montserrat" pitchFamily="2" charset="77"/>
              </a:rPr>
              <a:t>FRENTE 1</a:t>
            </a:r>
          </a:p>
        </p:txBody>
      </p:sp>
      <p:pic>
        <p:nvPicPr>
          <p:cNvPr id="2" name="Imagen 1">
            <a:extLst>
              <a:ext uri="{FF2B5EF4-FFF2-40B4-BE49-F238E27FC236}">
                <a16:creationId xmlns:a16="http://schemas.microsoft.com/office/drawing/2014/main" id="{B08398C0-17AF-DE4E-A782-A201969FC446}"/>
              </a:ext>
            </a:extLst>
          </p:cNvPr>
          <p:cNvPicPr>
            <a:picLocks noChangeAspect="1"/>
          </p:cNvPicPr>
          <p:nvPr/>
        </p:nvPicPr>
        <p:blipFill>
          <a:blip r:embed="rId7"/>
          <a:stretch>
            <a:fillRect/>
          </a:stretch>
        </p:blipFill>
        <p:spPr>
          <a:xfrm>
            <a:off x="-5239" y="493388"/>
            <a:ext cx="9393945" cy="5863877"/>
          </a:xfrm>
          <a:prstGeom prst="rect">
            <a:avLst/>
          </a:prstGeom>
        </p:spPr>
      </p:pic>
      <p:graphicFrame>
        <p:nvGraphicFramePr>
          <p:cNvPr id="16" name="Tabla 3">
            <a:extLst>
              <a:ext uri="{FF2B5EF4-FFF2-40B4-BE49-F238E27FC236}">
                <a16:creationId xmlns:a16="http://schemas.microsoft.com/office/drawing/2014/main" id="{EFEADA62-11D7-4449-8CFC-AA989EF4A2C4}"/>
              </a:ext>
            </a:extLst>
          </p:cNvPr>
          <p:cNvGraphicFramePr>
            <a:graphicFrameLocks noGrp="1"/>
          </p:cNvGraphicFramePr>
          <p:nvPr>
            <p:extLst>
              <p:ext uri="{D42A27DB-BD31-4B8C-83A1-F6EECF244321}">
                <p14:modId xmlns:p14="http://schemas.microsoft.com/office/powerpoint/2010/main" val="3571029988"/>
              </p:ext>
            </p:extLst>
          </p:nvPr>
        </p:nvGraphicFramePr>
        <p:xfrm>
          <a:off x="9385769" y="1509284"/>
          <a:ext cx="2598854" cy="2231006"/>
        </p:xfrm>
        <a:graphic>
          <a:graphicData uri="http://schemas.openxmlformats.org/drawingml/2006/table">
            <a:tbl>
              <a:tblPr firstRow="1" lastCol="1" bandRow="1">
                <a:tableStyleId>{9D7B26C5-4107-4FEC-AEDC-1716B250A1EF}</a:tableStyleId>
              </a:tblPr>
              <a:tblGrid>
                <a:gridCol w="1398083">
                  <a:extLst>
                    <a:ext uri="{9D8B030D-6E8A-4147-A177-3AD203B41FA5}">
                      <a16:colId xmlns:a16="http://schemas.microsoft.com/office/drawing/2014/main" val="1043396764"/>
                    </a:ext>
                  </a:extLst>
                </a:gridCol>
                <a:gridCol w="575666">
                  <a:extLst>
                    <a:ext uri="{9D8B030D-6E8A-4147-A177-3AD203B41FA5}">
                      <a16:colId xmlns:a16="http://schemas.microsoft.com/office/drawing/2014/main" val="2335909385"/>
                    </a:ext>
                  </a:extLst>
                </a:gridCol>
                <a:gridCol w="625105">
                  <a:extLst>
                    <a:ext uri="{9D8B030D-6E8A-4147-A177-3AD203B41FA5}">
                      <a16:colId xmlns:a16="http://schemas.microsoft.com/office/drawing/2014/main" val="1890291282"/>
                    </a:ext>
                  </a:extLst>
                </a:gridCol>
              </a:tblGrid>
              <a:tr h="331237">
                <a:tc>
                  <a:txBody>
                    <a:bodyPr/>
                    <a:lstStyle/>
                    <a:p>
                      <a:pPr algn="ctr"/>
                      <a:r>
                        <a:rPr lang="es-MX" sz="900" dirty="0"/>
                        <a:t>Trabajo</a:t>
                      </a:r>
                    </a:p>
                  </a:txBody>
                  <a:tcPr marL="66247" marR="66247" marT="33124" marB="33124" anchor="ctr"/>
                </a:tc>
                <a:tc>
                  <a:txBody>
                    <a:bodyPr/>
                    <a:lstStyle/>
                    <a:p>
                      <a:pPr algn="ctr"/>
                      <a:r>
                        <a:rPr lang="es-MX" sz="900" dirty="0"/>
                        <a:t>Iniciado</a:t>
                      </a:r>
                    </a:p>
                  </a:txBody>
                  <a:tcPr marL="66247" marR="66247" marT="33124" marB="33124" anchor="ctr"/>
                </a:tc>
                <a:tc>
                  <a:txBody>
                    <a:bodyPr/>
                    <a:lstStyle/>
                    <a:p>
                      <a:pPr algn="ctr"/>
                      <a:r>
                        <a:rPr lang="es-MX" sz="900" dirty="0"/>
                        <a:t>Longitud o puntos</a:t>
                      </a:r>
                    </a:p>
                  </a:txBody>
                  <a:tcPr marL="66247" marR="66247" marT="33124" marB="33124" anchor="ctr"/>
                </a:tc>
                <a:extLst>
                  <a:ext uri="{0D108BD9-81ED-4DB2-BD59-A6C34878D82A}">
                    <a16:rowId xmlns:a16="http://schemas.microsoft.com/office/drawing/2014/main" val="1818236928"/>
                  </a:ext>
                </a:extLst>
              </a:tr>
              <a:tr h="268670">
                <a:tc>
                  <a:txBody>
                    <a:bodyPr/>
                    <a:lstStyle/>
                    <a:p>
                      <a:r>
                        <a:rPr lang="es-MX" sz="900" dirty="0"/>
                        <a:t>Liberación derecho de vía</a:t>
                      </a:r>
                    </a:p>
                  </a:txBody>
                  <a:tcPr marL="66247" marR="66247" marT="33124" marB="33124" anchor="ctr"/>
                </a:tc>
                <a:tc>
                  <a:txBody>
                    <a:bodyPr/>
                    <a:lstStyle/>
                    <a:p>
                      <a:pPr algn="ctr"/>
                      <a:r>
                        <a:rPr lang="es-MX" sz="900" dirty="0"/>
                        <a:t>SI</a:t>
                      </a:r>
                    </a:p>
                  </a:txBody>
                  <a:tcPr marL="66247" marR="66247" marT="33124" marB="33124" anchor="ctr"/>
                </a:tc>
                <a:tc>
                  <a:txBody>
                    <a:bodyPr/>
                    <a:lstStyle/>
                    <a:p>
                      <a:pPr algn="ctr"/>
                      <a:r>
                        <a:rPr lang="es-MX" sz="900" b="1" dirty="0">
                          <a:solidFill>
                            <a:schemeClr val="accent5">
                              <a:lumMod val="75000"/>
                            </a:schemeClr>
                          </a:solidFill>
                        </a:rPr>
                        <a:t>27.04  km</a:t>
                      </a:r>
                    </a:p>
                  </a:txBody>
                  <a:tcPr marL="66247" marR="66247" marT="33124" marB="33124" anchor="ctr"/>
                </a:tc>
                <a:extLst>
                  <a:ext uri="{0D108BD9-81ED-4DB2-BD59-A6C34878D82A}">
                    <a16:rowId xmlns:a16="http://schemas.microsoft.com/office/drawing/2014/main" val="589372863"/>
                  </a:ext>
                </a:extLst>
              </a:tr>
              <a:tr h="268670">
                <a:tc>
                  <a:txBody>
                    <a:bodyPr/>
                    <a:lstStyle/>
                    <a:p>
                      <a:r>
                        <a:rPr lang="es-MX" sz="900" dirty="0"/>
                        <a:t>Muestreo Forestal para ETJ</a:t>
                      </a:r>
                    </a:p>
                  </a:txBody>
                  <a:tcPr marL="66247" marR="66247" marT="33124" marB="33124" anchor="ctr"/>
                </a:tc>
                <a:tc>
                  <a:txBody>
                    <a:bodyPr/>
                    <a:lstStyle/>
                    <a:p>
                      <a:pPr algn="ctr"/>
                      <a:r>
                        <a:rPr lang="es-MX" sz="900" dirty="0"/>
                        <a:t>SI</a:t>
                      </a:r>
                    </a:p>
                  </a:txBody>
                  <a:tcPr marL="66247" marR="66247" marT="33124" marB="33124" anchor="ctr"/>
                </a:tc>
                <a:tc>
                  <a:txBody>
                    <a:bodyPr/>
                    <a:lstStyle/>
                    <a:p>
                      <a:pPr algn="ctr"/>
                      <a:r>
                        <a:rPr lang="es-MX" sz="900" b="0" dirty="0">
                          <a:solidFill>
                            <a:schemeClr val="tx1"/>
                          </a:solidFill>
                        </a:rPr>
                        <a:t>36.00 km</a:t>
                      </a:r>
                    </a:p>
                  </a:txBody>
                  <a:tcPr marL="66247" marR="66247" marT="33124" marB="33124" anchor="ctr"/>
                </a:tc>
                <a:extLst>
                  <a:ext uri="{0D108BD9-81ED-4DB2-BD59-A6C34878D82A}">
                    <a16:rowId xmlns:a16="http://schemas.microsoft.com/office/drawing/2014/main" val="1380238299"/>
                  </a:ext>
                </a:extLst>
              </a:tr>
              <a:tr h="268670">
                <a:tc>
                  <a:txBody>
                    <a:bodyPr/>
                    <a:lstStyle/>
                    <a:p>
                      <a:r>
                        <a:rPr lang="es-MX" sz="900" dirty="0"/>
                        <a:t>Rescate de Flora</a:t>
                      </a:r>
                    </a:p>
                  </a:txBody>
                  <a:tcPr marL="66247" marR="66247" marT="33124" marB="33124" anchor="ctr"/>
                </a:tc>
                <a:tc>
                  <a:txBody>
                    <a:bodyPr/>
                    <a:lstStyle/>
                    <a:p>
                      <a:pPr algn="ctr"/>
                      <a:r>
                        <a:rPr lang="es-MX" sz="900" dirty="0"/>
                        <a:t>SI</a:t>
                      </a:r>
                    </a:p>
                  </a:txBody>
                  <a:tcPr marL="66247" marR="66247" marT="33124" marB="33124" anchor="ctr"/>
                </a:tc>
                <a:tc>
                  <a:txBody>
                    <a:bodyPr/>
                    <a:lstStyle/>
                    <a:p>
                      <a:pPr algn="ctr"/>
                      <a:r>
                        <a:rPr lang="es-MX" sz="900" b="1" kern="1200" dirty="0">
                          <a:solidFill>
                            <a:srgbClr val="0070C0"/>
                          </a:solidFill>
                        </a:rPr>
                        <a:t>5.72 km</a:t>
                      </a:r>
                      <a:endParaRPr lang="es-MX" sz="900" b="1" kern="1200" dirty="0">
                        <a:solidFill>
                          <a:srgbClr val="0070C0"/>
                        </a:solidFill>
                        <a:latin typeface="+mn-lt"/>
                        <a:ea typeface="+mn-ea"/>
                        <a:cs typeface="+mn-cs"/>
                      </a:endParaRPr>
                    </a:p>
                  </a:txBody>
                  <a:tcPr marL="66247" marR="66247" marT="33124" marB="33124" anchor="ctr"/>
                </a:tc>
                <a:extLst>
                  <a:ext uri="{0D108BD9-81ED-4DB2-BD59-A6C34878D82A}">
                    <a16:rowId xmlns:a16="http://schemas.microsoft.com/office/drawing/2014/main" val="1084121737"/>
                  </a:ext>
                </a:extLst>
              </a:tr>
              <a:tr h="201733">
                <a:tc>
                  <a:txBody>
                    <a:bodyPr/>
                    <a:lstStyle/>
                    <a:p>
                      <a:r>
                        <a:rPr lang="es-MX" sz="900" dirty="0"/>
                        <a:t>Rescate de Fauna</a:t>
                      </a:r>
                    </a:p>
                  </a:txBody>
                  <a:tcPr marL="66247" marR="66247" marT="33124" marB="33124" anchor="ctr"/>
                </a:tc>
                <a:tc>
                  <a:txBody>
                    <a:bodyPr/>
                    <a:lstStyle/>
                    <a:p>
                      <a:pPr algn="ctr"/>
                      <a:r>
                        <a:rPr lang="es-MX" sz="900" dirty="0"/>
                        <a:t>SI</a:t>
                      </a:r>
                    </a:p>
                  </a:txBody>
                  <a:tcPr marL="66247" marR="66247" marT="33124" marB="33124" anchor="ctr"/>
                </a:tc>
                <a:tc>
                  <a:txBody>
                    <a:bodyPr/>
                    <a:lstStyle/>
                    <a:p>
                      <a:pPr marL="0" algn="ctr" defTabSz="914377" rtl="0" eaLnBrk="1" latinLnBrk="0" hangingPunct="1">
                        <a:lnSpc>
                          <a:spcPct val="107000"/>
                        </a:lnSpc>
                        <a:spcAft>
                          <a:spcPts val="800"/>
                        </a:spcAft>
                      </a:pPr>
                      <a:r>
                        <a:rPr lang="es-MX" sz="900" b="1" kern="1200" dirty="0">
                          <a:solidFill>
                            <a:srgbClr val="0070C0"/>
                          </a:solidFill>
                          <a:effectLst/>
                          <a:latin typeface="+mn-lt"/>
                          <a:ea typeface="+mn-ea"/>
                          <a:cs typeface="+mn-cs"/>
                        </a:rPr>
                        <a:t>8.73 km</a:t>
                      </a:r>
                    </a:p>
                  </a:txBody>
                  <a:tcPr marL="66247" marR="66247" marT="33124" marB="33124" anchor="ctr"/>
                </a:tc>
                <a:extLst>
                  <a:ext uri="{0D108BD9-81ED-4DB2-BD59-A6C34878D82A}">
                    <a16:rowId xmlns:a16="http://schemas.microsoft.com/office/drawing/2014/main" val="185932823"/>
                  </a:ext>
                </a:extLst>
              </a:tr>
              <a:tr h="331237">
                <a:tc>
                  <a:txBody>
                    <a:bodyPr/>
                    <a:lstStyle/>
                    <a:p>
                      <a:r>
                        <a:rPr lang="es-MX" sz="900" dirty="0"/>
                        <a:t>Prospección Arqueológica</a:t>
                      </a:r>
                    </a:p>
                  </a:txBody>
                  <a:tcPr marL="66247" marR="66247" marT="33124" marB="33124" anchor="ctr"/>
                </a:tc>
                <a:tc>
                  <a:txBody>
                    <a:bodyPr/>
                    <a:lstStyle/>
                    <a:p>
                      <a:pPr algn="ctr"/>
                      <a:r>
                        <a:rPr lang="es-MX" sz="900" b="1" dirty="0">
                          <a:solidFill>
                            <a:schemeClr val="accent5">
                              <a:lumMod val="75000"/>
                            </a:schemeClr>
                          </a:solidFill>
                        </a:rPr>
                        <a:t>89</a:t>
                      </a:r>
                      <a:r>
                        <a:rPr lang="es-MX" sz="900" dirty="0"/>
                        <a:t> Hallazgos</a:t>
                      </a:r>
                    </a:p>
                  </a:txBody>
                  <a:tcPr marL="66247" marR="66247" marT="33124" marB="33124" anchor="ctr"/>
                </a:tc>
                <a:tc>
                  <a:txBody>
                    <a:bodyPr/>
                    <a:lstStyle/>
                    <a:p>
                      <a:pPr algn="ctr"/>
                      <a:r>
                        <a:rPr lang="es-MX" sz="900" b="0" dirty="0">
                          <a:solidFill>
                            <a:schemeClr val="tx1"/>
                          </a:solidFill>
                        </a:rPr>
                        <a:t>9.32  km</a:t>
                      </a:r>
                    </a:p>
                  </a:txBody>
                  <a:tcPr marL="66247" marR="66247" marT="33124" marB="33124" anchor="ctr"/>
                </a:tc>
                <a:extLst>
                  <a:ext uri="{0D108BD9-81ED-4DB2-BD59-A6C34878D82A}">
                    <a16:rowId xmlns:a16="http://schemas.microsoft.com/office/drawing/2014/main" val="1692894487"/>
                  </a:ext>
                </a:extLst>
              </a:tr>
              <a:tr h="268670">
                <a:tc>
                  <a:txBody>
                    <a:bodyPr/>
                    <a:lstStyle/>
                    <a:p>
                      <a:r>
                        <a:rPr lang="es-MX" sz="900" dirty="0"/>
                        <a:t>Brecha Manual</a:t>
                      </a:r>
                    </a:p>
                  </a:txBody>
                  <a:tcPr marL="66247" marR="66247" marT="33124" marB="33124" anchor="ctr"/>
                </a:tc>
                <a:tc>
                  <a:txBody>
                    <a:bodyPr/>
                    <a:lstStyle/>
                    <a:p>
                      <a:pPr algn="ctr"/>
                      <a:r>
                        <a:rPr lang="es-MX" sz="900" dirty="0"/>
                        <a:t>SI</a:t>
                      </a:r>
                    </a:p>
                  </a:txBody>
                  <a:tcPr marL="66247" marR="66247" marT="33124" marB="33124" anchor="ctr"/>
                </a:tc>
                <a:tc>
                  <a:txBody>
                    <a:bodyPr/>
                    <a:lstStyle/>
                    <a:p>
                      <a:pPr marL="0" algn="ctr" defTabSz="914377" rtl="0" eaLnBrk="1" latinLnBrk="0" hangingPunct="1">
                        <a:lnSpc>
                          <a:spcPct val="107000"/>
                        </a:lnSpc>
                        <a:spcAft>
                          <a:spcPts val="800"/>
                        </a:spcAft>
                      </a:pPr>
                      <a:r>
                        <a:rPr lang="es-MX" sz="900" b="1" kern="1200" dirty="0">
                          <a:solidFill>
                            <a:srgbClr val="0070C0"/>
                          </a:solidFill>
                          <a:effectLst/>
                        </a:rPr>
                        <a:t>7.61  km</a:t>
                      </a:r>
                      <a:endParaRPr lang="es-MX" sz="900" b="1" kern="1200" dirty="0">
                        <a:solidFill>
                          <a:srgbClr val="0070C0"/>
                        </a:solidFill>
                        <a:effectLst/>
                        <a:latin typeface="Montserrat" panose="00000500000000000000" pitchFamily="2" charset="0"/>
                        <a:ea typeface="+mn-ea"/>
                        <a:cs typeface="Times New Roman" panose="02020603050405020304" pitchFamily="18" charset="0"/>
                      </a:endParaRPr>
                    </a:p>
                  </a:txBody>
                  <a:tcPr marL="66247" marR="66247" marT="33124" marB="33124" anchor="ctr"/>
                </a:tc>
                <a:extLst>
                  <a:ext uri="{0D108BD9-81ED-4DB2-BD59-A6C34878D82A}">
                    <a16:rowId xmlns:a16="http://schemas.microsoft.com/office/drawing/2014/main" val="1704134124"/>
                  </a:ext>
                </a:extLst>
              </a:tr>
              <a:tr h="268670">
                <a:tc>
                  <a:txBody>
                    <a:bodyPr/>
                    <a:lstStyle/>
                    <a:p>
                      <a:r>
                        <a:rPr lang="es-MX" sz="900" dirty="0"/>
                        <a:t>Adquisición de Predios</a:t>
                      </a:r>
                    </a:p>
                  </a:txBody>
                  <a:tcPr marL="66247" marR="66247" marT="33124" marB="33124" anchor="ctr"/>
                </a:tc>
                <a:tc>
                  <a:txBody>
                    <a:bodyPr/>
                    <a:lstStyle/>
                    <a:p>
                      <a:pPr algn="ctr"/>
                      <a:r>
                        <a:rPr lang="es-MX" sz="900" dirty="0"/>
                        <a:t>NO</a:t>
                      </a:r>
                    </a:p>
                  </a:txBody>
                  <a:tcPr marL="66247" marR="66247" marT="33124" marB="33124" anchor="ctr"/>
                </a:tc>
                <a:tc>
                  <a:txBody>
                    <a:bodyPr/>
                    <a:lstStyle/>
                    <a:p>
                      <a:pPr marL="0" algn="ctr" defTabSz="914377" rtl="0" eaLnBrk="1" latinLnBrk="0" hangingPunct="1"/>
                      <a:r>
                        <a:rPr lang="es-MX" sz="900" b="0" kern="1200" dirty="0">
                          <a:solidFill>
                            <a:schemeClr val="tx1"/>
                          </a:solidFill>
                        </a:rPr>
                        <a:t>0 km</a:t>
                      </a:r>
                      <a:endParaRPr lang="es-MX" sz="900" b="0" kern="1200" dirty="0">
                        <a:solidFill>
                          <a:schemeClr val="tx1"/>
                        </a:solidFill>
                        <a:latin typeface="+mn-lt"/>
                        <a:ea typeface="+mn-ea"/>
                        <a:cs typeface="+mn-cs"/>
                      </a:endParaRPr>
                    </a:p>
                  </a:txBody>
                  <a:tcPr marL="66247" marR="66247" marT="33124" marB="33124" anchor="ctr"/>
                </a:tc>
                <a:extLst>
                  <a:ext uri="{0D108BD9-81ED-4DB2-BD59-A6C34878D82A}">
                    <a16:rowId xmlns:a16="http://schemas.microsoft.com/office/drawing/2014/main" val="1542687439"/>
                  </a:ext>
                </a:extLst>
              </a:tr>
            </a:tbl>
          </a:graphicData>
        </a:graphic>
      </p:graphicFrame>
    </p:spTree>
    <p:extLst>
      <p:ext uri="{BB962C8B-B14F-4D97-AF65-F5344CB8AC3E}">
        <p14:creationId xmlns:p14="http://schemas.microsoft.com/office/powerpoint/2010/main" val="36238603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2"/>
          <a:stretch>
            <a:fillRect/>
          </a:stretch>
        </p:blipFill>
        <p:spPr>
          <a:xfrm>
            <a:off x="11965294" y="0"/>
            <a:ext cx="234462"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9617202" y="4951503"/>
            <a:ext cx="2229105" cy="610940"/>
          </a:xfrm>
          <a:prstGeom prst="rect">
            <a:avLst/>
          </a:prstGeom>
        </p:spPr>
      </p:pic>
      <p:pic>
        <p:nvPicPr>
          <p:cNvPr id="12" name="Imagen 11">
            <a:extLst>
              <a:ext uri="{FF2B5EF4-FFF2-40B4-BE49-F238E27FC236}">
                <a16:creationId xmlns:a16="http://schemas.microsoft.com/office/drawing/2014/main" id="{85249A8E-A3EB-8E46-B62A-4CC1236B2314}"/>
              </a:ext>
            </a:extLst>
          </p:cNvPr>
          <p:cNvPicPr>
            <a:picLocks noChangeAspect="1"/>
          </p:cNvPicPr>
          <p:nvPr/>
        </p:nvPicPr>
        <p:blipFill>
          <a:blip r:embed="rId4">
            <a:lum bright="70000" contrast="-70000"/>
          </a:blip>
          <a:stretch>
            <a:fillRect/>
          </a:stretch>
        </p:blipFill>
        <p:spPr>
          <a:xfrm>
            <a:off x="10713128" y="652933"/>
            <a:ext cx="1407348" cy="5277556"/>
          </a:xfrm>
          <a:prstGeom prst="rect">
            <a:avLst/>
          </a:prstGeom>
        </p:spPr>
      </p:pic>
      <p:pic>
        <p:nvPicPr>
          <p:cNvPr id="50" name="Imagen 49">
            <a:extLst>
              <a:ext uri="{FF2B5EF4-FFF2-40B4-BE49-F238E27FC236}">
                <a16:creationId xmlns:a16="http://schemas.microsoft.com/office/drawing/2014/main" id="{D1242A87-AF0D-D74E-A12A-D338CC30443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120" b="47526" l="8667" r="75200"/>
                    </a14:imgEffect>
                  </a14:imgLayer>
                </a14:imgProps>
              </a:ext>
            </a:extLst>
          </a:blip>
          <a:srcRect l="10141" t="10141" r="24725" b="52488"/>
          <a:stretch/>
        </p:blipFill>
        <p:spPr>
          <a:xfrm>
            <a:off x="10227558" y="5625019"/>
            <a:ext cx="959307" cy="978986"/>
          </a:xfrm>
          <a:prstGeom prst="rect">
            <a:avLst/>
          </a:prstGeom>
        </p:spPr>
      </p:pic>
      <p:sp>
        <p:nvSpPr>
          <p:cNvPr id="82" name="object 3">
            <a:extLst>
              <a:ext uri="{FF2B5EF4-FFF2-40B4-BE49-F238E27FC236}">
                <a16:creationId xmlns:a16="http://schemas.microsoft.com/office/drawing/2014/main" id="{AE491BC3-A506-3847-9A74-33EEED8D6223}"/>
              </a:ext>
            </a:extLst>
          </p:cNvPr>
          <p:cNvSpPr txBox="1">
            <a:spLocks/>
          </p:cNvSpPr>
          <p:nvPr/>
        </p:nvSpPr>
        <p:spPr>
          <a:xfrm>
            <a:off x="12630799" y="5527085"/>
            <a:ext cx="2152699" cy="44050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800" b="1" spc="188" dirty="0">
                <a:solidFill>
                  <a:schemeClr val="bg1"/>
                </a:solidFill>
                <a:latin typeface="Montserrat" pitchFamily="2" charset="77"/>
              </a:rPr>
              <a:t>5</a:t>
            </a:r>
          </a:p>
        </p:txBody>
      </p:sp>
      <p:sp>
        <p:nvSpPr>
          <p:cNvPr id="98" name="object 3">
            <a:extLst>
              <a:ext uri="{FF2B5EF4-FFF2-40B4-BE49-F238E27FC236}">
                <a16:creationId xmlns:a16="http://schemas.microsoft.com/office/drawing/2014/main" id="{E953FA21-7092-4540-8B0C-9C3658FD4EB7}"/>
              </a:ext>
            </a:extLst>
          </p:cNvPr>
          <p:cNvSpPr txBox="1">
            <a:spLocks/>
          </p:cNvSpPr>
          <p:nvPr/>
        </p:nvSpPr>
        <p:spPr>
          <a:xfrm>
            <a:off x="14940383" y="-3197405"/>
            <a:ext cx="2152699" cy="33021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BANCOS </a:t>
            </a:r>
          </a:p>
          <a:p>
            <a:pPr marL="9525" algn="ctr">
              <a:spcBef>
                <a:spcPts val="75"/>
              </a:spcBef>
            </a:pPr>
            <a:r>
              <a:rPr lang="es-MX" sz="1000" b="1" spc="188" dirty="0">
                <a:latin typeface="Montserrat" pitchFamily="2" charset="77"/>
              </a:rPr>
              <a:t>DE MATERIALES  </a:t>
            </a:r>
          </a:p>
        </p:txBody>
      </p:sp>
      <p:sp>
        <p:nvSpPr>
          <p:cNvPr id="63" name="object 3">
            <a:extLst>
              <a:ext uri="{FF2B5EF4-FFF2-40B4-BE49-F238E27FC236}">
                <a16:creationId xmlns:a16="http://schemas.microsoft.com/office/drawing/2014/main" id="{816B3372-C442-1543-9BBC-8A4A84826FAE}"/>
              </a:ext>
            </a:extLst>
          </p:cNvPr>
          <p:cNvSpPr txBox="1">
            <a:spLocks/>
          </p:cNvSpPr>
          <p:nvPr/>
        </p:nvSpPr>
        <p:spPr>
          <a:xfrm>
            <a:off x="9504313" y="493388"/>
            <a:ext cx="4480488" cy="50206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3200" b="1" spc="188" dirty="0">
                <a:solidFill>
                  <a:srgbClr val="205340"/>
                </a:solidFill>
                <a:latin typeface="Montserrat Black" pitchFamily="2" charset="77"/>
              </a:rPr>
              <a:t>FRENTE 3</a:t>
            </a:r>
          </a:p>
        </p:txBody>
      </p:sp>
      <p:sp>
        <p:nvSpPr>
          <p:cNvPr id="14" name="object 3">
            <a:extLst>
              <a:ext uri="{FF2B5EF4-FFF2-40B4-BE49-F238E27FC236}">
                <a16:creationId xmlns:a16="http://schemas.microsoft.com/office/drawing/2014/main" id="{2DF73283-8C11-6244-8D0A-8A0C4860DC1D}"/>
              </a:ext>
            </a:extLst>
          </p:cNvPr>
          <p:cNvSpPr txBox="1">
            <a:spLocks/>
          </p:cNvSpPr>
          <p:nvPr/>
        </p:nvSpPr>
        <p:spPr>
          <a:xfrm>
            <a:off x="8230123" y="770387"/>
            <a:ext cx="1163822"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88" dirty="0">
                <a:solidFill>
                  <a:schemeClr val="bg1"/>
                </a:solidFill>
                <a:latin typeface="Montserrat" pitchFamily="2" charset="77"/>
              </a:rPr>
              <a:t>FRENTE 1</a:t>
            </a:r>
          </a:p>
        </p:txBody>
      </p:sp>
      <p:pic>
        <p:nvPicPr>
          <p:cNvPr id="2" name="Imagen 1">
            <a:extLst>
              <a:ext uri="{FF2B5EF4-FFF2-40B4-BE49-F238E27FC236}">
                <a16:creationId xmlns:a16="http://schemas.microsoft.com/office/drawing/2014/main" id="{F623E9EA-D70E-A542-8D4D-442415FD7C09}"/>
              </a:ext>
            </a:extLst>
          </p:cNvPr>
          <p:cNvPicPr>
            <a:picLocks noChangeAspect="1"/>
          </p:cNvPicPr>
          <p:nvPr/>
        </p:nvPicPr>
        <p:blipFill>
          <a:blip r:embed="rId7"/>
          <a:stretch>
            <a:fillRect/>
          </a:stretch>
        </p:blipFill>
        <p:spPr>
          <a:xfrm>
            <a:off x="12957" y="483882"/>
            <a:ext cx="9436172" cy="5890236"/>
          </a:xfrm>
          <a:prstGeom prst="rect">
            <a:avLst/>
          </a:prstGeom>
        </p:spPr>
      </p:pic>
      <p:graphicFrame>
        <p:nvGraphicFramePr>
          <p:cNvPr id="11" name="Tabla 42">
            <a:extLst>
              <a:ext uri="{FF2B5EF4-FFF2-40B4-BE49-F238E27FC236}">
                <a16:creationId xmlns:a16="http://schemas.microsoft.com/office/drawing/2014/main" id="{11A645CE-C706-A14C-9CBC-73C46A981AEF}"/>
              </a:ext>
            </a:extLst>
          </p:cNvPr>
          <p:cNvGraphicFramePr>
            <a:graphicFrameLocks noGrp="1"/>
          </p:cNvGraphicFramePr>
          <p:nvPr>
            <p:extLst>
              <p:ext uri="{D42A27DB-BD31-4B8C-83A1-F6EECF244321}">
                <p14:modId xmlns:p14="http://schemas.microsoft.com/office/powerpoint/2010/main" val="242140258"/>
              </p:ext>
            </p:extLst>
          </p:nvPr>
        </p:nvGraphicFramePr>
        <p:xfrm>
          <a:off x="9504313" y="3297558"/>
          <a:ext cx="2413482" cy="1537680"/>
        </p:xfrm>
        <a:graphic>
          <a:graphicData uri="http://schemas.openxmlformats.org/drawingml/2006/table">
            <a:tbl>
              <a:tblPr firstRow="1" bandRow="1">
                <a:tableStyleId>{5940675A-B579-460E-94D1-54222C63F5DA}</a:tableStyleId>
              </a:tblPr>
              <a:tblGrid>
                <a:gridCol w="804494">
                  <a:extLst>
                    <a:ext uri="{9D8B030D-6E8A-4147-A177-3AD203B41FA5}">
                      <a16:colId xmlns:a16="http://schemas.microsoft.com/office/drawing/2014/main" val="3407623234"/>
                    </a:ext>
                  </a:extLst>
                </a:gridCol>
                <a:gridCol w="804494">
                  <a:extLst>
                    <a:ext uri="{9D8B030D-6E8A-4147-A177-3AD203B41FA5}">
                      <a16:colId xmlns:a16="http://schemas.microsoft.com/office/drawing/2014/main" val="676469051"/>
                    </a:ext>
                  </a:extLst>
                </a:gridCol>
                <a:gridCol w="804494">
                  <a:extLst>
                    <a:ext uri="{9D8B030D-6E8A-4147-A177-3AD203B41FA5}">
                      <a16:colId xmlns:a16="http://schemas.microsoft.com/office/drawing/2014/main" val="3909197286"/>
                    </a:ext>
                  </a:extLst>
                </a:gridCol>
              </a:tblGrid>
              <a:tr h="288000">
                <a:tc>
                  <a:txBody>
                    <a:bodyPr/>
                    <a:lstStyle/>
                    <a:p>
                      <a:pPr algn="ctr"/>
                      <a:r>
                        <a:rPr lang="es-ES" sz="800" b="1" dirty="0">
                          <a:latin typeface="Montserrat" panose="00000500000000000000" pitchFamily="2" charset="0"/>
                        </a:rPr>
                        <a:t>Ejido/Predio</a:t>
                      </a:r>
                      <a:endParaRPr lang="es-MX" sz="800" b="1" dirty="0">
                        <a:latin typeface="Montserrat" panose="00000500000000000000" pitchFamily="2" charset="0"/>
                      </a:endParaRPr>
                    </a:p>
                  </a:txBody>
                  <a:tcPr anchor="ctr"/>
                </a:tc>
                <a:tc>
                  <a:txBody>
                    <a:bodyPr/>
                    <a:lstStyle/>
                    <a:p>
                      <a:pPr algn="ctr"/>
                      <a:r>
                        <a:rPr lang="es-ES" sz="800" b="1" dirty="0">
                          <a:latin typeface="Montserrat" panose="00000500000000000000" pitchFamily="2" charset="0"/>
                        </a:rPr>
                        <a:t>Longitud (KM)</a:t>
                      </a:r>
                      <a:endParaRPr lang="es-MX" sz="800" b="1" dirty="0">
                        <a:latin typeface="Montserrat" panose="00000500000000000000" pitchFamily="2" charset="0"/>
                      </a:endParaRPr>
                    </a:p>
                  </a:txBody>
                  <a:tcPr anchor="ctr"/>
                </a:tc>
                <a:tc>
                  <a:txBody>
                    <a:bodyPr/>
                    <a:lstStyle/>
                    <a:p>
                      <a:pPr algn="ctr"/>
                      <a:r>
                        <a:rPr lang="es-ES" sz="800" b="1" dirty="0">
                          <a:latin typeface="Montserrat" panose="00000500000000000000" pitchFamily="2" charset="0"/>
                        </a:rPr>
                        <a:t>Liberado</a:t>
                      </a:r>
                      <a:endParaRPr lang="es-MX" sz="800" b="1" dirty="0">
                        <a:latin typeface="Montserrat" panose="00000500000000000000" pitchFamily="2" charset="0"/>
                      </a:endParaRPr>
                    </a:p>
                  </a:txBody>
                  <a:tcPr anchor="ctr"/>
                </a:tc>
                <a:extLst>
                  <a:ext uri="{0D108BD9-81ED-4DB2-BD59-A6C34878D82A}">
                    <a16:rowId xmlns:a16="http://schemas.microsoft.com/office/drawing/2014/main" val="1904122435"/>
                  </a:ext>
                </a:extLst>
              </a:tr>
              <a:tr h="288000">
                <a:tc>
                  <a:txBody>
                    <a:bodyPr/>
                    <a:lstStyle/>
                    <a:p>
                      <a:pPr algn="l"/>
                      <a:r>
                        <a:rPr lang="es-ES" sz="700" dirty="0">
                          <a:latin typeface="Montserrat" panose="00000500000000000000" pitchFamily="2" charset="0"/>
                        </a:rPr>
                        <a:t>Terrenos por definir </a:t>
                      </a:r>
                      <a:endParaRPr lang="es-MX" sz="700" dirty="0">
                        <a:latin typeface="Montserrat" panose="00000500000000000000" pitchFamily="2" charset="0"/>
                      </a:endParaRPr>
                    </a:p>
                  </a:txBody>
                  <a:tcPr anchor="ctr"/>
                </a:tc>
                <a:tc>
                  <a:txBody>
                    <a:bodyPr/>
                    <a:lstStyle/>
                    <a:p>
                      <a:pPr algn="ctr"/>
                      <a:r>
                        <a:rPr lang="es-ES" sz="700" dirty="0">
                          <a:latin typeface="Montserrat" panose="00000500000000000000" pitchFamily="2" charset="0"/>
                        </a:rPr>
                        <a:t>0.20</a:t>
                      </a:r>
                      <a:endParaRPr lang="es-MX" sz="700" dirty="0">
                        <a:latin typeface="Montserrat" panose="00000500000000000000" pitchFamily="2" charset="0"/>
                      </a:endParaRPr>
                    </a:p>
                  </a:txBody>
                  <a:tcPr anchor="ctr"/>
                </a:tc>
                <a:tc>
                  <a:txBody>
                    <a:bodyPr/>
                    <a:lstStyle/>
                    <a:p>
                      <a:pPr algn="ctr"/>
                      <a:r>
                        <a:rPr lang="es-ES" sz="700" dirty="0">
                          <a:latin typeface="Montserrat" panose="00000500000000000000" pitchFamily="2" charset="0"/>
                        </a:rPr>
                        <a:t>No</a:t>
                      </a:r>
                      <a:endParaRPr lang="es-MX" sz="700" dirty="0">
                        <a:latin typeface="Montserrat" panose="00000500000000000000" pitchFamily="2" charset="0"/>
                      </a:endParaRPr>
                    </a:p>
                  </a:txBody>
                  <a:tcPr anchor="ctr"/>
                </a:tc>
                <a:extLst>
                  <a:ext uri="{0D108BD9-81ED-4DB2-BD59-A6C34878D82A}">
                    <a16:rowId xmlns:a16="http://schemas.microsoft.com/office/drawing/2014/main" val="2476157621"/>
                  </a:ext>
                </a:extLst>
              </a:tr>
              <a:tr h="288000">
                <a:tc>
                  <a:txBody>
                    <a:bodyPr/>
                    <a:lstStyle/>
                    <a:p>
                      <a:pPr algn="l"/>
                      <a:r>
                        <a:rPr lang="es-ES" sz="700" dirty="0">
                          <a:latin typeface="Montserrat" panose="00000500000000000000" pitchFamily="2" charset="0"/>
                        </a:rPr>
                        <a:t>Xmaben y anexos</a:t>
                      </a:r>
                      <a:endParaRPr lang="es-MX" sz="700" dirty="0">
                        <a:latin typeface="Montserrat" panose="00000500000000000000" pitchFamily="2" charset="0"/>
                      </a:endParaRPr>
                    </a:p>
                  </a:txBody>
                  <a:tcPr anchor="ctr"/>
                </a:tc>
                <a:tc>
                  <a:txBody>
                    <a:bodyPr/>
                    <a:lstStyle/>
                    <a:p>
                      <a:pPr algn="ctr"/>
                      <a:r>
                        <a:rPr lang="es-ES" sz="700" dirty="0">
                          <a:latin typeface="Montserrat" panose="00000500000000000000" pitchFamily="2" charset="0"/>
                        </a:rPr>
                        <a:t>11.46</a:t>
                      </a:r>
                    </a:p>
                  </a:txBody>
                  <a:tcPr anchor="ctr"/>
                </a:tc>
                <a:tc>
                  <a:txBody>
                    <a:bodyPr/>
                    <a:lstStyle/>
                    <a:p>
                      <a:pPr algn="ctr"/>
                      <a:r>
                        <a:rPr lang="es-ES" sz="700" dirty="0">
                          <a:latin typeface="Montserrat" panose="00000500000000000000" pitchFamily="2" charset="0"/>
                        </a:rPr>
                        <a:t>Si</a:t>
                      </a:r>
                    </a:p>
                  </a:txBody>
                  <a:tcPr anchor="ctr"/>
                </a:tc>
                <a:extLst>
                  <a:ext uri="{0D108BD9-81ED-4DB2-BD59-A6C34878D82A}">
                    <a16:rowId xmlns:a16="http://schemas.microsoft.com/office/drawing/2014/main" val="2808866774"/>
                  </a:ext>
                </a:extLst>
              </a:tr>
              <a:tr h="288000">
                <a:tc>
                  <a:txBody>
                    <a:bodyPr/>
                    <a:lstStyle/>
                    <a:p>
                      <a:pPr algn="l"/>
                      <a:r>
                        <a:rPr lang="es-ES" sz="700" dirty="0">
                          <a:latin typeface="Montserrat" panose="00000500000000000000" pitchFamily="2" charset="0"/>
                        </a:rPr>
                        <a:t>Felipe Carrillo Puerto</a:t>
                      </a:r>
                      <a:endParaRPr lang="es-MX" sz="700" dirty="0">
                        <a:latin typeface="Montserrat" panose="00000500000000000000" pitchFamily="2" charset="0"/>
                      </a:endParaRPr>
                    </a:p>
                  </a:txBody>
                  <a:tcPr anchor="ctr"/>
                </a:tc>
                <a:tc>
                  <a:txBody>
                    <a:bodyPr/>
                    <a:lstStyle/>
                    <a:p>
                      <a:pPr algn="ctr"/>
                      <a:r>
                        <a:rPr lang="es-ES" sz="700" dirty="0">
                          <a:latin typeface="Montserrat" panose="00000500000000000000" pitchFamily="2" charset="0"/>
                        </a:rPr>
                        <a:t>24.33</a:t>
                      </a:r>
                    </a:p>
                  </a:txBody>
                  <a:tcPr anchor="ctr"/>
                </a:tc>
                <a:tc>
                  <a:txBody>
                    <a:bodyPr/>
                    <a:lstStyle/>
                    <a:p>
                      <a:pPr algn="ctr"/>
                      <a:r>
                        <a:rPr lang="es-ES" sz="700" dirty="0">
                          <a:latin typeface="Montserrat" panose="00000500000000000000" pitchFamily="2" charset="0"/>
                        </a:rPr>
                        <a:t>Si</a:t>
                      </a:r>
                    </a:p>
                  </a:txBody>
                  <a:tcPr anchor="ctr"/>
                </a:tc>
                <a:extLst>
                  <a:ext uri="{0D108BD9-81ED-4DB2-BD59-A6C34878D82A}">
                    <a16:rowId xmlns:a16="http://schemas.microsoft.com/office/drawing/2014/main" val="706902592"/>
                  </a:ext>
                </a:extLst>
              </a:tr>
              <a:tr h="288000">
                <a:tc>
                  <a:txBody>
                    <a:bodyPr/>
                    <a:lstStyle/>
                    <a:p>
                      <a:pPr algn="l"/>
                      <a:r>
                        <a:rPr lang="es-ES" sz="700" b="1" dirty="0">
                          <a:latin typeface="Montserrat" panose="00000500000000000000" pitchFamily="2" charset="0"/>
                        </a:rPr>
                        <a:t>Total</a:t>
                      </a:r>
                      <a:endParaRPr lang="es-MX" sz="700" b="1" dirty="0">
                        <a:latin typeface="Montserrat" panose="00000500000000000000" pitchFamily="2" charset="0"/>
                      </a:endParaRPr>
                    </a:p>
                  </a:txBody>
                  <a:tcPr anchor="ctr"/>
                </a:tc>
                <a:tc>
                  <a:txBody>
                    <a:bodyPr/>
                    <a:lstStyle/>
                    <a:p>
                      <a:pPr algn="ctr"/>
                      <a:r>
                        <a:rPr lang="es-ES" sz="700" b="1" dirty="0">
                          <a:latin typeface="Montserrat" panose="00000500000000000000" pitchFamily="2" charset="0"/>
                        </a:rPr>
                        <a:t>36.000</a:t>
                      </a:r>
                    </a:p>
                  </a:txBody>
                  <a:tcPr anchor="ctr"/>
                </a:tc>
                <a:tc>
                  <a:txBody>
                    <a:bodyPr/>
                    <a:lstStyle/>
                    <a:p>
                      <a:pPr algn="ctr"/>
                      <a:endParaRPr lang="es-ES" sz="700" b="1" dirty="0">
                        <a:latin typeface="Montserrat" panose="00000500000000000000" pitchFamily="2" charset="0"/>
                      </a:endParaRPr>
                    </a:p>
                  </a:txBody>
                  <a:tcPr anchor="ctr"/>
                </a:tc>
                <a:extLst>
                  <a:ext uri="{0D108BD9-81ED-4DB2-BD59-A6C34878D82A}">
                    <a16:rowId xmlns:a16="http://schemas.microsoft.com/office/drawing/2014/main" val="3030543150"/>
                  </a:ext>
                </a:extLst>
              </a:tr>
            </a:tbl>
          </a:graphicData>
        </a:graphic>
      </p:graphicFrame>
      <p:sp>
        <p:nvSpPr>
          <p:cNvPr id="13" name="CuadroTexto 12">
            <a:extLst>
              <a:ext uri="{FF2B5EF4-FFF2-40B4-BE49-F238E27FC236}">
                <a16:creationId xmlns:a16="http://schemas.microsoft.com/office/drawing/2014/main" id="{7C1A060E-EDD3-8C4B-803F-46CCDEE78790}"/>
              </a:ext>
            </a:extLst>
          </p:cNvPr>
          <p:cNvSpPr txBox="1"/>
          <p:nvPr/>
        </p:nvSpPr>
        <p:spPr>
          <a:xfrm>
            <a:off x="9515452" y="1271927"/>
            <a:ext cx="2449842" cy="1954381"/>
          </a:xfrm>
          <a:prstGeom prst="rect">
            <a:avLst/>
          </a:prstGeom>
          <a:noFill/>
        </p:spPr>
        <p:txBody>
          <a:bodyPr wrap="square" rtlCol="0">
            <a:spAutoFit/>
          </a:bodyPr>
          <a:lstStyle/>
          <a:p>
            <a:pPr marL="228600" indent="-228600" defTabSz="631825">
              <a:buFont typeface="+mj-lt"/>
              <a:buAutoNum type="alphaUcPeriod"/>
            </a:pPr>
            <a:r>
              <a:rPr lang="es-ES" sz="1100" dirty="0">
                <a:latin typeface="Montserrat" panose="00000500000000000000" pitchFamily="2" charset="0"/>
              </a:rPr>
              <a:t>Elementos que integran al </a:t>
            </a:r>
            <a:r>
              <a:rPr lang="es-ES" sz="1100" b="1" dirty="0">
                <a:solidFill>
                  <a:srgbClr val="205340"/>
                </a:solidFill>
                <a:latin typeface="Montserrat" panose="00000500000000000000" pitchFamily="2" charset="0"/>
              </a:rPr>
              <a:t>Frente 3</a:t>
            </a:r>
            <a:r>
              <a:rPr lang="es-ES" sz="1100" dirty="0">
                <a:solidFill>
                  <a:srgbClr val="205340"/>
                </a:solidFill>
                <a:latin typeface="Montserrat" panose="00000500000000000000" pitchFamily="2" charset="0"/>
              </a:rPr>
              <a:t>:</a:t>
            </a:r>
          </a:p>
          <a:p>
            <a:pPr defTabSz="631825"/>
            <a:endParaRPr lang="es-ES" sz="1100" dirty="0">
              <a:latin typeface="Montserrat" panose="00000500000000000000" pitchFamily="2" charset="0"/>
            </a:endParaRPr>
          </a:p>
          <a:p>
            <a:pPr marL="171450" indent="-171450" defTabSz="631825">
              <a:buFont typeface="Arial" panose="020B0604020202020204" pitchFamily="34" charset="0"/>
              <a:buChar char="•"/>
            </a:pPr>
            <a:r>
              <a:rPr lang="es-ES" sz="1100" dirty="0">
                <a:latin typeface="Montserrat" panose="00000500000000000000" pitchFamily="2" charset="0"/>
              </a:rPr>
              <a:t>36.00 km de vía doble</a:t>
            </a:r>
          </a:p>
          <a:p>
            <a:pPr marL="171450" indent="-171450" defTabSz="631825">
              <a:buFont typeface="Arial" panose="020B0604020202020204" pitchFamily="34" charset="0"/>
              <a:buChar char="•"/>
            </a:pPr>
            <a:r>
              <a:rPr lang="es-ES" sz="1100" dirty="0">
                <a:latin typeface="Montserrat" panose="00000500000000000000" pitchFamily="2" charset="0"/>
              </a:rPr>
              <a:t>1 Base de mantenimiento</a:t>
            </a:r>
          </a:p>
          <a:p>
            <a:pPr marL="171450" indent="-171450" defTabSz="631825">
              <a:buFont typeface="Arial" panose="020B0604020202020204" pitchFamily="34" charset="0"/>
              <a:buChar char="•"/>
            </a:pPr>
            <a:r>
              <a:rPr lang="es-ES" sz="1100" dirty="0">
                <a:latin typeface="Montserrat" panose="00000500000000000000" pitchFamily="2" charset="0"/>
              </a:rPr>
              <a:t>1 Estación (Felipe Carrillo Puerto)</a:t>
            </a:r>
          </a:p>
          <a:p>
            <a:pPr marL="171450" indent="-171450" defTabSz="631825">
              <a:buFont typeface="Arial" panose="020B0604020202020204" pitchFamily="34" charset="0"/>
              <a:buChar char="•"/>
            </a:pPr>
            <a:r>
              <a:rPr lang="es-ES" sz="1100" dirty="0">
                <a:latin typeface="Montserrat" panose="00000500000000000000" pitchFamily="2" charset="0"/>
              </a:rPr>
              <a:t>5 Pasos vehiculares (por definir)</a:t>
            </a:r>
          </a:p>
          <a:p>
            <a:pPr marL="171450" indent="-171450" defTabSz="631825">
              <a:buFont typeface="Arial" panose="020B0604020202020204" pitchFamily="34" charset="0"/>
              <a:buChar char="•"/>
            </a:pPr>
            <a:r>
              <a:rPr lang="es-ES" sz="1100" dirty="0">
                <a:latin typeface="Montserrat" panose="00000500000000000000" pitchFamily="2" charset="0"/>
              </a:rPr>
              <a:t>46 Obras de drenaje transversal (por definir)</a:t>
            </a:r>
          </a:p>
        </p:txBody>
      </p:sp>
    </p:spTree>
    <p:extLst>
      <p:ext uri="{BB962C8B-B14F-4D97-AF65-F5344CB8AC3E}">
        <p14:creationId xmlns:p14="http://schemas.microsoft.com/office/powerpoint/2010/main" val="6847199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85249A8E-A3EB-8E46-B62A-4CC1236B2314}"/>
              </a:ext>
            </a:extLst>
          </p:cNvPr>
          <p:cNvPicPr>
            <a:picLocks noChangeAspect="1"/>
          </p:cNvPicPr>
          <p:nvPr/>
        </p:nvPicPr>
        <p:blipFill>
          <a:blip r:embed="rId2">
            <a:lum bright="70000" contrast="-70000"/>
          </a:blip>
          <a:stretch>
            <a:fillRect/>
          </a:stretch>
        </p:blipFill>
        <p:spPr>
          <a:xfrm>
            <a:off x="10713128" y="652933"/>
            <a:ext cx="1407348" cy="5277556"/>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8596591" y="5920112"/>
            <a:ext cx="2229105" cy="610940"/>
          </a:xfrm>
          <a:prstGeom prst="rect">
            <a:avLst/>
          </a:prstGeom>
        </p:spPr>
      </p:pic>
      <p:pic>
        <p:nvPicPr>
          <p:cNvPr id="50" name="Imagen 49">
            <a:extLst>
              <a:ext uri="{FF2B5EF4-FFF2-40B4-BE49-F238E27FC236}">
                <a16:creationId xmlns:a16="http://schemas.microsoft.com/office/drawing/2014/main" id="{D1242A87-AF0D-D74E-A12A-D338CC30443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120" b="47526" l="8667" r="75200"/>
                    </a14:imgEffect>
                  </a14:imgLayer>
                </a14:imgProps>
              </a:ext>
            </a:extLst>
          </a:blip>
          <a:srcRect l="10141" t="10141" r="24725" b="52488"/>
          <a:stretch/>
        </p:blipFill>
        <p:spPr>
          <a:xfrm>
            <a:off x="10938265" y="5690870"/>
            <a:ext cx="959307" cy="978986"/>
          </a:xfrm>
          <a:prstGeom prst="rect">
            <a:avLst/>
          </a:prstGeom>
        </p:spPr>
      </p:pic>
      <p:sp>
        <p:nvSpPr>
          <p:cNvPr id="82" name="object 3">
            <a:extLst>
              <a:ext uri="{FF2B5EF4-FFF2-40B4-BE49-F238E27FC236}">
                <a16:creationId xmlns:a16="http://schemas.microsoft.com/office/drawing/2014/main" id="{AE491BC3-A506-3847-9A74-33EEED8D6223}"/>
              </a:ext>
            </a:extLst>
          </p:cNvPr>
          <p:cNvSpPr txBox="1">
            <a:spLocks/>
          </p:cNvSpPr>
          <p:nvPr/>
        </p:nvSpPr>
        <p:spPr>
          <a:xfrm>
            <a:off x="12630799" y="5527085"/>
            <a:ext cx="2152699" cy="44050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800" b="1" spc="188" dirty="0">
                <a:solidFill>
                  <a:schemeClr val="bg1"/>
                </a:solidFill>
                <a:latin typeface="Montserrat" pitchFamily="2" charset="77"/>
              </a:rPr>
              <a:t>5</a:t>
            </a:r>
          </a:p>
        </p:txBody>
      </p:sp>
      <p:sp>
        <p:nvSpPr>
          <p:cNvPr id="98" name="object 3">
            <a:extLst>
              <a:ext uri="{FF2B5EF4-FFF2-40B4-BE49-F238E27FC236}">
                <a16:creationId xmlns:a16="http://schemas.microsoft.com/office/drawing/2014/main" id="{E953FA21-7092-4540-8B0C-9C3658FD4EB7}"/>
              </a:ext>
            </a:extLst>
          </p:cNvPr>
          <p:cNvSpPr txBox="1">
            <a:spLocks/>
          </p:cNvSpPr>
          <p:nvPr/>
        </p:nvSpPr>
        <p:spPr>
          <a:xfrm>
            <a:off x="14940383" y="-3197405"/>
            <a:ext cx="2152699" cy="33021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BANCOS </a:t>
            </a:r>
          </a:p>
          <a:p>
            <a:pPr marL="9525" algn="ctr">
              <a:spcBef>
                <a:spcPts val="75"/>
              </a:spcBef>
            </a:pPr>
            <a:r>
              <a:rPr lang="es-MX" sz="1000" b="1" spc="188" dirty="0">
                <a:latin typeface="Montserrat" pitchFamily="2" charset="77"/>
              </a:rPr>
              <a:t>DE MATERIALES  </a:t>
            </a:r>
          </a:p>
        </p:txBody>
      </p:sp>
      <p:sp>
        <p:nvSpPr>
          <p:cNvPr id="63" name="object 3">
            <a:extLst>
              <a:ext uri="{FF2B5EF4-FFF2-40B4-BE49-F238E27FC236}">
                <a16:creationId xmlns:a16="http://schemas.microsoft.com/office/drawing/2014/main" id="{816B3372-C442-1543-9BBC-8A4A84826FAE}"/>
              </a:ext>
            </a:extLst>
          </p:cNvPr>
          <p:cNvSpPr txBox="1">
            <a:spLocks/>
          </p:cNvSpPr>
          <p:nvPr/>
        </p:nvSpPr>
        <p:spPr>
          <a:xfrm>
            <a:off x="9504313" y="493388"/>
            <a:ext cx="4480488" cy="50206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3200" b="1" spc="188" dirty="0">
                <a:solidFill>
                  <a:srgbClr val="205340"/>
                </a:solidFill>
                <a:latin typeface="Montserrat Black" pitchFamily="2" charset="77"/>
              </a:rPr>
              <a:t>FRENTE 3</a:t>
            </a:r>
          </a:p>
        </p:txBody>
      </p:sp>
      <p:sp>
        <p:nvSpPr>
          <p:cNvPr id="14" name="object 3">
            <a:extLst>
              <a:ext uri="{FF2B5EF4-FFF2-40B4-BE49-F238E27FC236}">
                <a16:creationId xmlns:a16="http://schemas.microsoft.com/office/drawing/2014/main" id="{2DF73283-8C11-6244-8D0A-8A0C4860DC1D}"/>
              </a:ext>
            </a:extLst>
          </p:cNvPr>
          <p:cNvSpPr txBox="1">
            <a:spLocks/>
          </p:cNvSpPr>
          <p:nvPr/>
        </p:nvSpPr>
        <p:spPr>
          <a:xfrm>
            <a:off x="8230123" y="770387"/>
            <a:ext cx="1163822"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88" dirty="0">
                <a:solidFill>
                  <a:schemeClr val="bg1"/>
                </a:solidFill>
                <a:latin typeface="Montserrat" pitchFamily="2" charset="77"/>
              </a:rPr>
              <a:t>FRENTE 1</a:t>
            </a:r>
          </a:p>
        </p:txBody>
      </p:sp>
      <p:pic>
        <p:nvPicPr>
          <p:cNvPr id="3" name="Imagen 2">
            <a:extLst>
              <a:ext uri="{FF2B5EF4-FFF2-40B4-BE49-F238E27FC236}">
                <a16:creationId xmlns:a16="http://schemas.microsoft.com/office/drawing/2014/main" id="{EDE90736-7764-CA4D-A3EC-81BB92EE7969}"/>
              </a:ext>
            </a:extLst>
          </p:cNvPr>
          <p:cNvPicPr>
            <a:picLocks noChangeAspect="1"/>
          </p:cNvPicPr>
          <p:nvPr/>
        </p:nvPicPr>
        <p:blipFill>
          <a:blip r:embed="rId6"/>
          <a:stretch>
            <a:fillRect/>
          </a:stretch>
        </p:blipFill>
        <p:spPr>
          <a:xfrm>
            <a:off x="0" y="475294"/>
            <a:ext cx="9463689" cy="5907412"/>
          </a:xfrm>
          <a:prstGeom prst="rect">
            <a:avLst/>
          </a:prstGeom>
        </p:spPr>
      </p:pic>
      <p:graphicFrame>
        <p:nvGraphicFramePr>
          <p:cNvPr id="15" name="Tabla 3">
            <a:extLst>
              <a:ext uri="{FF2B5EF4-FFF2-40B4-BE49-F238E27FC236}">
                <a16:creationId xmlns:a16="http://schemas.microsoft.com/office/drawing/2014/main" id="{5DFAD1F0-57AC-3543-B381-C67335546D75}"/>
              </a:ext>
            </a:extLst>
          </p:cNvPr>
          <p:cNvGraphicFramePr>
            <a:graphicFrameLocks noGrp="1"/>
          </p:cNvGraphicFramePr>
          <p:nvPr>
            <p:extLst>
              <p:ext uri="{D42A27DB-BD31-4B8C-83A1-F6EECF244321}">
                <p14:modId xmlns:p14="http://schemas.microsoft.com/office/powerpoint/2010/main" val="2542609559"/>
              </p:ext>
            </p:extLst>
          </p:nvPr>
        </p:nvGraphicFramePr>
        <p:xfrm>
          <a:off x="9477595" y="1235911"/>
          <a:ext cx="2687687" cy="3884585"/>
        </p:xfrm>
        <a:graphic>
          <a:graphicData uri="http://schemas.openxmlformats.org/drawingml/2006/table">
            <a:tbl>
              <a:tblPr firstRow="1" lastCol="1" bandRow="1">
                <a:tableStyleId>{9D7B26C5-4107-4FEC-AEDC-1716B250A1EF}</a:tableStyleId>
              </a:tblPr>
              <a:tblGrid>
                <a:gridCol w="1257699">
                  <a:extLst>
                    <a:ext uri="{9D8B030D-6E8A-4147-A177-3AD203B41FA5}">
                      <a16:colId xmlns:a16="http://schemas.microsoft.com/office/drawing/2014/main" val="1043396764"/>
                    </a:ext>
                  </a:extLst>
                </a:gridCol>
                <a:gridCol w="653142">
                  <a:extLst>
                    <a:ext uri="{9D8B030D-6E8A-4147-A177-3AD203B41FA5}">
                      <a16:colId xmlns:a16="http://schemas.microsoft.com/office/drawing/2014/main" val="2335909385"/>
                    </a:ext>
                  </a:extLst>
                </a:gridCol>
                <a:gridCol w="776846">
                  <a:extLst>
                    <a:ext uri="{9D8B030D-6E8A-4147-A177-3AD203B41FA5}">
                      <a16:colId xmlns:a16="http://schemas.microsoft.com/office/drawing/2014/main" val="1890291282"/>
                    </a:ext>
                  </a:extLst>
                </a:gridCol>
              </a:tblGrid>
              <a:tr h="297988">
                <a:tc>
                  <a:txBody>
                    <a:bodyPr/>
                    <a:lstStyle/>
                    <a:p>
                      <a:pPr algn="ctr"/>
                      <a:r>
                        <a:rPr lang="es-MX" sz="1200" dirty="0"/>
                        <a:t>Trabajo</a:t>
                      </a:r>
                    </a:p>
                  </a:txBody>
                  <a:tcPr anchor="ctr"/>
                </a:tc>
                <a:tc>
                  <a:txBody>
                    <a:bodyPr/>
                    <a:lstStyle/>
                    <a:p>
                      <a:pPr algn="ctr"/>
                      <a:r>
                        <a:rPr lang="es-MX" sz="1200" dirty="0"/>
                        <a:t>Iniciado</a:t>
                      </a:r>
                    </a:p>
                  </a:txBody>
                  <a:tcPr anchor="ctr"/>
                </a:tc>
                <a:tc>
                  <a:txBody>
                    <a:bodyPr/>
                    <a:lstStyle/>
                    <a:p>
                      <a:pPr algn="ctr"/>
                      <a:r>
                        <a:rPr lang="es-MX" sz="1200" dirty="0"/>
                        <a:t>Longitud o puntos</a:t>
                      </a:r>
                    </a:p>
                  </a:txBody>
                  <a:tcPr anchor="ctr"/>
                </a:tc>
                <a:extLst>
                  <a:ext uri="{0D108BD9-81ED-4DB2-BD59-A6C34878D82A}">
                    <a16:rowId xmlns:a16="http://schemas.microsoft.com/office/drawing/2014/main" val="1818236928"/>
                  </a:ext>
                </a:extLst>
              </a:tr>
              <a:tr h="428964">
                <a:tc>
                  <a:txBody>
                    <a:bodyPr/>
                    <a:lstStyle/>
                    <a:p>
                      <a:r>
                        <a:rPr lang="es-MX" sz="1200" dirty="0"/>
                        <a:t>Liberación derecho de vía</a:t>
                      </a:r>
                    </a:p>
                  </a:txBody>
                  <a:tcPr anchor="ctr"/>
                </a:tc>
                <a:tc>
                  <a:txBody>
                    <a:bodyPr/>
                    <a:lstStyle/>
                    <a:p>
                      <a:pPr algn="ctr"/>
                      <a:r>
                        <a:rPr lang="es-MX" sz="1200" dirty="0"/>
                        <a:t>SI</a:t>
                      </a:r>
                      <a:endParaRPr lang="es-MX" sz="1200" b="0" dirty="0">
                        <a:solidFill>
                          <a:schemeClr val="tx1"/>
                        </a:solidFill>
                      </a:endParaRPr>
                    </a:p>
                  </a:txBody>
                  <a:tcPr anchor="ctr"/>
                </a:tc>
                <a:tc>
                  <a:txBody>
                    <a:bodyPr/>
                    <a:lstStyle/>
                    <a:p>
                      <a:pPr algn="ctr"/>
                      <a:r>
                        <a:rPr lang="es-MX" sz="1200" b="0" dirty="0">
                          <a:solidFill>
                            <a:schemeClr val="tx1"/>
                          </a:solidFill>
                        </a:rPr>
                        <a:t>35.79 km</a:t>
                      </a:r>
                    </a:p>
                  </a:txBody>
                  <a:tcPr anchor="ctr"/>
                </a:tc>
                <a:extLst>
                  <a:ext uri="{0D108BD9-81ED-4DB2-BD59-A6C34878D82A}">
                    <a16:rowId xmlns:a16="http://schemas.microsoft.com/office/drawing/2014/main" val="589372863"/>
                  </a:ext>
                </a:extLst>
              </a:tr>
              <a:tr h="428964">
                <a:tc>
                  <a:txBody>
                    <a:bodyPr/>
                    <a:lstStyle/>
                    <a:p>
                      <a:r>
                        <a:rPr lang="es-MX" sz="1200" dirty="0"/>
                        <a:t>Muestreo Forestal para ETJ</a:t>
                      </a:r>
                    </a:p>
                  </a:txBody>
                  <a:tcPr anchor="ctr"/>
                </a:tc>
                <a:tc>
                  <a:txBody>
                    <a:bodyPr/>
                    <a:lstStyle/>
                    <a:p>
                      <a:pPr algn="ctr"/>
                      <a:r>
                        <a:rPr lang="es-MX" sz="1200" dirty="0"/>
                        <a:t>SI</a:t>
                      </a:r>
                      <a:endParaRPr lang="es-MX" sz="1200" b="0" dirty="0">
                        <a:solidFill>
                          <a:schemeClr val="tx1"/>
                        </a:solidFill>
                      </a:endParaRPr>
                    </a:p>
                  </a:txBody>
                  <a:tcPr anchor="ctr"/>
                </a:tc>
                <a:tc>
                  <a:txBody>
                    <a:bodyPr/>
                    <a:lstStyle/>
                    <a:p>
                      <a:pPr algn="ctr"/>
                      <a:r>
                        <a:rPr lang="es-MX" sz="1200" b="0" dirty="0">
                          <a:solidFill>
                            <a:schemeClr val="tx1"/>
                          </a:solidFill>
                        </a:rPr>
                        <a:t>36 km</a:t>
                      </a:r>
                    </a:p>
                  </a:txBody>
                  <a:tcPr anchor="ctr"/>
                </a:tc>
                <a:extLst>
                  <a:ext uri="{0D108BD9-81ED-4DB2-BD59-A6C34878D82A}">
                    <a16:rowId xmlns:a16="http://schemas.microsoft.com/office/drawing/2014/main" val="1380238299"/>
                  </a:ext>
                </a:extLst>
              </a:tr>
              <a:tr h="428964">
                <a:tc>
                  <a:txBody>
                    <a:bodyPr/>
                    <a:lstStyle/>
                    <a:p>
                      <a:r>
                        <a:rPr lang="es-MX" sz="1200" dirty="0"/>
                        <a:t>Rescate de Flora</a:t>
                      </a:r>
                    </a:p>
                  </a:txBody>
                  <a:tcPr anchor="ctr"/>
                </a:tc>
                <a:tc>
                  <a:txBody>
                    <a:bodyPr/>
                    <a:lstStyle/>
                    <a:p>
                      <a:pPr algn="ctr"/>
                      <a:r>
                        <a:rPr lang="es-MX" sz="1200" dirty="0"/>
                        <a:t>SI</a:t>
                      </a:r>
                      <a:endParaRPr lang="es-MX" sz="1200" b="0" dirty="0">
                        <a:solidFill>
                          <a:schemeClr val="tx1"/>
                        </a:solidFill>
                      </a:endParaRPr>
                    </a:p>
                  </a:txBody>
                  <a:tcPr anchor="ctr"/>
                </a:tc>
                <a:tc>
                  <a:txBody>
                    <a:bodyPr/>
                    <a:lstStyle/>
                    <a:p>
                      <a:pPr algn="ctr"/>
                      <a:r>
                        <a:rPr lang="es-MX" sz="1200" b="1" kern="1200" dirty="0">
                          <a:solidFill>
                            <a:srgbClr val="0070C0"/>
                          </a:solidFill>
                          <a:latin typeface="+mn-lt"/>
                          <a:ea typeface="+mn-ea"/>
                          <a:cs typeface="+mn-cs"/>
                        </a:rPr>
                        <a:t>7.72 km</a:t>
                      </a:r>
                    </a:p>
                  </a:txBody>
                  <a:tcPr anchor="ctr"/>
                </a:tc>
                <a:extLst>
                  <a:ext uri="{0D108BD9-81ED-4DB2-BD59-A6C34878D82A}">
                    <a16:rowId xmlns:a16="http://schemas.microsoft.com/office/drawing/2014/main" val="1084121737"/>
                  </a:ext>
                </a:extLst>
              </a:tr>
              <a:tr h="428964">
                <a:tc>
                  <a:txBody>
                    <a:bodyPr/>
                    <a:lstStyle/>
                    <a:p>
                      <a:r>
                        <a:rPr lang="es-MX" sz="1200" dirty="0"/>
                        <a:t>Rescate de Fauna</a:t>
                      </a:r>
                    </a:p>
                  </a:txBody>
                  <a:tcPr anchor="ctr"/>
                </a:tc>
                <a:tc>
                  <a:txBody>
                    <a:bodyPr/>
                    <a:lstStyle/>
                    <a:p>
                      <a:pPr algn="ctr"/>
                      <a:r>
                        <a:rPr lang="es-MX" sz="1200" dirty="0"/>
                        <a:t>SI</a:t>
                      </a:r>
                      <a:endParaRPr lang="es-MX" sz="1200" b="0" dirty="0">
                        <a:solidFill>
                          <a:schemeClr val="tx1"/>
                        </a:solidFill>
                      </a:endParaRPr>
                    </a:p>
                  </a:txBody>
                  <a:tcPr anchor="ctr"/>
                </a:tc>
                <a:tc>
                  <a:txBody>
                    <a:bodyPr/>
                    <a:lstStyle/>
                    <a:p>
                      <a:pPr algn="ctr"/>
                      <a:r>
                        <a:rPr lang="es-MX" sz="1200" b="1" kern="1200" dirty="0">
                          <a:solidFill>
                            <a:srgbClr val="0070C0"/>
                          </a:solidFill>
                          <a:latin typeface="+mn-lt"/>
                          <a:ea typeface="+mn-ea"/>
                          <a:cs typeface="+mn-cs"/>
                        </a:rPr>
                        <a:t>9.07  km</a:t>
                      </a:r>
                    </a:p>
                  </a:txBody>
                  <a:tcPr anchor="ctr"/>
                </a:tc>
                <a:extLst>
                  <a:ext uri="{0D108BD9-81ED-4DB2-BD59-A6C34878D82A}">
                    <a16:rowId xmlns:a16="http://schemas.microsoft.com/office/drawing/2014/main" val="185932823"/>
                  </a:ext>
                </a:extLst>
              </a:tr>
              <a:tr h="600550">
                <a:tc>
                  <a:txBody>
                    <a:bodyPr/>
                    <a:lstStyle/>
                    <a:p>
                      <a:r>
                        <a:rPr lang="es-MX" sz="1200" dirty="0"/>
                        <a:t>Prospección Arqueológica</a:t>
                      </a:r>
                    </a:p>
                  </a:txBody>
                  <a:tcPr anchor="ctr"/>
                </a:tc>
                <a:tc>
                  <a:txBody>
                    <a:bodyPr/>
                    <a:lstStyle/>
                    <a:p>
                      <a:pPr algn="ctr"/>
                      <a:r>
                        <a:rPr lang="es-MX" sz="1200" b="1" dirty="0">
                          <a:solidFill>
                            <a:srgbClr val="0070C0"/>
                          </a:solidFill>
                        </a:rPr>
                        <a:t>127 hallazgos</a:t>
                      </a:r>
                    </a:p>
                  </a:txBody>
                  <a:tcPr anchor="ctr"/>
                </a:tc>
                <a:tc>
                  <a:txBody>
                    <a:bodyPr/>
                    <a:lstStyle/>
                    <a:p>
                      <a:pPr algn="ctr"/>
                      <a:r>
                        <a:rPr lang="es-MX" sz="1200" b="1" dirty="0">
                          <a:solidFill>
                            <a:srgbClr val="0070C0"/>
                          </a:solidFill>
                        </a:rPr>
                        <a:t>12.58 km</a:t>
                      </a:r>
                    </a:p>
                  </a:txBody>
                  <a:tcPr anchor="ctr"/>
                </a:tc>
                <a:extLst>
                  <a:ext uri="{0D108BD9-81ED-4DB2-BD59-A6C34878D82A}">
                    <a16:rowId xmlns:a16="http://schemas.microsoft.com/office/drawing/2014/main" val="1692894487"/>
                  </a:ext>
                </a:extLst>
              </a:tr>
              <a:tr h="414427">
                <a:tc>
                  <a:txBody>
                    <a:bodyPr/>
                    <a:lstStyle/>
                    <a:p>
                      <a:r>
                        <a:rPr lang="es-MX" sz="1200" dirty="0"/>
                        <a:t>Brecha Manual</a:t>
                      </a:r>
                    </a:p>
                  </a:txBody>
                  <a:tcPr anchor="ctr"/>
                </a:tc>
                <a:tc>
                  <a:txBody>
                    <a:bodyPr/>
                    <a:lstStyle/>
                    <a:p>
                      <a:pPr algn="ctr"/>
                      <a:r>
                        <a:rPr lang="es-MX" sz="1200" dirty="0"/>
                        <a:t>SI</a:t>
                      </a:r>
                      <a:endParaRPr lang="es-MX" sz="1200" b="0" dirty="0">
                        <a:solidFill>
                          <a:schemeClr val="tx1"/>
                        </a:solidFill>
                      </a:endParaRPr>
                    </a:p>
                  </a:txBody>
                  <a:tcPr anchor="ctr"/>
                </a:tc>
                <a:tc>
                  <a:txBody>
                    <a:bodyPr/>
                    <a:lstStyle/>
                    <a:p>
                      <a:pPr marL="0" algn="ctr" defTabSz="914377" rtl="0" eaLnBrk="1" latinLnBrk="0" hangingPunct="1">
                        <a:lnSpc>
                          <a:spcPct val="107000"/>
                        </a:lnSpc>
                        <a:spcAft>
                          <a:spcPts val="800"/>
                        </a:spcAft>
                      </a:pPr>
                      <a:r>
                        <a:rPr lang="es-MX" sz="1100" b="1" kern="1200" dirty="0">
                          <a:solidFill>
                            <a:srgbClr val="0070C0"/>
                          </a:solidFill>
                          <a:effectLst/>
                        </a:rPr>
                        <a:t>6.40 km</a:t>
                      </a:r>
                      <a:endParaRPr lang="es-MX" sz="1100" b="1" kern="1200" dirty="0">
                        <a:solidFill>
                          <a:srgbClr val="0070C0"/>
                        </a:solidFill>
                        <a:effectLst/>
                        <a:latin typeface="Montserrat" panose="00000500000000000000" pitchFamily="2" charset="0"/>
                        <a:cs typeface="Times New Roman" panose="02020603050405020304" pitchFamily="18" charset="0"/>
                      </a:endParaRPr>
                    </a:p>
                  </a:txBody>
                  <a:tcPr anchor="ctr"/>
                </a:tc>
                <a:extLst>
                  <a:ext uri="{0D108BD9-81ED-4DB2-BD59-A6C34878D82A}">
                    <a16:rowId xmlns:a16="http://schemas.microsoft.com/office/drawing/2014/main" val="1704134124"/>
                  </a:ext>
                </a:extLst>
              </a:tr>
              <a:tr h="600550">
                <a:tc>
                  <a:txBody>
                    <a:bodyPr/>
                    <a:lstStyle/>
                    <a:p>
                      <a:r>
                        <a:rPr lang="es-MX" sz="1200" dirty="0"/>
                        <a:t>Adquisición de Predios</a:t>
                      </a:r>
                    </a:p>
                  </a:txBody>
                  <a:tcPr anchor="ctr"/>
                </a:tc>
                <a:tc>
                  <a:txBody>
                    <a:bodyPr/>
                    <a:lstStyle/>
                    <a:p>
                      <a:pPr algn="ctr"/>
                      <a:r>
                        <a:rPr lang="es-MX" sz="1200" dirty="0"/>
                        <a:t>SI</a:t>
                      </a:r>
                      <a:endParaRPr lang="es-MX" sz="1200" b="0" dirty="0">
                        <a:solidFill>
                          <a:schemeClr val="tx1"/>
                        </a:solidFill>
                      </a:endParaRPr>
                    </a:p>
                  </a:txBody>
                  <a:tcPr anchor="ctr"/>
                </a:tc>
                <a:tc>
                  <a:txBody>
                    <a:bodyPr/>
                    <a:lstStyle/>
                    <a:p>
                      <a:pPr algn="ctr"/>
                      <a:r>
                        <a:rPr lang="es-MX" sz="1200" b="0" dirty="0">
                          <a:solidFill>
                            <a:schemeClr val="tx1"/>
                          </a:solidFill>
                        </a:rPr>
                        <a:t>Pendiente pago</a:t>
                      </a:r>
                    </a:p>
                  </a:txBody>
                  <a:tcPr anchor="ctr"/>
                </a:tc>
                <a:extLst>
                  <a:ext uri="{0D108BD9-81ED-4DB2-BD59-A6C34878D82A}">
                    <a16:rowId xmlns:a16="http://schemas.microsoft.com/office/drawing/2014/main" val="1542687439"/>
                  </a:ext>
                </a:extLst>
              </a:tr>
            </a:tbl>
          </a:graphicData>
        </a:graphic>
      </p:graphicFrame>
    </p:spTree>
    <p:extLst>
      <p:ext uri="{BB962C8B-B14F-4D97-AF65-F5344CB8AC3E}">
        <p14:creationId xmlns:p14="http://schemas.microsoft.com/office/powerpoint/2010/main" val="18827328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2"/>
          <a:stretch>
            <a:fillRect/>
          </a:stretch>
        </p:blipFill>
        <p:spPr>
          <a:xfrm>
            <a:off x="11965294" y="0"/>
            <a:ext cx="234462"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9529780" y="5097580"/>
            <a:ext cx="2229105" cy="610940"/>
          </a:xfrm>
          <a:prstGeom prst="rect">
            <a:avLst/>
          </a:prstGeom>
        </p:spPr>
      </p:pic>
      <p:pic>
        <p:nvPicPr>
          <p:cNvPr id="12" name="Imagen 11">
            <a:extLst>
              <a:ext uri="{FF2B5EF4-FFF2-40B4-BE49-F238E27FC236}">
                <a16:creationId xmlns:a16="http://schemas.microsoft.com/office/drawing/2014/main" id="{85249A8E-A3EB-8E46-B62A-4CC1236B2314}"/>
              </a:ext>
            </a:extLst>
          </p:cNvPr>
          <p:cNvPicPr>
            <a:picLocks noChangeAspect="1"/>
          </p:cNvPicPr>
          <p:nvPr/>
        </p:nvPicPr>
        <p:blipFill>
          <a:blip r:embed="rId4">
            <a:lum bright="70000" contrast="-70000"/>
          </a:blip>
          <a:stretch>
            <a:fillRect/>
          </a:stretch>
        </p:blipFill>
        <p:spPr>
          <a:xfrm>
            <a:off x="10713128" y="652933"/>
            <a:ext cx="1407348" cy="5277556"/>
          </a:xfrm>
          <a:prstGeom prst="rect">
            <a:avLst/>
          </a:prstGeom>
        </p:spPr>
      </p:pic>
      <p:pic>
        <p:nvPicPr>
          <p:cNvPr id="50" name="Imagen 49">
            <a:extLst>
              <a:ext uri="{FF2B5EF4-FFF2-40B4-BE49-F238E27FC236}">
                <a16:creationId xmlns:a16="http://schemas.microsoft.com/office/drawing/2014/main" id="{D1242A87-AF0D-D74E-A12A-D338CC30443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120" b="47526" l="8667" r="75200"/>
                    </a14:imgEffect>
                  </a14:imgLayer>
                </a14:imgProps>
              </a:ext>
            </a:extLst>
          </a:blip>
          <a:srcRect l="10141" t="10141" r="24725" b="52488"/>
          <a:stretch/>
        </p:blipFill>
        <p:spPr>
          <a:xfrm>
            <a:off x="10222358" y="5843647"/>
            <a:ext cx="959307" cy="978986"/>
          </a:xfrm>
          <a:prstGeom prst="rect">
            <a:avLst/>
          </a:prstGeom>
        </p:spPr>
      </p:pic>
      <p:sp>
        <p:nvSpPr>
          <p:cNvPr id="82" name="object 3">
            <a:extLst>
              <a:ext uri="{FF2B5EF4-FFF2-40B4-BE49-F238E27FC236}">
                <a16:creationId xmlns:a16="http://schemas.microsoft.com/office/drawing/2014/main" id="{AE491BC3-A506-3847-9A74-33EEED8D6223}"/>
              </a:ext>
            </a:extLst>
          </p:cNvPr>
          <p:cNvSpPr txBox="1">
            <a:spLocks/>
          </p:cNvSpPr>
          <p:nvPr/>
        </p:nvSpPr>
        <p:spPr>
          <a:xfrm>
            <a:off x="12630799" y="5527085"/>
            <a:ext cx="2152699" cy="44050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800" b="1" spc="188" dirty="0">
                <a:solidFill>
                  <a:schemeClr val="bg1"/>
                </a:solidFill>
                <a:latin typeface="Montserrat" pitchFamily="2" charset="77"/>
              </a:rPr>
              <a:t>5</a:t>
            </a:r>
          </a:p>
        </p:txBody>
      </p:sp>
      <p:sp>
        <p:nvSpPr>
          <p:cNvPr id="98" name="object 3">
            <a:extLst>
              <a:ext uri="{FF2B5EF4-FFF2-40B4-BE49-F238E27FC236}">
                <a16:creationId xmlns:a16="http://schemas.microsoft.com/office/drawing/2014/main" id="{E953FA21-7092-4540-8B0C-9C3658FD4EB7}"/>
              </a:ext>
            </a:extLst>
          </p:cNvPr>
          <p:cNvSpPr txBox="1">
            <a:spLocks/>
          </p:cNvSpPr>
          <p:nvPr/>
        </p:nvSpPr>
        <p:spPr>
          <a:xfrm>
            <a:off x="14940383" y="-3197405"/>
            <a:ext cx="2152699" cy="33021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BANCOS </a:t>
            </a:r>
          </a:p>
          <a:p>
            <a:pPr marL="9525" algn="ctr">
              <a:spcBef>
                <a:spcPts val="75"/>
              </a:spcBef>
            </a:pPr>
            <a:r>
              <a:rPr lang="es-MX" sz="1000" b="1" spc="188" dirty="0">
                <a:latin typeface="Montserrat" pitchFamily="2" charset="77"/>
              </a:rPr>
              <a:t>DE MATERIALES  </a:t>
            </a:r>
          </a:p>
        </p:txBody>
      </p:sp>
      <p:sp>
        <p:nvSpPr>
          <p:cNvPr id="63" name="object 3">
            <a:extLst>
              <a:ext uri="{FF2B5EF4-FFF2-40B4-BE49-F238E27FC236}">
                <a16:creationId xmlns:a16="http://schemas.microsoft.com/office/drawing/2014/main" id="{816B3372-C442-1543-9BBC-8A4A84826FAE}"/>
              </a:ext>
            </a:extLst>
          </p:cNvPr>
          <p:cNvSpPr txBox="1">
            <a:spLocks/>
          </p:cNvSpPr>
          <p:nvPr/>
        </p:nvSpPr>
        <p:spPr>
          <a:xfrm>
            <a:off x="9504313" y="493388"/>
            <a:ext cx="4480488" cy="50206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3200" b="1" spc="188" dirty="0">
                <a:solidFill>
                  <a:srgbClr val="205340"/>
                </a:solidFill>
                <a:latin typeface="Montserrat Black" pitchFamily="2" charset="77"/>
              </a:rPr>
              <a:t>FRENTE 4</a:t>
            </a:r>
          </a:p>
        </p:txBody>
      </p:sp>
      <p:sp>
        <p:nvSpPr>
          <p:cNvPr id="14" name="object 3">
            <a:extLst>
              <a:ext uri="{FF2B5EF4-FFF2-40B4-BE49-F238E27FC236}">
                <a16:creationId xmlns:a16="http://schemas.microsoft.com/office/drawing/2014/main" id="{2DF73283-8C11-6244-8D0A-8A0C4860DC1D}"/>
              </a:ext>
            </a:extLst>
          </p:cNvPr>
          <p:cNvSpPr txBox="1">
            <a:spLocks/>
          </p:cNvSpPr>
          <p:nvPr/>
        </p:nvSpPr>
        <p:spPr>
          <a:xfrm>
            <a:off x="8230123" y="770387"/>
            <a:ext cx="1163822"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88" dirty="0">
                <a:solidFill>
                  <a:schemeClr val="bg1"/>
                </a:solidFill>
                <a:latin typeface="Montserrat" pitchFamily="2" charset="77"/>
              </a:rPr>
              <a:t>FRENTE 1</a:t>
            </a:r>
          </a:p>
        </p:txBody>
      </p:sp>
      <p:pic>
        <p:nvPicPr>
          <p:cNvPr id="3" name="Imagen 2">
            <a:extLst>
              <a:ext uri="{FF2B5EF4-FFF2-40B4-BE49-F238E27FC236}">
                <a16:creationId xmlns:a16="http://schemas.microsoft.com/office/drawing/2014/main" id="{6F1BAD3A-E0EF-0740-BE7C-D6C51E44378B}"/>
              </a:ext>
            </a:extLst>
          </p:cNvPr>
          <p:cNvPicPr>
            <a:picLocks noChangeAspect="1"/>
          </p:cNvPicPr>
          <p:nvPr/>
        </p:nvPicPr>
        <p:blipFill>
          <a:blip r:embed="rId7"/>
          <a:stretch>
            <a:fillRect/>
          </a:stretch>
        </p:blipFill>
        <p:spPr>
          <a:xfrm>
            <a:off x="0" y="468443"/>
            <a:ext cx="9435518" cy="5889827"/>
          </a:xfrm>
          <a:prstGeom prst="rect">
            <a:avLst/>
          </a:prstGeom>
        </p:spPr>
      </p:pic>
      <p:graphicFrame>
        <p:nvGraphicFramePr>
          <p:cNvPr id="11" name="Tabla 42">
            <a:extLst>
              <a:ext uri="{FF2B5EF4-FFF2-40B4-BE49-F238E27FC236}">
                <a16:creationId xmlns:a16="http://schemas.microsoft.com/office/drawing/2014/main" id="{95BBDED4-7FAB-134C-85BB-C781EF7A7535}"/>
              </a:ext>
            </a:extLst>
          </p:cNvPr>
          <p:cNvGraphicFramePr>
            <a:graphicFrameLocks noGrp="1"/>
          </p:cNvGraphicFramePr>
          <p:nvPr>
            <p:extLst>
              <p:ext uri="{D42A27DB-BD31-4B8C-83A1-F6EECF244321}">
                <p14:modId xmlns:p14="http://schemas.microsoft.com/office/powerpoint/2010/main" val="474647036"/>
              </p:ext>
            </p:extLst>
          </p:nvPr>
        </p:nvGraphicFramePr>
        <p:xfrm>
          <a:off x="9548597" y="2889295"/>
          <a:ext cx="2357340" cy="2071080"/>
        </p:xfrm>
        <a:graphic>
          <a:graphicData uri="http://schemas.openxmlformats.org/drawingml/2006/table">
            <a:tbl>
              <a:tblPr firstRow="1" bandRow="1">
                <a:tableStyleId>{5940675A-B579-460E-94D1-54222C63F5DA}</a:tableStyleId>
              </a:tblPr>
              <a:tblGrid>
                <a:gridCol w="785780">
                  <a:extLst>
                    <a:ext uri="{9D8B030D-6E8A-4147-A177-3AD203B41FA5}">
                      <a16:colId xmlns:a16="http://schemas.microsoft.com/office/drawing/2014/main" val="3407623234"/>
                    </a:ext>
                  </a:extLst>
                </a:gridCol>
                <a:gridCol w="670959">
                  <a:extLst>
                    <a:ext uri="{9D8B030D-6E8A-4147-A177-3AD203B41FA5}">
                      <a16:colId xmlns:a16="http://schemas.microsoft.com/office/drawing/2014/main" val="676469051"/>
                    </a:ext>
                  </a:extLst>
                </a:gridCol>
                <a:gridCol w="900601">
                  <a:extLst>
                    <a:ext uri="{9D8B030D-6E8A-4147-A177-3AD203B41FA5}">
                      <a16:colId xmlns:a16="http://schemas.microsoft.com/office/drawing/2014/main" val="3386796370"/>
                    </a:ext>
                  </a:extLst>
                </a:gridCol>
              </a:tblGrid>
              <a:tr h="288000">
                <a:tc>
                  <a:txBody>
                    <a:bodyPr/>
                    <a:lstStyle/>
                    <a:p>
                      <a:pPr algn="ctr"/>
                      <a:r>
                        <a:rPr lang="es-ES" sz="1000" b="1" dirty="0">
                          <a:latin typeface="Montserrat" panose="00000500000000000000" pitchFamily="2" charset="0"/>
                        </a:rPr>
                        <a:t>Ejido/Predio</a:t>
                      </a:r>
                      <a:endParaRPr lang="es-MX" sz="1000" b="1" dirty="0">
                        <a:latin typeface="Montserrat" panose="00000500000000000000" pitchFamily="2" charset="0"/>
                      </a:endParaRPr>
                    </a:p>
                  </a:txBody>
                  <a:tcPr anchor="ctr"/>
                </a:tc>
                <a:tc>
                  <a:txBody>
                    <a:bodyPr/>
                    <a:lstStyle/>
                    <a:p>
                      <a:pPr algn="ctr"/>
                      <a:r>
                        <a:rPr lang="es-ES" sz="1000" b="1" dirty="0">
                          <a:latin typeface="Montserrat" panose="00000500000000000000" pitchFamily="2" charset="0"/>
                        </a:rPr>
                        <a:t>Longitud (KM)</a:t>
                      </a:r>
                      <a:endParaRPr lang="es-MX" sz="1000" b="1" dirty="0">
                        <a:latin typeface="Montserrat" panose="00000500000000000000" pitchFamily="2" charset="0"/>
                      </a:endParaRPr>
                    </a:p>
                  </a:txBody>
                  <a:tcPr anchor="ctr"/>
                </a:tc>
                <a:tc>
                  <a:txBody>
                    <a:bodyPr/>
                    <a:lstStyle/>
                    <a:p>
                      <a:pPr algn="ctr"/>
                      <a:r>
                        <a:rPr lang="es-ES" sz="1000" b="1" dirty="0">
                          <a:latin typeface="Montserrat" panose="00000500000000000000" pitchFamily="2" charset="0"/>
                        </a:rPr>
                        <a:t>Liberado</a:t>
                      </a:r>
                      <a:endParaRPr lang="es-MX" sz="1000" b="1" dirty="0">
                        <a:latin typeface="Montserrat" panose="00000500000000000000" pitchFamily="2" charset="0"/>
                      </a:endParaRPr>
                    </a:p>
                  </a:txBody>
                  <a:tcPr anchor="ctr"/>
                </a:tc>
                <a:extLst>
                  <a:ext uri="{0D108BD9-81ED-4DB2-BD59-A6C34878D82A}">
                    <a16:rowId xmlns:a16="http://schemas.microsoft.com/office/drawing/2014/main" val="1904122435"/>
                  </a:ext>
                </a:extLst>
              </a:tr>
              <a:tr h="288000">
                <a:tc>
                  <a:txBody>
                    <a:bodyPr/>
                    <a:lstStyle/>
                    <a:p>
                      <a:pPr algn="l"/>
                      <a:r>
                        <a:rPr lang="es-ES" sz="900" dirty="0">
                          <a:latin typeface="Montserrat" panose="00000500000000000000" pitchFamily="2" charset="0"/>
                        </a:rPr>
                        <a:t>Felipe Carrillo Puerto</a:t>
                      </a:r>
                      <a:endParaRPr lang="es-MX" sz="900" dirty="0">
                        <a:latin typeface="Montserrat" panose="00000500000000000000" pitchFamily="2" charset="0"/>
                      </a:endParaRPr>
                    </a:p>
                  </a:txBody>
                  <a:tcPr anchor="ctr"/>
                </a:tc>
                <a:tc>
                  <a:txBody>
                    <a:bodyPr/>
                    <a:lstStyle/>
                    <a:p>
                      <a:pPr algn="ctr"/>
                      <a:r>
                        <a:rPr lang="es-ES" sz="900" dirty="0">
                          <a:latin typeface="Montserrat" panose="00000500000000000000" pitchFamily="2" charset="0"/>
                        </a:rPr>
                        <a:t>3.37</a:t>
                      </a:r>
                      <a:endParaRPr lang="es-MX" sz="900" dirty="0">
                        <a:latin typeface="Montserrat" panose="00000500000000000000" pitchFamily="2" charset="0"/>
                      </a:endParaRPr>
                    </a:p>
                  </a:txBody>
                  <a:tcPr anchor="ctr"/>
                </a:tc>
                <a:tc>
                  <a:txBody>
                    <a:bodyPr/>
                    <a:lstStyle/>
                    <a:p>
                      <a:pPr algn="ctr"/>
                      <a:r>
                        <a:rPr lang="es-ES" sz="900" dirty="0">
                          <a:latin typeface="Montserrat" panose="00000500000000000000" pitchFamily="2" charset="0"/>
                        </a:rPr>
                        <a:t>Si</a:t>
                      </a:r>
                      <a:endParaRPr lang="es-MX" sz="900" dirty="0">
                        <a:latin typeface="Montserrat" panose="00000500000000000000" pitchFamily="2" charset="0"/>
                      </a:endParaRPr>
                    </a:p>
                  </a:txBody>
                  <a:tcPr anchor="ctr"/>
                </a:tc>
                <a:extLst>
                  <a:ext uri="{0D108BD9-81ED-4DB2-BD59-A6C34878D82A}">
                    <a16:rowId xmlns:a16="http://schemas.microsoft.com/office/drawing/2014/main" val="2476157621"/>
                  </a:ext>
                </a:extLst>
              </a:tr>
              <a:tr h="288000">
                <a:tc>
                  <a:txBody>
                    <a:bodyPr/>
                    <a:lstStyle/>
                    <a:p>
                      <a:pPr algn="l"/>
                      <a:r>
                        <a:rPr lang="es-ES" sz="900" dirty="0">
                          <a:latin typeface="Montserrat" panose="00000500000000000000" pitchFamily="2" charset="0"/>
                        </a:rPr>
                        <a:t>X-Hazil y anexos</a:t>
                      </a:r>
                      <a:endParaRPr lang="es-MX" sz="900" dirty="0">
                        <a:latin typeface="Montserrat" panose="00000500000000000000" pitchFamily="2" charset="0"/>
                      </a:endParaRPr>
                    </a:p>
                  </a:txBody>
                  <a:tcPr anchor="ctr"/>
                </a:tc>
                <a:tc>
                  <a:txBody>
                    <a:bodyPr/>
                    <a:lstStyle/>
                    <a:p>
                      <a:pPr algn="ctr"/>
                      <a:r>
                        <a:rPr lang="es-ES" sz="900" dirty="0">
                          <a:latin typeface="Montserrat" panose="00000500000000000000" pitchFamily="2" charset="0"/>
                        </a:rPr>
                        <a:t>21.51</a:t>
                      </a:r>
                    </a:p>
                  </a:txBody>
                  <a:tcPr anchor="ctr"/>
                </a:tc>
                <a:tc>
                  <a:txBody>
                    <a:bodyPr/>
                    <a:lstStyle/>
                    <a:p>
                      <a:pPr algn="ctr"/>
                      <a:r>
                        <a:rPr lang="es-ES" sz="900" dirty="0">
                          <a:latin typeface="Montserrat" panose="00000500000000000000" pitchFamily="2" charset="0"/>
                        </a:rPr>
                        <a:t>Si</a:t>
                      </a:r>
                    </a:p>
                  </a:txBody>
                  <a:tcPr anchor="ctr"/>
                </a:tc>
                <a:extLst>
                  <a:ext uri="{0D108BD9-81ED-4DB2-BD59-A6C34878D82A}">
                    <a16:rowId xmlns:a16="http://schemas.microsoft.com/office/drawing/2014/main" val="2808866774"/>
                  </a:ext>
                </a:extLst>
              </a:tr>
              <a:tr h="288000">
                <a:tc>
                  <a:txBody>
                    <a:bodyPr/>
                    <a:lstStyle/>
                    <a:p>
                      <a:pPr algn="l"/>
                      <a:r>
                        <a:rPr lang="es-ES" sz="900" dirty="0">
                          <a:latin typeface="Montserrat" panose="00000500000000000000" pitchFamily="2" charset="0"/>
                        </a:rPr>
                        <a:t>Predios por definir</a:t>
                      </a:r>
                      <a:endParaRPr lang="es-MX" sz="900" dirty="0">
                        <a:latin typeface="Montserrat" panose="00000500000000000000" pitchFamily="2" charset="0"/>
                      </a:endParaRPr>
                    </a:p>
                  </a:txBody>
                  <a:tcPr anchor="ctr"/>
                </a:tc>
                <a:tc>
                  <a:txBody>
                    <a:bodyPr/>
                    <a:lstStyle/>
                    <a:p>
                      <a:pPr algn="ctr"/>
                      <a:r>
                        <a:rPr lang="es-ES" sz="900" dirty="0">
                          <a:latin typeface="Montserrat" panose="00000500000000000000" pitchFamily="2" charset="0"/>
                        </a:rPr>
                        <a:t>11.21</a:t>
                      </a:r>
                    </a:p>
                  </a:txBody>
                  <a:tcPr anchor="ctr"/>
                </a:tc>
                <a:tc>
                  <a:txBody>
                    <a:bodyPr/>
                    <a:lstStyle/>
                    <a:p>
                      <a:pPr algn="ctr"/>
                      <a:r>
                        <a:rPr lang="es-ES" sz="900" dirty="0">
                          <a:latin typeface="Montserrat" panose="00000500000000000000" pitchFamily="2" charset="0"/>
                        </a:rPr>
                        <a:t>No</a:t>
                      </a:r>
                    </a:p>
                  </a:txBody>
                  <a:tcPr anchor="ctr"/>
                </a:tc>
                <a:extLst>
                  <a:ext uri="{0D108BD9-81ED-4DB2-BD59-A6C34878D82A}">
                    <a16:rowId xmlns:a16="http://schemas.microsoft.com/office/drawing/2014/main" val="706902592"/>
                  </a:ext>
                </a:extLst>
              </a:tr>
              <a:tr h="288000">
                <a:tc>
                  <a:txBody>
                    <a:bodyPr/>
                    <a:lstStyle/>
                    <a:p>
                      <a:pPr algn="l"/>
                      <a:r>
                        <a:rPr lang="es-ES" sz="900" b="1" dirty="0">
                          <a:latin typeface="Montserrat" panose="00000500000000000000" pitchFamily="2" charset="0"/>
                        </a:rPr>
                        <a:t>Total</a:t>
                      </a:r>
                      <a:endParaRPr lang="es-MX" sz="900" b="1" dirty="0">
                        <a:latin typeface="Montserrat" panose="00000500000000000000" pitchFamily="2" charset="0"/>
                      </a:endParaRPr>
                    </a:p>
                  </a:txBody>
                  <a:tcPr anchor="ctr"/>
                </a:tc>
                <a:tc>
                  <a:txBody>
                    <a:bodyPr/>
                    <a:lstStyle/>
                    <a:p>
                      <a:pPr algn="ctr"/>
                      <a:r>
                        <a:rPr lang="es-ES" sz="900" b="1" dirty="0">
                          <a:latin typeface="Montserrat" panose="00000500000000000000" pitchFamily="2" charset="0"/>
                        </a:rPr>
                        <a:t>36.100</a:t>
                      </a:r>
                    </a:p>
                  </a:txBody>
                  <a:tcPr anchor="ctr"/>
                </a:tc>
                <a:tc>
                  <a:txBody>
                    <a:bodyPr/>
                    <a:lstStyle/>
                    <a:p>
                      <a:pPr algn="ctr"/>
                      <a:endParaRPr lang="es-ES" sz="900" b="1" dirty="0">
                        <a:latin typeface="Montserrat" panose="00000500000000000000" pitchFamily="2" charset="0"/>
                      </a:endParaRPr>
                    </a:p>
                  </a:txBody>
                  <a:tcPr anchor="ctr"/>
                </a:tc>
                <a:extLst>
                  <a:ext uri="{0D108BD9-81ED-4DB2-BD59-A6C34878D82A}">
                    <a16:rowId xmlns:a16="http://schemas.microsoft.com/office/drawing/2014/main" val="3030543150"/>
                  </a:ext>
                </a:extLst>
              </a:tr>
            </a:tbl>
          </a:graphicData>
        </a:graphic>
      </p:graphicFrame>
      <p:sp>
        <p:nvSpPr>
          <p:cNvPr id="13" name="CuadroTexto 12">
            <a:extLst>
              <a:ext uri="{FF2B5EF4-FFF2-40B4-BE49-F238E27FC236}">
                <a16:creationId xmlns:a16="http://schemas.microsoft.com/office/drawing/2014/main" id="{4BAF27EB-7385-A140-A58B-7055E38B2F4A}"/>
              </a:ext>
            </a:extLst>
          </p:cNvPr>
          <p:cNvSpPr txBox="1"/>
          <p:nvPr/>
        </p:nvSpPr>
        <p:spPr>
          <a:xfrm>
            <a:off x="9484243" y="1044957"/>
            <a:ext cx="2515832" cy="1785104"/>
          </a:xfrm>
          <a:prstGeom prst="rect">
            <a:avLst/>
          </a:prstGeom>
          <a:noFill/>
        </p:spPr>
        <p:txBody>
          <a:bodyPr wrap="square" rtlCol="0">
            <a:spAutoFit/>
          </a:bodyPr>
          <a:lstStyle/>
          <a:p>
            <a:pPr marL="228600" indent="-228600" defTabSz="631825">
              <a:buFont typeface="+mj-lt"/>
              <a:buAutoNum type="alphaUcPeriod"/>
            </a:pPr>
            <a:r>
              <a:rPr lang="es-ES" sz="1100" dirty="0">
                <a:latin typeface="Montserrat" panose="00000500000000000000" pitchFamily="2" charset="0"/>
              </a:rPr>
              <a:t>Elementos que integran al </a:t>
            </a:r>
            <a:r>
              <a:rPr lang="es-ES" sz="1100" b="1" dirty="0">
                <a:solidFill>
                  <a:srgbClr val="205340"/>
                </a:solidFill>
                <a:latin typeface="Montserrat" panose="00000500000000000000" pitchFamily="2" charset="0"/>
              </a:rPr>
              <a:t>Frente 4</a:t>
            </a:r>
            <a:r>
              <a:rPr lang="es-ES" sz="1100" dirty="0">
                <a:solidFill>
                  <a:srgbClr val="205340"/>
                </a:solidFill>
                <a:latin typeface="Montserrat" panose="00000500000000000000" pitchFamily="2" charset="0"/>
              </a:rPr>
              <a:t>:</a:t>
            </a:r>
          </a:p>
          <a:p>
            <a:pPr marL="171450" indent="-171450" defTabSz="631825">
              <a:buFont typeface="Arial" panose="020B0604020202020204" pitchFamily="34" charset="0"/>
              <a:buChar char="•"/>
            </a:pPr>
            <a:endParaRPr lang="es-ES" sz="1100" dirty="0">
              <a:latin typeface="Montserrat" panose="00000500000000000000" pitchFamily="2" charset="0"/>
            </a:endParaRPr>
          </a:p>
          <a:p>
            <a:pPr marL="171450" indent="-171450" defTabSz="631825">
              <a:buFont typeface="Arial" panose="020B0604020202020204" pitchFamily="34" charset="0"/>
              <a:buChar char="•"/>
            </a:pPr>
            <a:endParaRPr lang="es-ES" sz="1100" dirty="0">
              <a:latin typeface="Montserrat" panose="00000500000000000000" pitchFamily="2" charset="0"/>
            </a:endParaRPr>
          </a:p>
          <a:p>
            <a:pPr marL="171450" indent="-171450" defTabSz="631825">
              <a:buFont typeface="Arial" panose="020B0604020202020204" pitchFamily="34" charset="0"/>
              <a:buChar char="•"/>
            </a:pPr>
            <a:r>
              <a:rPr lang="es-ES" sz="1100" dirty="0">
                <a:latin typeface="Montserrat" panose="00000500000000000000" pitchFamily="2" charset="0"/>
              </a:rPr>
              <a:t>36.10 km de vía doble</a:t>
            </a:r>
          </a:p>
          <a:p>
            <a:pPr marL="171450" indent="-171450" defTabSz="631825">
              <a:buFont typeface="Arial" panose="020B0604020202020204" pitchFamily="34" charset="0"/>
              <a:buChar char="•"/>
            </a:pPr>
            <a:r>
              <a:rPr lang="es-ES" sz="1100" dirty="0">
                <a:latin typeface="Montserrat" panose="00000500000000000000" pitchFamily="2" charset="0"/>
              </a:rPr>
              <a:t>1 Ladero</a:t>
            </a:r>
          </a:p>
          <a:p>
            <a:pPr marL="171450" indent="-171450" defTabSz="631825">
              <a:buFont typeface="Arial" panose="020B0604020202020204" pitchFamily="34" charset="0"/>
              <a:buChar char="•"/>
            </a:pPr>
            <a:r>
              <a:rPr lang="es-ES" sz="1100" dirty="0">
                <a:latin typeface="Montserrat" panose="00000500000000000000" pitchFamily="2" charset="0"/>
              </a:rPr>
              <a:t>8 Pasos vehiculares (por definir)</a:t>
            </a:r>
          </a:p>
          <a:p>
            <a:pPr marL="171450" indent="-171450" defTabSz="631825">
              <a:buFont typeface="Arial" panose="020B0604020202020204" pitchFamily="34" charset="0"/>
              <a:buChar char="•"/>
            </a:pPr>
            <a:r>
              <a:rPr lang="es-ES" sz="1100" dirty="0">
                <a:latin typeface="Montserrat" panose="00000500000000000000" pitchFamily="2" charset="0"/>
              </a:rPr>
              <a:t>42 Obras de drenaje transversal (por definir)</a:t>
            </a:r>
          </a:p>
        </p:txBody>
      </p:sp>
    </p:spTree>
    <p:extLst>
      <p:ext uri="{BB962C8B-B14F-4D97-AF65-F5344CB8AC3E}">
        <p14:creationId xmlns:p14="http://schemas.microsoft.com/office/powerpoint/2010/main" val="2573946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a 9">
            <a:extLst>
              <a:ext uri="{FF2B5EF4-FFF2-40B4-BE49-F238E27FC236}">
                <a16:creationId xmlns:a16="http://schemas.microsoft.com/office/drawing/2014/main" id="{06A232B8-431B-7B44-9D23-21A13BDE3FCA}"/>
              </a:ext>
            </a:extLst>
          </p:cNvPr>
          <p:cNvGraphicFramePr>
            <a:graphicFrameLocks noGrp="1"/>
          </p:cNvGraphicFramePr>
          <p:nvPr>
            <p:extLst>
              <p:ext uri="{D42A27DB-BD31-4B8C-83A1-F6EECF244321}">
                <p14:modId xmlns:p14="http://schemas.microsoft.com/office/powerpoint/2010/main" val="4064759747"/>
              </p:ext>
            </p:extLst>
          </p:nvPr>
        </p:nvGraphicFramePr>
        <p:xfrm>
          <a:off x="48950" y="161325"/>
          <a:ext cx="9326162" cy="6426531"/>
        </p:xfrm>
        <a:graphic>
          <a:graphicData uri="http://schemas.openxmlformats.org/drawingml/2006/table">
            <a:tbl>
              <a:tblPr>
                <a:tableStyleId>{616DA210-FB5B-4158-B5E0-FEB733F419BA}</a:tableStyleId>
              </a:tblPr>
              <a:tblGrid>
                <a:gridCol w="615893">
                  <a:extLst>
                    <a:ext uri="{9D8B030D-6E8A-4147-A177-3AD203B41FA5}">
                      <a16:colId xmlns:a16="http://schemas.microsoft.com/office/drawing/2014/main" val="3894375753"/>
                    </a:ext>
                  </a:extLst>
                </a:gridCol>
                <a:gridCol w="1934427">
                  <a:extLst>
                    <a:ext uri="{9D8B030D-6E8A-4147-A177-3AD203B41FA5}">
                      <a16:colId xmlns:a16="http://schemas.microsoft.com/office/drawing/2014/main" val="574447753"/>
                    </a:ext>
                  </a:extLst>
                </a:gridCol>
                <a:gridCol w="1405278">
                  <a:extLst>
                    <a:ext uri="{9D8B030D-6E8A-4147-A177-3AD203B41FA5}">
                      <a16:colId xmlns:a16="http://schemas.microsoft.com/office/drawing/2014/main" val="2134844472"/>
                    </a:ext>
                  </a:extLst>
                </a:gridCol>
                <a:gridCol w="1313834">
                  <a:extLst>
                    <a:ext uri="{9D8B030D-6E8A-4147-A177-3AD203B41FA5}">
                      <a16:colId xmlns:a16="http://schemas.microsoft.com/office/drawing/2014/main" val="3392348193"/>
                    </a:ext>
                  </a:extLst>
                </a:gridCol>
                <a:gridCol w="1204021">
                  <a:extLst>
                    <a:ext uri="{9D8B030D-6E8A-4147-A177-3AD203B41FA5}">
                      <a16:colId xmlns:a16="http://schemas.microsoft.com/office/drawing/2014/main" val="2359954555"/>
                    </a:ext>
                  </a:extLst>
                </a:gridCol>
                <a:gridCol w="1109387">
                  <a:extLst>
                    <a:ext uri="{9D8B030D-6E8A-4147-A177-3AD203B41FA5}">
                      <a16:colId xmlns:a16="http://schemas.microsoft.com/office/drawing/2014/main" val="35134473"/>
                    </a:ext>
                  </a:extLst>
                </a:gridCol>
                <a:gridCol w="1011858">
                  <a:extLst>
                    <a:ext uri="{9D8B030D-6E8A-4147-A177-3AD203B41FA5}">
                      <a16:colId xmlns:a16="http://schemas.microsoft.com/office/drawing/2014/main" val="3215175840"/>
                    </a:ext>
                  </a:extLst>
                </a:gridCol>
                <a:gridCol w="731464">
                  <a:extLst>
                    <a:ext uri="{9D8B030D-6E8A-4147-A177-3AD203B41FA5}">
                      <a16:colId xmlns:a16="http://schemas.microsoft.com/office/drawing/2014/main" val="2607726303"/>
                    </a:ext>
                  </a:extLst>
                </a:gridCol>
              </a:tblGrid>
              <a:tr h="377294">
                <a:tc>
                  <a:txBody>
                    <a:bodyPr/>
                    <a:lstStyle/>
                    <a:p>
                      <a:pPr algn="ctr" fontAlgn="b"/>
                      <a:r>
                        <a:rPr lang="es-MX" sz="1200" b="1" i="0" u="none" strike="noStrike" dirty="0">
                          <a:solidFill>
                            <a:schemeClr val="bg1"/>
                          </a:solidFill>
                          <a:effectLst/>
                          <a:latin typeface="Euclid Flex" panose="020B0500030000000000" pitchFamily="34" charset="77"/>
                        </a:rPr>
                        <a:t>Frente</a:t>
                      </a:r>
                    </a:p>
                  </a:txBody>
                  <a:tcPr marL="9459" marR="9459" marT="9459" marB="0" anchor="ctr">
                    <a:solidFill>
                      <a:srgbClr val="1C3014"/>
                    </a:solidFill>
                  </a:tcPr>
                </a:tc>
                <a:tc>
                  <a:txBody>
                    <a:bodyPr/>
                    <a:lstStyle/>
                    <a:p>
                      <a:pPr algn="ctr" fontAlgn="b"/>
                      <a:r>
                        <a:rPr lang="es-MX" sz="1200" b="1" i="0" u="none" strike="noStrike" dirty="0">
                          <a:solidFill>
                            <a:schemeClr val="bg1"/>
                          </a:solidFill>
                          <a:effectLst/>
                          <a:latin typeface="Euclid Flex" panose="020B0500030000000000" pitchFamily="34" charset="77"/>
                        </a:rPr>
                        <a:t>Ejido</a:t>
                      </a:r>
                    </a:p>
                  </a:txBody>
                  <a:tcPr marL="9459" marR="9459" marT="9459" marB="0" anchor="ctr">
                    <a:solidFill>
                      <a:srgbClr val="1C3014"/>
                    </a:solidFill>
                  </a:tcPr>
                </a:tc>
                <a:tc>
                  <a:txBody>
                    <a:bodyPr/>
                    <a:lstStyle/>
                    <a:p>
                      <a:pPr algn="ctr" fontAlgn="b"/>
                      <a:r>
                        <a:rPr lang="es-MX" sz="1200" b="1" i="0" u="none" strike="noStrike" dirty="0">
                          <a:solidFill>
                            <a:schemeClr val="bg1"/>
                          </a:solidFill>
                          <a:effectLst/>
                          <a:latin typeface="Euclid Flex" panose="020B0500030000000000" pitchFamily="34" charset="77"/>
                        </a:rPr>
                        <a:t>Estatus</a:t>
                      </a:r>
                    </a:p>
                  </a:txBody>
                  <a:tcPr marL="9459" marR="9459" marT="9459" marB="0" anchor="ctr">
                    <a:solidFill>
                      <a:srgbClr val="1C3014"/>
                    </a:solidFill>
                  </a:tcPr>
                </a:tc>
                <a:tc>
                  <a:txBody>
                    <a:bodyPr/>
                    <a:lstStyle/>
                    <a:p>
                      <a:pPr algn="ctr" fontAlgn="b"/>
                      <a:r>
                        <a:rPr lang="es-ES" sz="1200" b="1" i="0" u="none" strike="noStrike" dirty="0">
                          <a:solidFill>
                            <a:schemeClr val="bg1"/>
                          </a:solidFill>
                          <a:effectLst/>
                          <a:latin typeface="Euclid Flex" panose="020B0500030000000000" pitchFamily="34" charset="77"/>
                        </a:rPr>
                        <a:t>Superficie afectada (Has)</a:t>
                      </a:r>
                      <a:endParaRPr lang="es-MX" sz="1200" b="1" i="0" u="none" strike="noStrike" dirty="0">
                        <a:solidFill>
                          <a:schemeClr val="bg1"/>
                        </a:solidFill>
                        <a:effectLst/>
                        <a:latin typeface="Euclid Flex" panose="020B0500030000000000" pitchFamily="34" charset="77"/>
                      </a:endParaRPr>
                    </a:p>
                  </a:txBody>
                  <a:tcPr marL="9459" marR="9459" marT="9459" marB="0" anchor="ctr">
                    <a:solidFill>
                      <a:srgbClr val="1C3014"/>
                    </a:solidFill>
                  </a:tcPr>
                </a:tc>
                <a:tc>
                  <a:txBody>
                    <a:bodyPr/>
                    <a:lstStyle/>
                    <a:p>
                      <a:pPr algn="ctr" fontAlgn="b"/>
                      <a:r>
                        <a:rPr lang="es-MX" sz="1200" b="1" i="0" u="none" strike="noStrike" dirty="0">
                          <a:solidFill>
                            <a:schemeClr val="bg1"/>
                          </a:solidFill>
                          <a:effectLst/>
                          <a:latin typeface="Euclid Flex" panose="020B0500030000000000" pitchFamily="34" charset="77"/>
                        </a:rPr>
                        <a:t>Km totales por ejido</a:t>
                      </a:r>
                    </a:p>
                  </a:txBody>
                  <a:tcPr marL="9459" marR="9459" marT="9459" marB="0" anchor="ctr">
                    <a:solidFill>
                      <a:srgbClr val="1C3014"/>
                    </a:solidFill>
                  </a:tcPr>
                </a:tc>
                <a:tc>
                  <a:txBody>
                    <a:bodyPr/>
                    <a:lstStyle/>
                    <a:p>
                      <a:pPr algn="ctr" fontAlgn="b"/>
                      <a:r>
                        <a:rPr lang="es-MX" sz="1200" b="1" i="0" u="none" strike="noStrike" dirty="0">
                          <a:solidFill>
                            <a:schemeClr val="bg1"/>
                          </a:solidFill>
                          <a:effectLst/>
                          <a:latin typeface="Euclid Flex" panose="020B0500030000000000" pitchFamily="34" charset="77"/>
                        </a:rPr>
                        <a:t>Km liberados</a:t>
                      </a:r>
                    </a:p>
                  </a:txBody>
                  <a:tcPr marL="9459" marR="9459" marT="9459" marB="0" anchor="ctr">
                    <a:solidFill>
                      <a:srgbClr val="1C3014"/>
                    </a:solidFill>
                  </a:tcPr>
                </a:tc>
                <a:tc>
                  <a:txBody>
                    <a:bodyPr/>
                    <a:lstStyle/>
                    <a:p>
                      <a:pPr algn="ctr" fontAlgn="b"/>
                      <a:r>
                        <a:rPr lang="es-MX" sz="1200" b="1" i="0" u="none" strike="noStrike" dirty="0">
                          <a:solidFill>
                            <a:schemeClr val="bg1"/>
                          </a:solidFill>
                          <a:effectLst/>
                          <a:latin typeface="Euclid Flex" panose="020B0500030000000000" pitchFamily="34" charset="77"/>
                        </a:rPr>
                        <a:t>Km por liberar</a:t>
                      </a:r>
                    </a:p>
                  </a:txBody>
                  <a:tcPr marL="9459" marR="9459" marT="9459" marB="0" anchor="ctr">
                    <a:solidFill>
                      <a:srgbClr val="1C3014"/>
                    </a:solidFill>
                  </a:tcPr>
                </a:tc>
                <a:tc>
                  <a:txBody>
                    <a:bodyPr/>
                    <a:lstStyle/>
                    <a:p>
                      <a:pPr algn="ctr" fontAlgn="b"/>
                      <a:r>
                        <a:rPr lang="es-MX" sz="1200" b="1" i="0" u="none" strike="noStrike" dirty="0">
                          <a:solidFill>
                            <a:schemeClr val="bg1"/>
                          </a:solidFill>
                          <a:effectLst/>
                          <a:latin typeface="Euclid Flex" panose="020B0500030000000000" pitchFamily="34" charset="77"/>
                        </a:rPr>
                        <a:t>Pagado</a:t>
                      </a:r>
                    </a:p>
                  </a:txBody>
                  <a:tcPr marL="9459" marR="9459" marT="9459" marB="0" anchor="ctr">
                    <a:solidFill>
                      <a:srgbClr val="1C3014"/>
                    </a:solidFill>
                  </a:tcPr>
                </a:tc>
                <a:extLst>
                  <a:ext uri="{0D108BD9-81ED-4DB2-BD59-A6C34878D82A}">
                    <a16:rowId xmlns:a16="http://schemas.microsoft.com/office/drawing/2014/main" val="4175207259"/>
                  </a:ext>
                </a:extLst>
              </a:tr>
              <a:tr h="424848">
                <a:tc rowSpan="2">
                  <a:txBody>
                    <a:bodyPr/>
                    <a:lstStyle/>
                    <a:p>
                      <a:pPr algn="ctr" fontAlgn="ctr"/>
                      <a:r>
                        <a:rPr lang="es-MX" sz="1100" b="0" i="0" u="none" strike="noStrike" dirty="0">
                          <a:effectLst/>
                          <a:latin typeface="Helvetica" pitchFamily="2" charset="0"/>
                        </a:rPr>
                        <a:t>1</a:t>
                      </a:r>
                      <a:endParaRPr lang="es-MX" sz="1100" b="0" i="0" u="none" strike="noStrike" dirty="0">
                        <a:solidFill>
                          <a:srgbClr val="000000"/>
                        </a:solidFill>
                        <a:effectLst/>
                        <a:latin typeface="Helvetica" pitchFamily="2" charset="0"/>
                      </a:endParaRPr>
                    </a:p>
                  </a:txBody>
                  <a:tcPr marL="9459" marR="9459" marT="9459" marB="0" anchor="ctr">
                    <a:solidFill>
                      <a:srgbClr val="E0CC9F"/>
                    </a:solidFill>
                  </a:tcPr>
                </a:tc>
                <a:tc>
                  <a:txBody>
                    <a:bodyPr/>
                    <a:lstStyle/>
                    <a:p>
                      <a:pPr algn="ctr" fontAlgn="b"/>
                      <a:r>
                        <a:rPr lang="es-MX" sz="1100" b="0" i="0" u="none" strike="noStrike" kern="1200" dirty="0">
                          <a:solidFill>
                            <a:schemeClr val="tx1"/>
                          </a:solidFill>
                          <a:effectLst/>
                          <a:latin typeface="Helvetica" pitchFamily="2" charset="0"/>
                          <a:ea typeface="+mn-ea"/>
                          <a:cs typeface="+mn-cs"/>
                        </a:rPr>
                        <a:t>Tulum</a:t>
                      </a: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No Liberado</a:t>
                      </a:r>
                    </a:p>
                  </a:txBody>
                  <a:tcPr marL="9459" marR="9459" marT="9459" marB="0" anchor="ctr">
                    <a:solidFill>
                      <a:srgbClr val="E0CC9F"/>
                    </a:solidFill>
                  </a:tcPr>
                </a:tc>
                <a:tc>
                  <a:txBody>
                    <a:bodyPr/>
                    <a:lstStyle/>
                    <a:p>
                      <a:pPr marL="0" algn="ctr" defTabSz="914400" rtl="0" eaLnBrk="1" fontAlgn="b" latinLnBrk="0" hangingPunct="1"/>
                      <a:r>
                        <a:rPr lang="es-ES" sz="1100" b="0" i="0" u="none" strike="noStrike" kern="1200" dirty="0">
                          <a:solidFill>
                            <a:schemeClr val="tx1"/>
                          </a:solidFill>
                          <a:effectLst/>
                          <a:latin typeface="Montserrat" pitchFamily="2" charset="77"/>
                          <a:ea typeface="+mn-ea"/>
                          <a:cs typeface="+mn-cs"/>
                        </a:rPr>
                        <a:t>22.8782</a:t>
                      </a:r>
                      <a:endParaRPr lang="es-MX" sz="1100" b="0" i="0" u="none" strike="noStrike" kern="1200" dirty="0">
                        <a:solidFill>
                          <a:schemeClr val="tx1"/>
                        </a:solidFill>
                        <a:effectLst/>
                        <a:latin typeface="Montserrat" pitchFamily="2" charset="77"/>
                        <a:ea typeface="+mn-ea"/>
                        <a:cs typeface="+mn-cs"/>
                      </a:endParaRP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16.47</a:t>
                      </a: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0 </a:t>
                      </a: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16.47</a:t>
                      </a:r>
                    </a:p>
                  </a:txBody>
                  <a:tcPr marL="9459" marR="9459" marT="9459" marB="0" anchor="ctr">
                    <a:solidFill>
                      <a:srgbClr val="E0CC9F"/>
                    </a:solidFill>
                  </a:tcPr>
                </a:tc>
                <a:tc>
                  <a:txBody>
                    <a:bodyPr/>
                    <a:lstStyle/>
                    <a:p>
                      <a:pPr marL="0" algn="ctr" defTabSz="914400" rtl="0" eaLnBrk="1" fontAlgn="b" latinLnBrk="0" hangingPunct="1"/>
                      <a:r>
                        <a:rPr lang="es-MX" sz="1200" b="0" i="0" u="none" strike="noStrike" kern="1200" dirty="0">
                          <a:solidFill>
                            <a:schemeClr val="tx1"/>
                          </a:solidFill>
                          <a:effectLst/>
                          <a:latin typeface="Montserrat Light" pitchFamily="2" charset="77"/>
                          <a:ea typeface="+mn-ea"/>
                          <a:cs typeface="+mn-cs"/>
                        </a:rPr>
                        <a:t>NO</a:t>
                      </a:r>
                    </a:p>
                  </a:txBody>
                  <a:tcPr marL="9459" marR="9459" marT="9459" marB="0" anchor="ctr">
                    <a:solidFill>
                      <a:srgbClr val="E0CC9F"/>
                    </a:solidFill>
                  </a:tcPr>
                </a:tc>
                <a:extLst>
                  <a:ext uri="{0D108BD9-81ED-4DB2-BD59-A6C34878D82A}">
                    <a16:rowId xmlns:a16="http://schemas.microsoft.com/office/drawing/2014/main" val="1063454423"/>
                  </a:ext>
                </a:extLst>
              </a:tr>
              <a:tr h="427494">
                <a:tc vMerge="1">
                  <a:txBody>
                    <a:bodyPr/>
                    <a:lstStyle/>
                    <a:p>
                      <a:endParaRPr lang="es-MX"/>
                    </a:p>
                  </a:txBody>
                  <a:tcPr/>
                </a:tc>
                <a:tc>
                  <a:txBody>
                    <a:bodyPr/>
                    <a:lstStyle/>
                    <a:p>
                      <a:pPr algn="ctr" fontAlgn="ctr"/>
                      <a:r>
                        <a:rPr lang="es-MX" sz="1100" b="0" i="0" u="none" strike="noStrike" kern="1200" dirty="0" err="1">
                          <a:solidFill>
                            <a:schemeClr val="tx1"/>
                          </a:solidFill>
                          <a:effectLst/>
                          <a:latin typeface="Helvetica" pitchFamily="2" charset="0"/>
                          <a:ea typeface="+mn-ea"/>
                          <a:cs typeface="+mn-cs"/>
                        </a:rPr>
                        <a:t>Chunyaxche</a:t>
                      </a:r>
                      <a:r>
                        <a:rPr lang="es-MX" sz="1100" b="0" i="0" u="none" strike="noStrike" kern="1200" dirty="0">
                          <a:solidFill>
                            <a:schemeClr val="tx1"/>
                          </a:solidFill>
                          <a:effectLst/>
                          <a:latin typeface="Helvetica" pitchFamily="2" charset="0"/>
                          <a:ea typeface="+mn-ea"/>
                          <a:cs typeface="+mn-cs"/>
                        </a:rPr>
                        <a:t> y anexos</a:t>
                      </a: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Liberado</a:t>
                      </a:r>
                    </a:p>
                  </a:txBody>
                  <a:tcPr marL="9459" marR="9459" marT="9459" marB="0" anchor="ctr">
                    <a:solidFill>
                      <a:srgbClr val="E0CC9F"/>
                    </a:solidFill>
                  </a:tcPr>
                </a:tc>
                <a:tc>
                  <a:txBody>
                    <a:bodyPr/>
                    <a:lstStyle/>
                    <a:p>
                      <a:pPr marL="0" algn="ctr" defTabSz="914400" rtl="0" eaLnBrk="1" fontAlgn="b" latinLnBrk="0" hangingPunct="1"/>
                      <a:r>
                        <a:rPr lang="es-ES" sz="1100" b="0" i="0" u="none" strike="noStrike" kern="1200" dirty="0">
                          <a:solidFill>
                            <a:schemeClr val="tx1"/>
                          </a:solidFill>
                          <a:effectLst/>
                          <a:latin typeface="Montserrat" pitchFamily="2" charset="77"/>
                          <a:ea typeface="+mn-ea"/>
                          <a:cs typeface="+mn-cs"/>
                        </a:rPr>
                        <a:t>105.255</a:t>
                      </a:r>
                      <a:endParaRPr lang="es-MX" sz="1100" b="0" i="0" u="none" strike="noStrike" kern="1200" dirty="0">
                        <a:solidFill>
                          <a:schemeClr val="tx1"/>
                        </a:solidFill>
                        <a:effectLst/>
                        <a:latin typeface="Montserrat" pitchFamily="2" charset="77"/>
                        <a:ea typeface="+mn-ea"/>
                        <a:cs typeface="+mn-cs"/>
                      </a:endParaRP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17.544</a:t>
                      </a: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17.544</a:t>
                      </a: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0</a:t>
                      </a:r>
                    </a:p>
                  </a:txBody>
                  <a:tcPr marL="9459" marR="9459" marT="9459" marB="0" anchor="ctr">
                    <a:solidFill>
                      <a:srgbClr val="E0CC9F"/>
                    </a:solidFill>
                  </a:tcPr>
                </a:tc>
                <a:tc>
                  <a:txBody>
                    <a:bodyPr/>
                    <a:lstStyle/>
                    <a:p>
                      <a:pPr marL="0" algn="ctr" defTabSz="914400" rtl="0" eaLnBrk="1" fontAlgn="b" latinLnBrk="0" hangingPunct="1"/>
                      <a:r>
                        <a:rPr lang="es-MX" sz="1200" b="0" i="0" u="none" strike="noStrike" kern="1200" dirty="0">
                          <a:solidFill>
                            <a:schemeClr val="tx1"/>
                          </a:solidFill>
                          <a:effectLst/>
                          <a:latin typeface="Montserrat Light" pitchFamily="2" charset="77"/>
                          <a:ea typeface="+mn-ea"/>
                          <a:cs typeface="+mn-cs"/>
                        </a:rPr>
                        <a:t>NO</a:t>
                      </a:r>
                    </a:p>
                  </a:txBody>
                  <a:tcPr marL="9459" marR="9459" marT="9459" marB="0" anchor="ctr">
                    <a:solidFill>
                      <a:srgbClr val="E0CC9F"/>
                    </a:solidFill>
                  </a:tcPr>
                </a:tc>
                <a:extLst>
                  <a:ext uri="{0D108BD9-81ED-4DB2-BD59-A6C34878D82A}">
                    <a16:rowId xmlns:a16="http://schemas.microsoft.com/office/drawing/2014/main" val="2994685634"/>
                  </a:ext>
                </a:extLst>
              </a:tr>
              <a:tr h="305911">
                <a:tc rowSpan="2">
                  <a:txBody>
                    <a:bodyPr/>
                    <a:lstStyle/>
                    <a:p>
                      <a:pPr algn="ctr"/>
                      <a:r>
                        <a:rPr lang="es-MX" sz="1200" dirty="0"/>
                        <a:t>2</a:t>
                      </a:r>
                    </a:p>
                  </a:txBody>
                  <a:tcPr marL="9459" marR="9459" marT="9459" marB="0" anchor="c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MX" sz="1100" b="0" i="0" u="none" strike="noStrike" kern="1200" dirty="0">
                          <a:solidFill>
                            <a:schemeClr val="tx1"/>
                          </a:solidFill>
                          <a:effectLst/>
                          <a:latin typeface="Helvetica" pitchFamily="2" charset="0"/>
                          <a:ea typeface="+mn-ea"/>
                          <a:cs typeface="+mn-cs"/>
                        </a:rPr>
                        <a:t>Chunyaxche y anexos</a:t>
                      </a:r>
                    </a:p>
                    <a:p>
                      <a:pPr algn="ctr" fontAlgn="b"/>
                      <a:endParaRPr lang="es-MX" sz="1100" b="0" i="0" u="none" strike="noStrike" dirty="0">
                        <a:solidFill>
                          <a:srgbClr val="000000"/>
                        </a:solidFill>
                        <a:effectLst/>
                        <a:latin typeface="Euclid Flex Light" panose="020B0300030000000000" pitchFamily="34" charset="77"/>
                      </a:endParaRPr>
                    </a:p>
                  </a:txBody>
                  <a:tcPr marL="9459" marR="9459" marT="9459" marB="0" anchor="ctr">
                    <a:solidFill>
                      <a:schemeClr val="bg1">
                        <a:lumMod val="85000"/>
                      </a:schemeClr>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Liberado </a:t>
                      </a:r>
                    </a:p>
                  </a:txBody>
                  <a:tcPr marL="9459" marR="9459" marT="9459" marB="0" anchor="ctr">
                    <a:solidFill>
                      <a:schemeClr val="bg1">
                        <a:lumMod val="85000"/>
                      </a:schemeClr>
                    </a:solidFill>
                  </a:tcPr>
                </a:tc>
                <a:tc>
                  <a:txBody>
                    <a:bodyPr/>
                    <a:lstStyle/>
                    <a:p>
                      <a:pPr algn="ctr" fontAlgn="b"/>
                      <a:r>
                        <a:rPr lang="es-MX" sz="1100" b="0" i="0" u="none" strike="noStrike" kern="1200" dirty="0">
                          <a:solidFill>
                            <a:schemeClr val="tx1"/>
                          </a:solidFill>
                          <a:effectLst/>
                          <a:latin typeface="Montserrat" pitchFamily="2" charset="77"/>
                          <a:ea typeface="+mn-ea"/>
                          <a:cs typeface="+mn-cs"/>
                        </a:rPr>
                        <a:t>154.398 </a:t>
                      </a:r>
                      <a:endParaRPr lang="es-MX" sz="1100" b="0" i="0" u="none" strike="noStrike" dirty="0">
                        <a:solidFill>
                          <a:srgbClr val="000000"/>
                        </a:solidFill>
                        <a:effectLst/>
                        <a:latin typeface="Helvetica" pitchFamily="2" charset="0"/>
                      </a:endParaRPr>
                    </a:p>
                  </a:txBody>
                  <a:tcPr marL="9459" marR="9459" marT="9459" marB="0" anchor="ctr">
                    <a:solidFill>
                      <a:schemeClr val="bg1">
                        <a:lumMod val="85000"/>
                      </a:schemeClr>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25.735</a:t>
                      </a:r>
                    </a:p>
                  </a:txBody>
                  <a:tcPr marL="9459" marR="9459" marT="9459" marB="0" anchor="ctr">
                    <a:solidFill>
                      <a:schemeClr val="bg1">
                        <a:lumMod val="85000"/>
                      </a:schemeClr>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25.735</a:t>
                      </a:r>
                    </a:p>
                  </a:txBody>
                  <a:tcPr marL="9459" marR="9459" marT="9459" marB="0" anchor="ctr">
                    <a:solidFill>
                      <a:schemeClr val="bg1">
                        <a:lumMod val="85000"/>
                      </a:schemeClr>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0</a:t>
                      </a:r>
                    </a:p>
                  </a:txBody>
                  <a:tcPr marL="9459" marR="9459" marT="9459" marB="0" anchor="ctr">
                    <a:solidFill>
                      <a:schemeClr val="bg1">
                        <a:lumMod val="85000"/>
                      </a:schemeClr>
                    </a:solidFill>
                  </a:tcPr>
                </a:tc>
                <a:tc>
                  <a:txBody>
                    <a:bodyPr/>
                    <a:lstStyle/>
                    <a:p>
                      <a:pPr marL="0" algn="ctr" defTabSz="914400" rtl="0" eaLnBrk="1" fontAlgn="b" latinLnBrk="0" hangingPunct="1"/>
                      <a:r>
                        <a:rPr lang="es-MX" sz="1200" b="0" i="0" u="none" strike="noStrike" kern="1200" dirty="0">
                          <a:solidFill>
                            <a:schemeClr val="tx1"/>
                          </a:solidFill>
                          <a:effectLst/>
                          <a:latin typeface="Montserrat Light" pitchFamily="2" charset="77"/>
                          <a:ea typeface="+mn-ea"/>
                          <a:cs typeface="+mn-cs"/>
                        </a:rPr>
                        <a:t>NO</a:t>
                      </a:r>
                    </a:p>
                  </a:txBody>
                  <a:tcPr marL="9459" marR="9459" marT="9459" marB="0" anchor="ctr">
                    <a:solidFill>
                      <a:schemeClr val="bg1">
                        <a:lumMod val="85000"/>
                      </a:schemeClr>
                    </a:solidFill>
                  </a:tcPr>
                </a:tc>
                <a:extLst>
                  <a:ext uri="{0D108BD9-81ED-4DB2-BD59-A6C34878D82A}">
                    <a16:rowId xmlns:a16="http://schemas.microsoft.com/office/drawing/2014/main" val="565013076"/>
                  </a:ext>
                </a:extLst>
              </a:tr>
              <a:tr h="451419">
                <a:tc vMerge="1">
                  <a:txBody>
                    <a:bodyPr/>
                    <a:lstStyle/>
                    <a:p>
                      <a:endParaRPr lang="es-MX"/>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MX" sz="1100" b="0" i="0" u="none" strike="noStrike" dirty="0">
                          <a:effectLst/>
                          <a:latin typeface="Euclid Flex Light" panose="020B0300030000000000" pitchFamily="34" charset="77"/>
                        </a:rPr>
                        <a:t>Tres Reyes</a:t>
                      </a:r>
                      <a:endParaRPr lang="es-MX" sz="1100" b="0" i="0" u="none" strike="noStrike" dirty="0">
                        <a:solidFill>
                          <a:srgbClr val="000000"/>
                        </a:solidFill>
                        <a:effectLst/>
                        <a:latin typeface="Euclid Flex Light" panose="020B0300030000000000" pitchFamily="34" charset="77"/>
                      </a:endParaRPr>
                    </a:p>
                    <a:p>
                      <a:pPr algn="ctr" fontAlgn="b"/>
                      <a:endParaRPr lang="es-MX" sz="1100" b="0" i="0" u="none" strike="noStrike" dirty="0">
                        <a:solidFill>
                          <a:srgbClr val="000000"/>
                        </a:solidFill>
                        <a:effectLst/>
                        <a:latin typeface="Euclid Flex Light" panose="020B0300030000000000" pitchFamily="34" charset="77"/>
                      </a:endParaRPr>
                    </a:p>
                  </a:txBody>
                  <a:tcPr marL="9459" marR="9459" marT="9459" marB="0" anchor="c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MX" sz="1100" b="0" i="0" u="none" strike="noStrike" kern="1200" dirty="0">
                          <a:solidFill>
                            <a:schemeClr val="tx1"/>
                          </a:solidFill>
                          <a:effectLst/>
                          <a:latin typeface="Montserrat Light" pitchFamily="2" charset="77"/>
                          <a:ea typeface="+mn-ea"/>
                          <a:cs typeface="+mn-cs"/>
                        </a:rPr>
                        <a:t>Liberado</a:t>
                      </a:r>
                    </a:p>
                  </a:txBody>
                  <a:tcPr marL="9459" marR="9459" marT="9459" marB="0" anchor="c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S" sz="1100" b="0" i="0" u="none" strike="noStrike" kern="1200" dirty="0">
                          <a:solidFill>
                            <a:schemeClr val="tx1"/>
                          </a:solidFill>
                          <a:effectLst/>
                          <a:latin typeface="Montserrat" pitchFamily="2" charset="77"/>
                          <a:ea typeface="+mn-ea"/>
                          <a:cs typeface="+mn-cs"/>
                        </a:rPr>
                        <a:t>1.2016</a:t>
                      </a:r>
                      <a:endParaRPr lang="es-MX" sz="1100" b="0" i="0" u="none" strike="noStrike" kern="1200" dirty="0">
                        <a:solidFill>
                          <a:schemeClr val="tx1"/>
                        </a:solidFill>
                        <a:effectLst/>
                        <a:latin typeface="Montserrat" pitchFamily="2" charset="77"/>
                        <a:ea typeface="+mn-ea"/>
                        <a:cs typeface="+mn-cs"/>
                      </a:endParaRPr>
                    </a:p>
                  </a:txBody>
                  <a:tcPr marL="9459" marR="9459" marT="9459" marB="0" anchor="c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MX" sz="1100" b="0" i="0" u="none" strike="noStrike" kern="1200" dirty="0">
                          <a:solidFill>
                            <a:schemeClr val="tx1"/>
                          </a:solidFill>
                          <a:effectLst/>
                          <a:latin typeface="Montserrat Light" pitchFamily="2" charset="77"/>
                          <a:ea typeface="+mn-ea"/>
                          <a:cs typeface="+mn-cs"/>
                        </a:rPr>
                        <a:t>1.29</a:t>
                      </a:r>
                    </a:p>
                  </a:txBody>
                  <a:tcPr marL="9459" marR="9459" marT="9459" marB="0" anchor="c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MX" sz="1100" b="0" i="0" u="none" strike="noStrike" kern="1200" dirty="0">
                          <a:solidFill>
                            <a:schemeClr val="tx1"/>
                          </a:solidFill>
                          <a:effectLst/>
                          <a:latin typeface="Montserrat Light" pitchFamily="2" charset="77"/>
                          <a:ea typeface="+mn-ea"/>
                          <a:cs typeface="+mn-cs"/>
                        </a:rPr>
                        <a:t>1.29 </a:t>
                      </a:r>
                    </a:p>
                  </a:txBody>
                  <a:tcPr marL="9459" marR="9459" marT="9459" marB="0" anchor="c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S" sz="1100" b="0" i="0" u="none" strike="noStrike" kern="1200" dirty="0">
                          <a:solidFill>
                            <a:schemeClr val="tx1"/>
                          </a:solidFill>
                          <a:effectLst/>
                          <a:latin typeface="Montserrat Light" pitchFamily="2" charset="77"/>
                          <a:ea typeface="+mn-ea"/>
                          <a:cs typeface="+mn-cs"/>
                        </a:rPr>
                        <a:t>0</a:t>
                      </a:r>
                      <a:endParaRPr lang="es-MX" sz="1100" b="0" i="0" u="none" strike="noStrike" kern="1200" dirty="0">
                        <a:solidFill>
                          <a:schemeClr val="tx1"/>
                        </a:solidFill>
                        <a:effectLst/>
                        <a:latin typeface="Montserrat Light" pitchFamily="2" charset="77"/>
                        <a:ea typeface="+mn-ea"/>
                        <a:cs typeface="+mn-cs"/>
                      </a:endParaRPr>
                    </a:p>
                  </a:txBody>
                  <a:tcPr marL="9459" marR="9459" marT="9459" marB="0" anchor="c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MX" sz="1200" b="0" i="0" u="none" strike="noStrike" kern="1200" dirty="0">
                          <a:solidFill>
                            <a:schemeClr val="tx1"/>
                          </a:solidFill>
                          <a:effectLst/>
                          <a:latin typeface="Montserrat Light" pitchFamily="2" charset="77"/>
                          <a:ea typeface="+mn-ea"/>
                          <a:cs typeface="+mn-cs"/>
                        </a:rPr>
                        <a:t>SI</a:t>
                      </a:r>
                    </a:p>
                  </a:txBody>
                  <a:tcPr marL="9459" marR="9459" marT="9459" marB="0" anchor="ctr">
                    <a:solidFill>
                      <a:schemeClr val="bg1">
                        <a:lumMod val="85000"/>
                      </a:schemeClr>
                    </a:solidFill>
                  </a:tcPr>
                </a:tc>
                <a:extLst>
                  <a:ext uri="{0D108BD9-81ED-4DB2-BD59-A6C34878D82A}">
                    <a16:rowId xmlns:a16="http://schemas.microsoft.com/office/drawing/2014/main" val="2266370677"/>
                  </a:ext>
                </a:extLst>
              </a:tr>
              <a:tr h="260919">
                <a:tc rowSpan="2">
                  <a:txBody>
                    <a:bodyPr/>
                    <a:lstStyle/>
                    <a:p>
                      <a:pPr algn="ctr" fontAlgn="ctr"/>
                      <a:r>
                        <a:rPr lang="es-MX" sz="1100" b="0" i="0" u="none" strike="noStrike" dirty="0">
                          <a:effectLst/>
                          <a:latin typeface="Helvetica" pitchFamily="2" charset="0"/>
                        </a:rPr>
                        <a:t>3</a:t>
                      </a:r>
                      <a:endParaRPr lang="es-MX" sz="1100" b="0" i="0" u="none" strike="noStrike" dirty="0">
                        <a:solidFill>
                          <a:srgbClr val="000000"/>
                        </a:solidFill>
                        <a:effectLst/>
                        <a:latin typeface="Helvetica" pitchFamily="2" charset="0"/>
                      </a:endParaRPr>
                    </a:p>
                  </a:txBody>
                  <a:tcPr marL="9459" marR="9459" marT="9459" marB="0" anchor="ctr">
                    <a:solidFill>
                      <a:srgbClr val="E0CC9F"/>
                    </a:solidFill>
                  </a:tcPr>
                </a:tc>
                <a:tc>
                  <a:txBody>
                    <a:bodyPr/>
                    <a:lstStyle/>
                    <a:p>
                      <a:pPr algn="ctr" fontAlgn="b"/>
                      <a:r>
                        <a:rPr lang="es-MX" sz="1100" b="0" i="0" u="none" strike="noStrike" dirty="0">
                          <a:effectLst/>
                          <a:latin typeface="Euclid Flex Light" panose="020B0300030000000000" pitchFamily="34" charset="77"/>
                        </a:rPr>
                        <a:t>Xmaben y Anexos</a:t>
                      </a:r>
                      <a:endParaRPr lang="es-MX" sz="1100" b="0" i="0" u="none" strike="noStrike" dirty="0">
                        <a:solidFill>
                          <a:srgbClr val="000000"/>
                        </a:solidFill>
                        <a:effectLst/>
                        <a:latin typeface="Euclid Flex Light" panose="020B0300030000000000" pitchFamily="34" charset="77"/>
                      </a:endParaRP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Liberado</a:t>
                      </a:r>
                    </a:p>
                  </a:txBody>
                  <a:tcPr marL="9459" marR="9459" marT="9459" marB="0" anchor="ctr">
                    <a:solidFill>
                      <a:srgbClr val="E0CC9F"/>
                    </a:solidFill>
                  </a:tcPr>
                </a:tc>
                <a:tc>
                  <a:txBody>
                    <a:bodyPr/>
                    <a:lstStyle/>
                    <a:p>
                      <a:pPr marL="0" algn="ctr" defTabSz="914400" rtl="0" eaLnBrk="1" fontAlgn="b" latinLnBrk="0" hangingPunct="1"/>
                      <a:r>
                        <a:rPr lang="es-ES" sz="1100" b="0" i="0" u="none" strike="noStrike" kern="1200" dirty="0">
                          <a:solidFill>
                            <a:schemeClr val="tx1"/>
                          </a:solidFill>
                          <a:effectLst/>
                          <a:latin typeface="Montserrat Light" pitchFamily="2" charset="77"/>
                          <a:ea typeface="+mn-ea"/>
                          <a:cs typeface="+mn-cs"/>
                        </a:rPr>
                        <a:t>68.8157</a:t>
                      </a:r>
                      <a:endParaRPr lang="es-MX" sz="1100" b="0" i="0" u="none" strike="noStrike" kern="1200" dirty="0">
                        <a:solidFill>
                          <a:schemeClr val="tx1"/>
                        </a:solidFill>
                        <a:effectLst/>
                        <a:latin typeface="Montserrat Light" pitchFamily="2" charset="77"/>
                        <a:ea typeface="+mn-ea"/>
                        <a:cs typeface="+mn-cs"/>
                      </a:endParaRP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11.46</a:t>
                      </a: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11.46</a:t>
                      </a: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0</a:t>
                      </a:r>
                    </a:p>
                  </a:txBody>
                  <a:tcPr marL="9459" marR="9459" marT="9459" marB="0" anchor="ctr">
                    <a:solidFill>
                      <a:srgbClr val="E0CC9F"/>
                    </a:solidFill>
                  </a:tcPr>
                </a:tc>
                <a:tc>
                  <a:txBody>
                    <a:bodyPr/>
                    <a:lstStyle/>
                    <a:p>
                      <a:pPr marL="0" algn="ctr" defTabSz="914400" rtl="0" eaLnBrk="1" fontAlgn="b" latinLnBrk="0" hangingPunct="1"/>
                      <a:r>
                        <a:rPr lang="es-MX" sz="1200" b="0" i="0" u="none" strike="noStrike" kern="1200" dirty="0">
                          <a:solidFill>
                            <a:schemeClr val="tx1"/>
                          </a:solidFill>
                          <a:effectLst/>
                          <a:latin typeface="Montserrat Light" pitchFamily="2" charset="77"/>
                          <a:ea typeface="+mn-ea"/>
                          <a:cs typeface="+mn-cs"/>
                        </a:rPr>
                        <a:t>SI</a:t>
                      </a:r>
                    </a:p>
                  </a:txBody>
                  <a:tcPr marL="9459" marR="9459" marT="9459" marB="0" anchor="ctr">
                    <a:solidFill>
                      <a:srgbClr val="E0CC9F"/>
                    </a:solidFill>
                  </a:tcPr>
                </a:tc>
                <a:extLst>
                  <a:ext uri="{0D108BD9-81ED-4DB2-BD59-A6C34878D82A}">
                    <a16:rowId xmlns:a16="http://schemas.microsoft.com/office/drawing/2014/main" val="3082182041"/>
                  </a:ext>
                </a:extLst>
              </a:tr>
              <a:tr h="379598">
                <a:tc vMerge="1">
                  <a:txBody>
                    <a:bodyPr/>
                    <a:lstStyle/>
                    <a:p>
                      <a:endParaRPr lang="es-MX"/>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MX" sz="1100" b="0" i="0" u="none" strike="noStrike" dirty="0">
                          <a:effectLst/>
                          <a:latin typeface="Euclid Flex Light" panose="020B0300030000000000" pitchFamily="34" charset="77"/>
                        </a:rPr>
                        <a:t>Felipe Carrillo Puerto</a:t>
                      </a:r>
                      <a:endParaRPr lang="es-MX" sz="1100" dirty="0"/>
                    </a:p>
                  </a:txBody>
                  <a:tcPr marL="9459" marR="9459" marT="9459" marB="0" anchor="ctr">
                    <a:solidFill>
                      <a:srgbClr val="E0CC9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MX" sz="1100" b="0" i="0" u="none" strike="noStrike" kern="1200" dirty="0">
                          <a:solidFill>
                            <a:schemeClr val="tx1"/>
                          </a:solidFill>
                          <a:effectLst/>
                          <a:latin typeface="Montserrat Light" pitchFamily="2" charset="77"/>
                          <a:ea typeface="+mn-ea"/>
                          <a:cs typeface="+mn-cs"/>
                        </a:rPr>
                        <a:t>Liberado</a:t>
                      </a:r>
                    </a:p>
                  </a:txBody>
                  <a:tcPr marL="9459" marR="9459" marT="9459" marB="0" anchor="ctr">
                    <a:solidFill>
                      <a:srgbClr val="E0CC9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S" sz="1100" b="0" i="0" u="none" strike="noStrike" kern="1200" dirty="0">
                          <a:solidFill>
                            <a:schemeClr val="tx1"/>
                          </a:solidFill>
                          <a:effectLst/>
                          <a:latin typeface="Montserrat Light" pitchFamily="2" charset="77"/>
                          <a:ea typeface="+mn-ea"/>
                          <a:cs typeface="+mn-cs"/>
                        </a:rPr>
                        <a:t>68.867</a:t>
                      </a:r>
                      <a:endParaRPr lang="es-MX" sz="1100" b="0" i="0" u="none" strike="noStrike" kern="1200" dirty="0">
                        <a:solidFill>
                          <a:schemeClr val="tx1"/>
                        </a:solidFill>
                        <a:effectLst/>
                        <a:latin typeface="Montserrat Light" pitchFamily="2" charset="77"/>
                        <a:ea typeface="+mn-ea"/>
                        <a:cs typeface="+mn-cs"/>
                      </a:endParaRP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24.33</a:t>
                      </a:r>
                    </a:p>
                  </a:txBody>
                  <a:tcPr marL="9459" marR="9459" marT="9459" marB="0" anchor="ctr">
                    <a:solidFill>
                      <a:srgbClr val="E0CC9F"/>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MX" sz="1100" b="0" i="0" u="none" strike="noStrike" kern="1200" dirty="0">
                          <a:solidFill>
                            <a:schemeClr val="tx1"/>
                          </a:solidFill>
                          <a:effectLst/>
                          <a:latin typeface="Montserrat Light" pitchFamily="2" charset="77"/>
                          <a:ea typeface="+mn-ea"/>
                          <a:cs typeface="+mn-cs"/>
                        </a:rPr>
                        <a:t>24.33</a:t>
                      </a: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0</a:t>
                      </a:r>
                    </a:p>
                  </a:txBody>
                  <a:tcPr marL="9459" marR="9459" marT="9459" marB="0" anchor="ctr">
                    <a:solidFill>
                      <a:srgbClr val="E0CC9F"/>
                    </a:solidFill>
                  </a:tcPr>
                </a:tc>
                <a:tc>
                  <a:txBody>
                    <a:bodyPr/>
                    <a:lstStyle/>
                    <a:p>
                      <a:pPr marL="0" algn="ctr" defTabSz="914400" rtl="0" eaLnBrk="1" fontAlgn="b" latinLnBrk="0" hangingPunct="1"/>
                      <a:r>
                        <a:rPr lang="es-MX" sz="1200" b="0" i="0" u="none" strike="noStrike" kern="1200" dirty="0">
                          <a:solidFill>
                            <a:schemeClr val="tx1"/>
                          </a:solidFill>
                          <a:effectLst/>
                          <a:latin typeface="Montserrat Light" pitchFamily="2" charset="77"/>
                          <a:ea typeface="+mn-ea"/>
                          <a:cs typeface="+mn-cs"/>
                        </a:rPr>
                        <a:t>SI</a:t>
                      </a:r>
                    </a:p>
                  </a:txBody>
                  <a:tcPr marL="9459" marR="9459" marT="9459" marB="0" anchor="ctr">
                    <a:solidFill>
                      <a:srgbClr val="E0CC9F"/>
                    </a:solidFill>
                  </a:tcPr>
                </a:tc>
                <a:extLst>
                  <a:ext uri="{0D108BD9-81ED-4DB2-BD59-A6C34878D82A}">
                    <a16:rowId xmlns:a16="http://schemas.microsoft.com/office/drawing/2014/main" val="4288487902"/>
                  </a:ext>
                </a:extLst>
              </a:tr>
              <a:tr h="140819">
                <a:tc rowSpan="2">
                  <a:txBody>
                    <a:bodyPr/>
                    <a:lstStyle/>
                    <a:p>
                      <a:pPr algn="ctr" fontAlgn="ctr"/>
                      <a:r>
                        <a:rPr lang="es-MX" sz="1100" b="0" i="0" u="none" strike="noStrike" dirty="0">
                          <a:effectLst/>
                          <a:latin typeface="Helvetica" pitchFamily="2" charset="0"/>
                        </a:rPr>
                        <a:t>4</a:t>
                      </a:r>
                      <a:endParaRPr lang="es-MX" sz="1100" b="0" i="0" u="none" strike="noStrike" dirty="0">
                        <a:solidFill>
                          <a:srgbClr val="000000"/>
                        </a:solidFill>
                        <a:effectLst/>
                        <a:latin typeface="Helvetica" pitchFamily="2" charset="0"/>
                      </a:endParaRPr>
                    </a:p>
                  </a:txBody>
                  <a:tcPr marL="9459" marR="9459" marT="9459" marB="0" anchor="ctr">
                    <a:solidFill>
                      <a:schemeClr val="bg1">
                        <a:lumMod val="85000"/>
                      </a:schemeClr>
                    </a:solidFill>
                  </a:tcPr>
                </a:tc>
                <a:tc>
                  <a:txBody>
                    <a:bodyPr/>
                    <a:lstStyle/>
                    <a:p>
                      <a:pPr algn="ctr"/>
                      <a:r>
                        <a:rPr lang="es-MX" sz="1100" b="0" i="0" u="none" strike="noStrike" dirty="0">
                          <a:effectLst/>
                          <a:latin typeface="Euclid Flex Light" panose="020B0300030000000000" pitchFamily="34" charset="77"/>
                        </a:rPr>
                        <a:t>Felipe Carrillo Puerto</a:t>
                      </a:r>
                      <a:endParaRPr lang="es-MX" dirty="0"/>
                    </a:p>
                  </a:txBody>
                  <a:tcPr marL="9459" marR="9459" marT="9459" marB="0" anchor="ctr">
                    <a:solidFill>
                      <a:schemeClr val="bg1">
                        <a:lumMod val="85000"/>
                      </a:schemeClr>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Liberado </a:t>
                      </a:r>
                    </a:p>
                  </a:txBody>
                  <a:tcPr marL="9459" marR="9459" marT="9459" marB="0" anchor="c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MX" sz="1100" b="0" i="0" u="none" strike="noStrike" kern="1200" dirty="0">
                          <a:solidFill>
                            <a:schemeClr val="tx1"/>
                          </a:solidFill>
                          <a:effectLst/>
                          <a:latin typeface="Montserrat Light" pitchFamily="2" charset="77"/>
                          <a:ea typeface="+mn-ea"/>
                          <a:cs typeface="+mn-cs"/>
                        </a:rPr>
                        <a:t>94.456 </a:t>
                      </a:r>
                    </a:p>
                  </a:txBody>
                  <a:tcPr marL="9459" marR="9459" marT="9459" marB="0" anchor="ctr">
                    <a:solidFill>
                      <a:schemeClr val="bg1">
                        <a:lumMod val="85000"/>
                      </a:schemeClr>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3.37</a:t>
                      </a:r>
                    </a:p>
                  </a:txBody>
                  <a:tcPr marL="9459" marR="9459" marT="9459" marB="0" anchor="ctr">
                    <a:solidFill>
                      <a:schemeClr val="bg1">
                        <a:lumMod val="85000"/>
                      </a:schemeClr>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 3.37</a:t>
                      </a:r>
                    </a:p>
                  </a:txBody>
                  <a:tcPr marL="9459" marR="9459" marT="9459" marB="0" anchor="ctr">
                    <a:solidFill>
                      <a:schemeClr val="bg1">
                        <a:lumMod val="85000"/>
                      </a:schemeClr>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0</a:t>
                      </a:r>
                    </a:p>
                  </a:txBody>
                  <a:tcPr marL="9459" marR="9459" marT="9459" marB="0" anchor="ctr">
                    <a:solidFill>
                      <a:schemeClr val="bg1">
                        <a:lumMod val="85000"/>
                      </a:schemeClr>
                    </a:solidFill>
                  </a:tcPr>
                </a:tc>
                <a:tc>
                  <a:txBody>
                    <a:bodyPr/>
                    <a:lstStyle/>
                    <a:p>
                      <a:pPr marL="0" algn="ctr" defTabSz="914400" rtl="0" eaLnBrk="1" fontAlgn="b" latinLnBrk="0" hangingPunct="1"/>
                      <a:r>
                        <a:rPr lang="es-MX" sz="1200" b="0" i="0" u="none" strike="noStrike" kern="1200" dirty="0">
                          <a:solidFill>
                            <a:schemeClr val="tx1"/>
                          </a:solidFill>
                          <a:effectLst/>
                          <a:latin typeface="Montserrat Light" pitchFamily="2" charset="77"/>
                          <a:ea typeface="+mn-ea"/>
                          <a:cs typeface="+mn-cs"/>
                        </a:rPr>
                        <a:t>SI</a:t>
                      </a:r>
                    </a:p>
                  </a:txBody>
                  <a:tcPr marL="9459" marR="9459" marT="9459" marB="0" anchor="ctr">
                    <a:solidFill>
                      <a:schemeClr val="bg1">
                        <a:lumMod val="85000"/>
                      </a:schemeClr>
                    </a:solidFill>
                  </a:tcPr>
                </a:tc>
                <a:extLst>
                  <a:ext uri="{0D108BD9-81ED-4DB2-BD59-A6C34878D82A}">
                    <a16:rowId xmlns:a16="http://schemas.microsoft.com/office/drawing/2014/main" val="1848878692"/>
                  </a:ext>
                </a:extLst>
              </a:tr>
              <a:tr h="308808">
                <a:tc vMerge="1">
                  <a:txBody>
                    <a:bodyPr/>
                    <a:lstStyle/>
                    <a:p>
                      <a:endParaRPr lang="es-MX"/>
                    </a:p>
                  </a:txBody>
                  <a:tcPr/>
                </a:tc>
                <a:tc>
                  <a:txBody>
                    <a:bodyPr/>
                    <a:lstStyle/>
                    <a:p>
                      <a:pPr algn="ctr" fontAlgn="b"/>
                      <a:r>
                        <a:rPr lang="es-MX" sz="1100" b="0" i="0" u="none" strike="noStrike" dirty="0" err="1">
                          <a:effectLst/>
                          <a:latin typeface="Euclid Flex Light" panose="020B0300030000000000" pitchFamily="34" charset="77"/>
                        </a:rPr>
                        <a:t>Xhazil</a:t>
                      </a:r>
                      <a:endParaRPr lang="es-MX" sz="1100" b="0" i="0" u="none" strike="noStrike" dirty="0">
                        <a:solidFill>
                          <a:srgbClr val="000000"/>
                        </a:solidFill>
                        <a:effectLst/>
                        <a:latin typeface="Euclid Flex Light" panose="020B0300030000000000" pitchFamily="34" charset="77"/>
                      </a:endParaRPr>
                    </a:p>
                  </a:txBody>
                  <a:tcPr marL="9459" marR="9459" marT="9459" marB="0" anchor="ctr">
                    <a:solidFill>
                      <a:schemeClr val="bg1">
                        <a:lumMod val="85000"/>
                      </a:schemeClr>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Liberado</a:t>
                      </a:r>
                    </a:p>
                  </a:txBody>
                  <a:tcPr marL="9459" marR="9459" marT="9459" marB="0" anchor="ctr">
                    <a:solidFill>
                      <a:schemeClr val="bg1">
                        <a:lumMod val="85000"/>
                      </a:schemeClr>
                    </a:solidFill>
                  </a:tcPr>
                </a:tc>
                <a:tc>
                  <a:txBody>
                    <a:bodyPr/>
                    <a:lstStyle/>
                    <a:p>
                      <a:pPr marL="0" algn="ctr" defTabSz="914400" rtl="0" eaLnBrk="1" fontAlgn="b" latinLnBrk="0" hangingPunct="1"/>
                      <a:r>
                        <a:rPr lang="es-ES" sz="1100" b="0" i="0" u="none" strike="noStrike" kern="1200" dirty="0">
                          <a:solidFill>
                            <a:schemeClr val="tx1"/>
                          </a:solidFill>
                          <a:effectLst/>
                          <a:latin typeface="Montserrat Light" pitchFamily="2" charset="77"/>
                          <a:ea typeface="+mn-ea"/>
                          <a:cs typeface="+mn-cs"/>
                        </a:rPr>
                        <a:t>129.0582</a:t>
                      </a:r>
                      <a:endParaRPr lang="es-MX" sz="1100" b="0" i="0" u="none" strike="noStrike" kern="1200" dirty="0">
                        <a:solidFill>
                          <a:schemeClr val="tx1"/>
                        </a:solidFill>
                        <a:effectLst/>
                        <a:latin typeface="Montserrat Light" pitchFamily="2" charset="77"/>
                        <a:ea typeface="+mn-ea"/>
                        <a:cs typeface="+mn-cs"/>
                      </a:endParaRPr>
                    </a:p>
                  </a:txBody>
                  <a:tcPr marL="9459" marR="9459" marT="9459" marB="0" anchor="ctr">
                    <a:solidFill>
                      <a:schemeClr val="bg1">
                        <a:lumMod val="85000"/>
                      </a:schemeClr>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21.51</a:t>
                      </a:r>
                    </a:p>
                  </a:txBody>
                  <a:tcPr marL="9459" marR="9459" marT="9459" marB="0" anchor="ctr">
                    <a:solidFill>
                      <a:schemeClr val="bg1">
                        <a:lumMod val="85000"/>
                      </a:schemeClr>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21.51</a:t>
                      </a:r>
                    </a:p>
                  </a:txBody>
                  <a:tcPr marL="9459" marR="9459" marT="9459" marB="0" anchor="ctr">
                    <a:solidFill>
                      <a:schemeClr val="bg1">
                        <a:lumMod val="85000"/>
                      </a:schemeClr>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0</a:t>
                      </a:r>
                    </a:p>
                  </a:txBody>
                  <a:tcPr marL="9459" marR="9459" marT="9459" marB="0" anchor="ctr">
                    <a:solidFill>
                      <a:schemeClr val="bg1">
                        <a:lumMod val="85000"/>
                      </a:schemeClr>
                    </a:solidFill>
                  </a:tcPr>
                </a:tc>
                <a:tc>
                  <a:txBody>
                    <a:bodyPr/>
                    <a:lstStyle/>
                    <a:p>
                      <a:pPr marL="0" algn="ctr" defTabSz="914400" rtl="0" eaLnBrk="1" fontAlgn="b" latinLnBrk="0" hangingPunct="1"/>
                      <a:r>
                        <a:rPr lang="es-MX" sz="1200" b="0" i="0" u="none" strike="noStrike" kern="1200" dirty="0">
                          <a:solidFill>
                            <a:schemeClr val="tx1"/>
                          </a:solidFill>
                          <a:effectLst/>
                          <a:latin typeface="Montserrat Light" pitchFamily="2" charset="77"/>
                          <a:ea typeface="+mn-ea"/>
                          <a:cs typeface="+mn-cs"/>
                        </a:rPr>
                        <a:t>SI</a:t>
                      </a:r>
                    </a:p>
                  </a:txBody>
                  <a:tcPr marL="9459" marR="9459" marT="9459" marB="0" anchor="ctr">
                    <a:solidFill>
                      <a:schemeClr val="bg1">
                        <a:lumMod val="85000"/>
                      </a:schemeClr>
                    </a:solidFill>
                  </a:tcPr>
                </a:tc>
                <a:extLst>
                  <a:ext uri="{0D108BD9-81ED-4DB2-BD59-A6C34878D82A}">
                    <a16:rowId xmlns:a16="http://schemas.microsoft.com/office/drawing/2014/main" val="772714492"/>
                  </a:ext>
                </a:extLst>
              </a:tr>
              <a:tr h="220265">
                <a:tc rowSpan="5">
                  <a:txBody>
                    <a:bodyPr/>
                    <a:lstStyle/>
                    <a:p>
                      <a:pPr algn="ctr" fontAlgn="ctr"/>
                      <a:r>
                        <a:rPr lang="es-MX" sz="1100" b="0" i="0" u="none" strike="noStrike" dirty="0">
                          <a:effectLst/>
                          <a:latin typeface="Helvetica" pitchFamily="2" charset="0"/>
                        </a:rPr>
                        <a:t>5</a:t>
                      </a:r>
                      <a:endParaRPr lang="es-MX" sz="1100" b="0" i="0" u="none" strike="noStrike" dirty="0">
                        <a:solidFill>
                          <a:srgbClr val="000000"/>
                        </a:solidFill>
                        <a:effectLst/>
                        <a:latin typeface="Helvetica" pitchFamily="2" charset="0"/>
                      </a:endParaRPr>
                    </a:p>
                  </a:txBody>
                  <a:tcPr marL="9459" marR="9459" marT="9459" marB="0" anchor="ctr">
                    <a:solidFill>
                      <a:srgbClr val="E0CC9F"/>
                    </a:solidFill>
                  </a:tcPr>
                </a:tc>
                <a:tc>
                  <a:txBody>
                    <a:bodyPr/>
                    <a:lstStyle/>
                    <a:p>
                      <a:pPr algn="ctr" fontAlgn="b"/>
                      <a:r>
                        <a:rPr lang="es-MX" sz="1100" b="0" i="0" u="none" strike="noStrike" dirty="0">
                          <a:effectLst/>
                          <a:latin typeface="Euclid Flex Light" panose="020B0300030000000000" pitchFamily="34" charset="77"/>
                        </a:rPr>
                        <a:t>Andrés q. Roo</a:t>
                      </a:r>
                      <a:endParaRPr lang="es-MX" sz="1100" b="0" i="0" u="none" strike="noStrike" dirty="0">
                        <a:solidFill>
                          <a:srgbClr val="000000"/>
                        </a:solidFill>
                        <a:effectLst/>
                        <a:latin typeface="Euclid Flex Light" panose="020B0300030000000000" pitchFamily="34" charset="77"/>
                      </a:endParaRP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Liberado</a:t>
                      </a:r>
                    </a:p>
                  </a:txBody>
                  <a:tcPr marL="9459" marR="9459" marT="9459" marB="0" anchor="ctr">
                    <a:solidFill>
                      <a:srgbClr val="E0CC9F"/>
                    </a:solidFill>
                  </a:tcPr>
                </a:tc>
                <a:tc>
                  <a:txBody>
                    <a:bodyPr/>
                    <a:lstStyle/>
                    <a:p>
                      <a:pPr marL="0" algn="ctr" defTabSz="914400" rtl="0" eaLnBrk="1" fontAlgn="b" latinLnBrk="0" hangingPunct="1"/>
                      <a:r>
                        <a:rPr lang="es-ES" sz="1100" b="0" i="0" u="none" strike="noStrike" kern="1200" dirty="0">
                          <a:solidFill>
                            <a:schemeClr val="tx1"/>
                          </a:solidFill>
                          <a:effectLst/>
                          <a:latin typeface="Montserrat Light" pitchFamily="2" charset="77"/>
                          <a:ea typeface="+mn-ea"/>
                          <a:cs typeface="+mn-cs"/>
                        </a:rPr>
                        <a:t>32.0118</a:t>
                      </a:r>
                      <a:endParaRPr lang="es-MX" sz="1100" b="0" i="0" u="none" strike="noStrike" kern="1200" dirty="0">
                        <a:solidFill>
                          <a:schemeClr val="tx1"/>
                        </a:solidFill>
                        <a:effectLst/>
                        <a:latin typeface="Montserrat Light" pitchFamily="2" charset="77"/>
                        <a:ea typeface="+mn-ea"/>
                        <a:cs typeface="+mn-cs"/>
                      </a:endParaRP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5.33</a:t>
                      </a: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5.33</a:t>
                      </a: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0</a:t>
                      </a:r>
                    </a:p>
                  </a:txBody>
                  <a:tcPr marL="9459" marR="9459" marT="9459" marB="0" anchor="ctr">
                    <a:solidFill>
                      <a:srgbClr val="E0CC9F"/>
                    </a:solidFill>
                  </a:tcPr>
                </a:tc>
                <a:tc>
                  <a:txBody>
                    <a:bodyPr/>
                    <a:lstStyle/>
                    <a:p>
                      <a:pPr marL="0" algn="ctr" defTabSz="914400" rtl="0" eaLnBrk="1" fontAlgn="b" latinLnBrk="0" hangingPunct="1"/>
                      <a:r>
                        <a:rPr lang="es-MX" sz="1200" b="0" i="0" u="none" strike="noStrike" kern="1200" dirty="0">
                          <a:solidFill>
                            <a:schemeClr val="tx1"/>
                          </a:solidFill>
                          <a:effectLst/>
                          <a:latin typeface="Montserrat Light" pitchFamily="2" charset="77"/>
                          <a:ea typeface="+mn-ea"/>
                          <a:cs typeface="+mn-cs"/>
                        </a:rPr>
                        <a:t>SI</a:t>
                      </a:r>
                    </a:p>
                  </a:txBody>
                  <a:tcPr marL="9459" marR="9459" marT="9459" marB="0" anchor="ctr">
                    <a:solidFill>
                      <a:srgbClr val="E0CC9F"/>
                    </a:solidFill>
                  </a:tcPr>
                </a:tc>
                <a:extLst>
                  <a:ext uri="{0D108BD9-81ED-4DB2-BD59-A6C34878D82A}">
                    <a16:rowId xmlns:a16="http://schemas.microsoft.com/office/drawing/2014/main" val="2028274017"/>
                  </a:ext>
                </a:extLst>
              </a:tr>
              <a:tr h="220265">
                <a:tc vMerge="1">
                  <a:txBody>
                    <a:bodyPr/>
                    <a:lstStyle/>
                    <a:p>
                      <a:endParaRPr lang="es-MX"/>
                    </a:p>
                  </a:txBody>
                  <a:tcPr/>
                </a:tc>
                <a:tc>
                  <a:txBody>
                    <a:bodyPr/>
                    <a:lstStyle/>
                    <a:p>
                      <a:pPr algn="ctr" fontAlgn="b"/>
                      <a:r>
                        <a:rPr lang="es-MX" sz="1100" b="0" i="0" u="none" strike="noStrike" dirty="0">
                          <a:effectLst/>
                          <a:latin typeface="Euclid Flex Light" panose="020B0300030000000000" pitchFamily="34" charset="77"/>
                        </a:rPr>
                        <a:t>Reforma Agraria</a:t>
                      </a:r>
                      <a:endParaRPr lang="es-MX" sz="1100" b="0" i="0" u="none" strike="noStrike" dirty="0">
                        <a:solidFill>
                          <a:srgbClr val="000000"/>
                        </a:solidFill>
                        <a:effectLst/>
                        <a:latin typeface="Euclid Flex Light" panose="020B0300030000000000" pitchFamily="34" charset="77"/>
                      </a:endParaRP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Liberado</a:t>
                      </a:r>
                    </a:p>
                  </a:txBody>
                  <a:tcPr marL="9459" marR="9459" marT="9459" marB="0" anchor="ctr">
                    <a:solidFill>
                      <a:srgbClr val="E0CC9F"/>
                    </a:solidFill>
                  </a:tcPr>
                </a:tc>
                <a:tc>
                  <a:txBody>
                    <a:bodyPr/>
                    <a:lstStyle/>
                    <a:p>
                      <a:pPr marL="0" algn="ctr" defTabSz="914400" rtl="0" eaLnBrk="1" fontAlgn="b" latinLnBrk="0" hangingPunct="1"/>
                      <a:r>
                        <a:rPr lang="es-ES" sz="1100" b="0" i="0" u="none" strike="noStrike" kern="1200" dirty="0">
                          <a:solidFill>
                            <a:schemeClr val="tx1"/>
                          </a:solidFill>
                          <a:effectLst/>
                          <a:latin typeface="Montserrat Light" pitchFamily="2" charset="77"/>
                          <a:ea typeface="+mn-ea"/>
                          <a:cs typeface="+mn-cs"/>
                        </a:rPr>
                        <a:t>6.9392</a:t>
                      </a:r>
                      <a:endParaRPr lang="es-MX" sz="1100" b="0" i="0" u="none" strike="noStrike" kern="1200" dirty="0">
                        <a:solidFill>
                          <a:schemeClr val="tx1"/>
                        </a:solidFill>
                        <a:effectLst/>
                        <a:latin typeface="Montserrat Light" pitchFamily="2" charset="77"/>
                        <a:ea typeface="+mn-ea"/>
                        <a:cs typeface="+mn-cs"/>
                      </a:endParaRP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1.15</a:t>
                      </a: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1.15</a:t>
                      </a: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a:solidFill>
                            <a:schemeClr val="tx1"/>
                          </a:solidFill>
                          <a:effectLst/>
                          <a:latin typeface="Montserrat Light" pitchFamily="2" charset="77"/>
                          <a:ea typeface="+mn-ea"/>
                          <a:cs typeface="+mn-cs"/>
                        </a:rPr>
                        <a:t>0</a:t>
                      </a:r>
                    </a:p>
                  </a:txBody>
                  <a:tcPr marL="9459" marR="9459" marT="9459" marB="0" anchor="ctr">
                    <a:solidFill>
                      <a:srgbClr val="E0CC9F"/>
                    </a:solidFill>
                  </a:tcPr>
                </a:tc>
                <a:tc>
                  <a:txBody>
                    <a:bodyPr/>
                    <a:lstStyle/>
                    <a:p>
                      <a:pPr marL="0" algn="ctr" defTabSz="914400" rtl="0" eaLnBrk="1" fontAlgn="b" latinLnBrk="0" hangingPunct="1"/>
                      <a:r>
                        <a:rPr lang="es-MX" sz="1200" b="0" i="0" u="none" strike="noStrike" kern="1200" dirty="0">
                          <a:solidFill>
                            <a:schemeClr val="tx1"/>
                          </a:solidFill>
                          <a:effectLst/>
                          <a:latin typeface="Montserrat Light" pitchFamily="2" charset="77"/>
                          <a:ea typeface="+mn-ea"/>
                          <a:cs typeface="+mn-cs"/>
                        </a:rPr>
                        <a:t>SI</a:t>
                      </a:r>
                    </a:p>
                  </a:txBody>
                  <a:tcPr marL="9459" marR="9459" marT="9459" marB="0" anchor="ctr">
                    <a:solidFill>
                      <a:srgbClr val="E0CC9F"/>
                    </a:solidFill>
                  </a:tcPr>
                </a:tc>
                <a:extLst>
                  <a:ext uri="{0D108BD9-81ED-4DB2-BD59-A6C34878D82A}">
                    <a16:rowId xmlns:a16="http://schemas.microsoft.com/office/drawing/2014/main" val="3161206714"/>
                  </a:ext>
                </a:extLst>
              </a:tr>
              <a:tr h="220265">
                <a:tc vMerge="1">
                  <a:txBody>
                    <a:bodyPr/>
                    <a:lstStyle/>
                    <a:p>
                      <a:endParaRPr lang="es-MX"/>
                    </a:p>
                  </a:txBody>
                  <a:tcPr/>
                </a:tc>
                <a:tc>
                  <a:txBody>
                    <a:bodyPr/>
                    <a:lstStyle/>
                    <a:p>
                      <a:pPr algn="ctr" fontAlgn="b"/>
                      <a:r>
                        <a:rPr lang="es-MX" sz="1100" b="0" i="0" u="none" strike="noStrike" dirty="0">
                          <a:effectLst/>
                          <a:latin typeface="Euclid Flex Light" panose="020B0300030000000000" pitchFamily="34" charset="77"/>
                        </a:rPr>
                        <a:t>El Cafetal</a:t>
                      </a:r>
                      <a:endParaRPr lang="es-MX" sz="1100" b="0" i="0" u="none" strike="noStrike" dirty="0">
                        <a:solidFill>
                          <a:srgbClr val="000000"/>
                        </a:solidFill>
                        <a:effectLst/>
                        <a:latin typeface="Euclid Flex Light" panose="020B0300030000000000" pitchFamily="34" charset="77"/>
                      </a:endParaRP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Liberado</a:t>
                      </a:r>
                    </a:p>
                  </a:txBody>
                  <a:tcPr marL="9459" marR="9459" marT="9459" marB="0" anchor="ctr">
                    <a:solidFill>
                      <a:srgbClr val="E0CC9F"/>
                    </a:solidFill>
                  </a:tcPr>
                </a:tc>
                <a:tc>
                  <a:txBody>
                    <a:bodyPr/>
                    <a:lstStyle/>
                    <a:p>
                      <a:pPr marL="0" algn="ctr" defTabSz="914400" rtl="0" eaLnBrk="1" fontAlgn="b" latinLnBrk="0" hangingPunct="1"/>
                      <a:r>
                        <a:rPr lang="es-ES" sz="1100" b="0" i="0" u="none" strike="noStrike" kern="1200" dirty="0">
                          <a:solidFill>
                            <a:schemeClr val="tx1"/>
                          </a:solidFill>
                          <a:effectLst/>
                          <a:latin typeface="Montserrat Light" pitchFamily="2" charset="77"/>
                          <a:ea typeface="+mn-ea"/>
                          <a:cs typeface="+mn-cs"/>
                        </a:rPr>
                        <a:t>102.9002</a:t>
                      </a:r>
                      <a:endParaRPr lang="es-MX" sz="1100" b="0" i="0" u="none" strike="noStrike" kern="1200" dirty="0">
                        <a:solidFill>
                          <a:schemeClr val="tx1"/>
                        </a:solidFill>
                        <a:effectLst/>
                        <a:latin typeface="Montserrat Light" pitchFamily="2" charset="77"/>
                        <a:ea typeface="+mn-ea"/>
                        <a:cs typeface="+mn-cs"/>
                      </a:endParaRP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17.14</a:t>
                      </a: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17.14</a:t>
                      </a: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a:solidFill>
                            <a:schemeClr val="tx1"/>
                          </a:solidFill>
                          <a:effectLst/>
                          <a:latin typeface="Montserrat Light" pitchFamily="2" charset="77"/>
                          <a:ea typeface="+mn-ea"/>
                          <a:cs typeface="+mn-cs"/>
                        </a:rPr>
                        <a:t>0</a:t>
                      </a:r>
                    </a:p>
                  </a:txBody>
                  <a:tcPr marL="9459" marR="9459" marT="9459" marB="0" anchor="ctr">
                    <a:solidFill>
                      <a:srgbClr val="E0CC9F"/>
                    </a:solidFill>
                  </a:tcPr>
                </a:tc>
                <a:tc>
                  <a:txBody>
                    <a:bodyPr/>
                    <a:lstStyle/>
                    <a:p>
                      <a:pPr marL="0" algn="ctr" defTabSz="914400" rtl="0" eaLnBrk="1" fontAlgn="b" latinLnBrk="0" hangingPunct="1"/>
                      <a:r>
                        <a:rPr lang="es-MX" sz="1200" b="0" i="0" u="none" strike="noStrike" kern="1200" dirty="0">
                          <a:solidFill>
                            <a:schemeClr val="tx1"/>
                          </a:solidFill>
                          <a:effectLst/>
                          <a:latin typeface="Montserrat Light" pitchFamily="2" charset="77"/>
                          <a:ea typeface="+mn-ea"/>
                          <a:cs typeface="+mn-cs"/>
                        </a:rPr>
                        <a:t>SI</a:t>
                      </a:r>
                    </a:p>
                  </a:txBody>
                  <a:tcPr marL="9459" marR="9459" marT="9459" marB="0" anchor="ctr">
                    <a:solidFill>
                      <a:srgbClr val="E0CC9F"/>
                    </a:solidFill>
                  </a:tcPr>
                </a:tc>
                <a:extLst>
                  <a:ext uri="{0D108BD9-81ED-4DB2-BD59-A6C34878D82A}">
                    <a16:rowId xmlns:a16="http://schemas.microsoft.com/office/drawing/2014/main" val="514625115"/>
                  </a:ext>
                </a:extLst>
              </a:tr>
              <a:tr h="220265">
                <a:tc vMerge="1">
                  <a:txBody>
                    <a:bodyPr/>
                    <a:lstStyle/>
                    <a:p>
                      <a:endParaRPr lang="es-MX"/>
                    </a:p>
                  </a:txBody>
                  <a:tcPr/>
                </a:tc>
                <a:tc>
                  <a:txBody>
                    <a:bodyPr/>
                    <a:lstStyle/>
                    <a:p>
                      <a:pPr algn="ctr" fontAlgn="b"/>
                      <a:r>
                        <a:rPr lang="es-MX" sz="1100" b="0" i="0" u="none" strike="noStrike" dirty="0" err="1">
                          <a:effectLst/>
                          <a:latin typeface="Euclid Flex Light" panose="020B0300030000000000" pitchFamily="34" charset="77"/>
                        </a:rPr>
                        <a:t>Chac-choben</a:t>
                      </a:r>
                      <a:endParaRPr lang="es-MX" sz="1100" b="0" i="0" u="none" strike="noStrike" dirty="0">
                        <a:solidFill>
                          <a:srgbClr val="000000"/>
                        </a:solidFill>
                        <a:effectLst/>
                        <a:latin typeface="Euclid Flex Light" panose="020B0300030000000000" pitchFamily="34" charset="77"/>
                      </a:endParaRP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Liberado</a:t>
                      </a:r>
                    </a:p>
                  </a:txBody>
                  <a:tcPr marL="9459" marR="9459" marT="9459" marB="0" anchor="ctr">
                    <a:solidFill>
                      <a:srgbClr val="E0CC9F"/>
                    </a:solidFill>
                  </a:tcPr>
                </a:tc>
                <a:tc>
                  <a:txBody>
                    <a:bodyPr/>
                    <a:lstStyle/>
                    <a:p>
                      <a:pPr marL="0" algn="ctr" defTabSz="914400" rtl="0" eaLnBrk="1" fontAlgn="b" latinLnBrk="0" hangingPunct="1"/>
                      <a:r>
                        <a:rPr lang="es-ES" sz="1100" b="0" i="0" u="none" strike="noStrike" kern="1200" dirty="0">
                          <a:solidFill>
                            <a:schemeClr val="tx1"/>
                          </a:solidFill>
                          <a:effectLst/>
                          <a:latin typeface="Montserrat Light" pitchFamily="2" charset="77"/>
                          <a:ea typeface="+mn-ea"/>
                          <a:cs typeface="+mn-cs"/>
                        </a:rPr>
                        <a:t>2.6403</a:t>
                      </a:r>
                      <a:endParaRPr lang="es-MX" sz="1100" b="0" i="0" u="none" strike="noStrike" kern="1200" dirty="0">
                        <a:solidFill>
                          <a:schemeClr val="tx1"/>
                        </a:solidFill>
                        <a:effectLst/>
                        <a:latin typeface="Montserrat Light" pitchFamily="2" charset="77"/>
                        <a:ea typeface="+mn-ea"/>
                        <a:cs typeface="+mn-cs"/>
                      </a:endParaRP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0.44</a:t>
                      </a: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0.44</a:t>
                      </a: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0</a:t>
                      </a:r>
                    </a:p>
                  </a:txBody>
                  <a:tcPr marL="9459" marR="9459" marT="9459" marB="0" anchor="ctr">
                    <a:solidFill>
                      <a:srgbClr val="E0CC9F"/>
                    </a:solidFill>
                  </a:tcPr>
                </a:tc>
                <a:tc>
                  <a:txBody>
                    <a:bodyPr/>
                    <a:lstStyle/>
                    <a:p>
                      <a:pPr marL="0" algn="ctr" defTabSz="914400" rtl="0" eaLnBrk="1" fontAlgn="b" latinLnBrk="0" hangingPunct="1"/>
                      <a:r>
                        <a:rPr lang="es-MX" sz="1200" b="0" i="0" u="none" strike="noStrike" kern="1200" dirty="0">
                          <a:solidFill>
                            <a:schemeClr val="tx1"/>
                          </a:solidFill>
                          <a:effectLst/>
                          <a:latin typeface="Montserrat Light" pitchFamily="2" charset="77"/>
                          <a:ea typeface="+mn-ea"/>
                          <a:cs typeface="+mn-cs"/>
                        </a:rPr>
                        <a:t>SI</a:t>
                      </a:r>
                    </a:p>
                  </a:txBody>
                  <a:tcPr marL="9459" marR="9459" marT="9459" marB="0" anchor="ctr">
                    <a:solidFill>
                      <a:srgbClr val="E0CC9F"/>
                    </a:solidFill>
                  </a:tcPr>
                </a:tc>
                <a:extLst>
                  <a:ext uri="{0D108BD9-81ED-4DB2-BD59-A6C34878D82A}">
                    <a16:rowId xmlns:a16="http://schemas.microsoft.com/office/drawing/2014/main" val="4280730570"/>
                  </a:ext>
                </a:extLst>
              </a:tr>
              <a:tr h="346645">
                <a:tc vMerge="1">
                  <a:txBody>
                    <a:bodyPr/>
                    <a:lstStyle/>
                    <a:p>
                      <a:endParaRPr lang="es-MX"/>
                    </a:p>
                  </a:txBody>
                  <a:tcPr/>
                </a:tc>
                <a:tc>
                  <a:txBody>
                    <a:bodyPr/>
                    <a:lstStyle/>
                    <a:p>
                      <a:pPr algn="ctr" fontAlgn="b"/>
                      <a:r>
                        <a:rPr lang="es-MX" sz="1100" b="0" i="0" u="none" strike="noStrike" dirty="0">
                          <a:effectLst/>
                          <a:latin typeface="Euclid Flex Light" panose="020B0300030000000000" pitchFamily="34" charset="77"/>
                        </a:rPr>
                        <a:t>Pedro Antonio de los Santos</a:t>
                      </a:r>
                      <a:endParaRPr lang="es-MX" sz="1100" b="0" i="0" u="none" strike="noStrike" dirty="0">
                        <a:solidFill>
                          <a:srgbClr val="000000"/>
                        </a:solidFill>
                        <a:effectLst/>
                        <a:latin typeface="Euclid Flex Light" panose="020B0300030000000000" pitchFamily="34" charset="77"/>
                      </a:endParaRP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Liberado</a:t>
                      </a:r>
                    </a:p>
                  </a:txBody>
                  <a:tcPr marL="9459" marR="9459" marT="9459" marB="0" anchor="ctr">
                    <a:solidFill>
                      <a:srgbClr val="E0CC9F"/>
                    </a:solidFill>
                  </a:tcPr>
                </a:tc>
                <a:tc>
                  <a:txBody>
                    <a:bodyPr/>
                    <a:lstStyle/>
                    <a:p>
                      <a:pPr marL="0" algn="ctr" defTabSz="914400" rtl="0" eaLnBrk="1" fontAlgn="b" latinLnBrk="0" hangingPunct="1"/>
                      <a:r>
                        <a:rPr lang="es-ES" sz="1100" b="0" i="0" u="none" strike="noStrike" kern="1200" dirty="0">
                          <a:solidFill>
                            <a:schemeClr val="tx1"/>
                          </a:solidFill>
                          <a:effectLst/>
                          <a:latin typeface="Montserrat Light" pitchFamily="2" charset="77"/>
                          <a:ea typeface="+mn-ea"/>
                          <a:cs typeface="+mn-cs"/>
                        </a:rPr>
                        <a:t>36.5828</a:t>
                      </a:r>
                      <a:endParaRPr lang="es-MX" sz="1100" b="0" i="0" u="none" strike="noStrike" kern="1200" dirty="0">
                        <a:solidFill>
                          <a:schemeClr val="tx1"/>
                        </a:solidFill>
                        <a:effectLst/>
                        <a:latin typeface="Montserrat Light" pitchFamily="2" charset="77"/>
                        <a:ea typeface="+mn-ea"/>
                        <a:cs typeface="+mn-cs"/>
                      </a:endParaRP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6.09</a:t>
                      </a: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6.09</a:t>
                      </a: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0</a:t>
                      </a:r>
                    </a:p>
                  </a:txBody>
                  <a:tcPr marL="9459" marR="9459" marT="9459" marB="0" anchor="ctr">
                    <a:solidFill>
                      <a:srgbClr val="E0CC9F"/>
                    </a:solidFill>
                  </a:tcPr>
                </a:tc>
                <a:tc>
                  <a:txBody>
                    <a:bodyPr/>
                    <a:lstStyle/>
                    <a:p>
                      <a:pPr marL="0" algn="ctr" defTabSz="914400" rtl="0" eaLnBrk="1" fontAlgn="b" latinLnBrk="0" hangingPunct="1"/>
                      <a:r>
                        <a:rPr lang="es-MX" sz="1200" b="0" i="0" u="none" strike="noStrike" kern="1200" dirty="0">
                          <a:solidFill>
                            <a:schemeClr val="tx1"/>
                          </a:solidFill>
                          <a:effectLst/>
                          <a:latin typeface="Montserrat Light" pitchFamily="2" charset="77"/>
                          <a:ea typeface="+mn-ea"/>
                          <a:cs typeface="+mn-cs"/>
                        </a:rPr>
                        <a:t>SI</a:t>
                      </a:r>
                    </a:p>
                  </a:txBody>
                  <a:tcPr marL="9459" marR="9459" marT="9459" marB="0" anchor="ctr">
                    <a:solidFill>
                      <a:srgbClr val="E0CC9F"/>
                    </a:solidFill>
                  </a:tcPr>
                </a:tc>
                <a:extLst>
                  <a:ext uri="{0D108BD9-81ED-4DB2-BD59-A6C34878D82A}">
                    <a16:rowId xmlns:a16="http://schemas.microsoft.com/office/drawing/2014/main" val="2964217040"/>
                  </a:ext>
                </a:extLst>
              </a:tr>
              <a:tr h="220265">
                <a:tc rowSpan="3">
                  <a:txBody>
                    <a:bodyPr/>
                    <a:lstStyle/>
                    <a:p>
                      <a:pPr algn="ctr" fontAlgn="ctr"/>
                      <a:r>
                        <a:rPr lang="es-MX" sz="1100" b="0" i="0" u="none" strike="noStrike" dirty="0">
                          <a:effectLst/>
                          <a:latin typeface="Helvetica" pitchFamily="2" charset="0"/>
                        </a:rPr>
                        <a:t>6</a:t>
                      </a:r>
                      <a:endParaRPr lang="es-MX" sz="1100" b="0" i="0" u="none" strike="noStrike" dirty="0">
                        <a:solidFill>
                          <a:srgbClr val="000000"/>
                        </a:solidFill>
                        <a:effectLst/>
                        <a:latin typeface="Helvetica" pitchFamily="2" charset="0"/>
                      </a:endParaRPr>
                    </a:p>
                  </a:txBody>
                  <a:tcPr marL="9459" marR="9459" marT="9459" marB="0" anchor="ctr">
                    <a:solidFill>
                      <a:schemeClr val="bg1">
                        <a:lumMod val="85000"/>
                      </a:schemeClr>
                    </a:solidFill>
                  </a:tcPr>
                </a:tc>
                <a:tc>
                  <a:txBody>
                    <a:bodyPr/>
                    <a:lstStyle/>
                    <a:p>
                      <a:pPr algn="ctr" fontAlgn="b"/>
                      <a:r>
                        <a:rPr lang="es-MX" sz="1100" b="0" i="0" u="none" strike="noStrike" dirty="0">
                          <a:effectLst/>
                          <a:latin typeface="Euclid Flex Light" panose="020B0300030000000000" pitchFamily="34" charset="77"/>
                        </a:rPr>
                        <a:t>Buenavista</a:t>
                      </a:r>
                      <a:endParaRPr lang="es-MX" sz="1100" b="0" i="0" u="none" strike="noStrike" dirty="0">
                        <a:solidFill>
                          <a:srgbClr val="000000"/>
                        </a:solidFill>
                        <a:effectLst/>
                        <a:latin typeface="Euclid Flex Light" panose="020B0300030000000000" pitchFamily="34" charset="77"/>
                      </a:endParaRPr>
                    </a:p>
                  </a:txBody>
                  <a:tcPr marL="9459" marR="9459" marT="9459" marB="0" anchor="ctr">
                    <a:solidFill>
                      <a:schemeClr val="bg1">
                        <a:lumMod val="85000"/>
                      </a:schemeClr>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Liberado</a:t>
                      </a:r>
                    </a:p>
                  </a:txBody>
                  <a:tcPr marL="9459" marR="9459" marT="9459" marB="0" anchor="ctr">
                    <a:solidFill>
                      <a:schemeClr val="bg1">
                        <a:lumMod val="85000"/>
                      </a:schemeClr>
                    </a:solidFill>
                  </a:tcPr>
                </a:tc>
                <a:tc>
                  <a:txBody>
                    <a:bodyPr/>
                    <a:lstStyle/>
                    <a:p>
                      <a:pPr marL="0" algn="ctr" defTabSz="914400" rtl="0" eaLnBrk="1" fontAlgn="b" latinLnBrk="0" hangingPunct="1"/>
                      <a:r>
                        <a:rPr lang="es-ES" sz="1100" b="0" i="0" u="none" strike="noStrike" kern="1200" dirty="0">
                          <a:solidFill>
                            <a:schemeClr val="tx1"/>
                          </a:solidFill>
                          <a:effectLst/>
                          <a:latin typeface="Montserrat Light" pitchFamily="2" charset="77"/>
                          <a:ea typeface="+mn-ea"/>
                          <a:cs typeface="+mn-cs"/>
                        </a:rPr>
                        <a:t>54.1643</a:t>
                      </a:r>
                      <a:endParaRPr lang="es-MX" sz="1100" b="0" i="0" u="none" strike="noStrike" kern="1200" dirty="0">
                        <a:solidFill>
                          <a:schemeClr val="tx1"/>
                        </a:solidFill>
                        <a:effectLst/>
                        <a:latin typeface="Montserrat Light" pitchFamily="2" charset="77"/>
                        <a:ea typeface="+mn-ea"/>
                        <a:cs typeface="+mn-cs"/>
                      </a:endParaRPr>
                    </a:p>
                  </a:txBody>
                  <a:tcPr marL="9459" marR="9459" marT="9459" marB="0" anchor="ctr">
                    <a:solidFill>
                      <a:schemeClr val="bg1">
                        <a:lumMod val="85000"/>
                      </a:schemeClr>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8.99</a:t>
                      </a:r>
                    </a:p>
                  </a:txBody>
                  <a:tcPr marL="9459" marR="9459" marT="9459" marB="0" anchor="c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MX" sz="1100" b="0" i="0" u="none" strike="noStrike" kern="1200" dirty="0">
                          <a:solidFill>
                            <a:schemeClr val="tx1"/>
                          </a:solidFill>
                          <a:effectLst/>
                          <a:latin typeface="Montserrat Light" pitchFamily="2" charset="77"/>
                          <a:ea typeface="+mn-ea"/>
                          <a:cs typeface="+mn-cs"/>
                        </a:rPr>
                        <a:t>8.99</a:t>
                      </a:r>
                    </a:p>
                  </a:txBody>
                  <a:tcPr marL="9459" marR="9459" marT="9459" marB="0" anchor="c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a:ln>
                            <a:noFill/>
                          </a:ln>
                          <a:solidFill>
                            <a:prstClr val="black"/>
                          </a:solidFill>
                          <a:effectLst/>
                          <a:uLnTx/>
                          <a:uFillTx/>
                          <a:latin typeface="Montserrat Light" pitchFamily="2" charset="77"/>
                          <a:ea typeface="+mn-ea"/>
                          <a:cs typeface="+mn-cs"/>
                        </a:rPr>
                        <a:t>0</a:t>
                      </a:r>
                      <a:endParaRPr kumimoji="0" lang="es-MX" sz="1100" b="0" i="0" u="none" strike="noStrike" kern="1200" cap="none" spc="0" normalizeH="0" baseline="0" noProof="0" dirty="0">
                        <a:ln>
                          <a:noFill/>
                        </a:ln>
                        <a:solidFill>
                          <a:prstClr val="black"/>
                        </a:solidFill>
                        <a:effectLst/>
                        <a:uLnTx/>
                        <a:uFillTx/>
                        <a:latin typeface="Montserrat Light" pitchFamily="2" charset="77"/>
                        <a:ea typeface="+mn-ea"/>
                        <a:cs typeface="+mn-cs"/>
                      </a:endParaRPr>
                    </a:p>
                  </a:txBody>
                  <a:tcPr marL="9459" marR="9459" marT="9459" marB="0" anchor="ctr">
                    <a:solidFill>
                      <a:schemeClr val="bg1">
                        <a:lumMod val="85000"/>
                      </a:schemeClr>
                    </a:solidFill>
                  </a:tcPr>
                </a:tc>
                <a:tc>
                  <a:txBody>
                    <a:bodyPr/>
                    <a:lstStyle/>
                    <a:p>
                      <a:pPr marL="0" algn="ctr" defTabSz="914400" rtl="0" eaLnBrk="1" fontAlgn="b" latinLnBrk="0" hangingPunct="1"/>
                      <a:r>
                        <a:rPr lang="es-MX" sz="1200" b="0" i="0" u="none" strike="noStrike" kern="1200" dirty="0">
                          <a:solidFill>
                            <a:schemeClr val="tx1"/>
                          </a:solidFill>
                          <a:effectLst/>
                          <a:latin typeface="Montserrat Light" pitchFamily="2" charset="77"/>
                          <a:ea typeface="+mn-ea"/>
                          <a:cs typeface="+mn-cs"/>
                        </a:rPr>
                        <a:t>SI</a:t>
                      </a:r>
                    </a:p>
                  </a:txBody>
                  <a:tcPr marL="9459" marR="9459" marT="9459" marB="0" anchor="ctr">
                    <a:solidFill>
                      <a:schemeClr val="bg1">
                        <a:lumMod val="85000"/>
                      </a:schemeClr>
                    </a:solidFill>
                  </a:tcPr>
                </a:tc>
                <a:extLst>
                  <a:ext uri="{0D108BD9-81ED-4DB2-BD59-A6C34878D82A}">
                    <a16:rowId xmlns:a16="http://schemas.microsoft.com/office/drawing/2014/main" val="2849962549"/>
                  </a:ext>
                </a:extLst>
              </a:tr>
              <a:tr h="172370">
                <a:tc vMerge="1">
                  <a:txBody>
                    <a:bodyPr/>
                    <a:lstStyle/>
                    <a:p>
                      <a:endParaRPr lang="es-MX"/>
                    </a:p>
                  </a:txBody>
                  <a:tcPr/>
                </a:tc>
                <a:tc>
                  <a:txBody>
                    <a:bodyPr/>
                    <a:lstStyle/>
                    <a:p>
                      <a:pPr algn="ctr" fontAlgn="b"/>
                      <a:r>
                        <a:rPr lang="es-MX" sz="1100" b="0" i="0" u="none" strike="noStrike" dirty="0">
                          <a:effectLst/>
                          <a:latin typeface="Euclid Flex Light" panose="020B0300030000000000" pitchFamily="34" charset="77"/>
                        </a:rPr>
                        <a:t>Aarón Merino Fernández</a:t>
                      </a:r>
                      <a:endParaRPr lang="es-MX" sz="1100" b="0" i="0" u="none" strike="noStrike" dirty="0">
                        <a:solidFill>
                          <a:srgbClr val="000000"/>
                        </a:solidFill>
                        <a:effectLst/>
                        <a:latin typeface="Euclid Flex Light" panose="020B0300030000000000" pitchFamily="34" charset="77"/>
                      </a:endParaRPr>
                    </a:p>
                  </a:txBody>
                  <a:tcPr marL="9459" marR="9459" marT="9459" marB="0" anchor="ctr">
                    <a:solidFill>
                      <a:schemeClr val="bg1">
                        <a:lumMod val="85000"/>
                      </a:schemeClr>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Liberado</a:t>
                      </a:r>
                    </a:p>
                  </a:txBody>
                  <a:tcPr marL="9459" marR="9459" marT="9459" marB="0" anchor="ctr">
                    <a:solidFill>
                      <a:schemeClr val="bg1">
                        <a:lumMod val="85000"/>
                      </a:schemeClr>
                    </a:solidFill>
                  </a:tcPr>
                </a:tc>
                <a:tc>
                  <a:txBody>
                    <a:bodyPr/>
                    <a:lstStyle/>
                    <a:p>
                      <a:pPr marL="0" algn="ctr" defTabSz="914400" rtl="0" eaLnBrk="1" fontAlgn="b" latinLnBrk="0" hangingPunct="1"/>
                      <a:r>
                        <a:rPr lang="es-ES" sz="1100" b="0" i="0" u="none" strike="noStrike" kern="1200" dirty="0">
                          <a:solidFill>
                            <a:schemeClr val="tx1"/>
                          </a:solidFill>
                          <a:effectLst/>
                          <a:latin typeface="Montserrat Light" pitchFamily="2" charset="77"/>
                          <a:ea typeface="+mn-ea"/>
                          <a:cs typeface="+mn-cs"/>
                        </a:rPr>
                        <a:t>31.582</a:t>
                      </a:r>
                      <a:endParaRPr lang="es-MX" sz="1100" b="0" i="0" u="none" strike="noStrike" kern="1200" dirty="0">
                        <a:solidFill>
                          <a:schemeClr val="tx1"/>
                        </a:solidFill>
                        <a:effectLst/>
                        <a:latin typeface="Montserrat Light" pitchFamily="2" charset="77"/>
                        <a:ea typeface="+mn-ea"/>
                        <a:cs typeface="+mn-cs"/>
                      </a:endParaRPr>
                    </a:p>
                  </a:txBody>
                  <a:tcPr marL="9459" marR="9459" marT="9459" marB="0" anchor="ctr">
                    <a:solidFill>
                      <a:schemeClr val="bg1">
                        <a:lumMod val="85000"/>
                      </a:schemeClr>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6.06</a:t>
                      </a:r>
                    </a:p>
                  </a:txBody>
                  <a:tcPr marL="9459" marR="9459" marT="9459" marB="0" anchor="ctr">
                    <a:solidFill>
                      <a:schemeClr val="bg1">
                        <a:lumMod val="85000"/>
                      </a:schemeClr>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 6.06</a:t>
                      </a:r>
                    </a:p>
                  </a:txBody>
                  <a:tcPr marL="9459" marR="9459" marT="9459" marB="0" anchor="c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s-MX" sz="1100" b="0" i="0" u="none" strike="noStrike" kern="1200" cap="none" spc="0" normalizeH="0" baseline="0" noProof="0" dirty="0">
                          <a:ln>
                            <a:noFill/>
                          </a:ln>
                          <a:solidFill>
                            <a:prstClr val="black"/>
                          </a:solidFill>
                          <a:effectLst/>
                          <a:uLnTx/>
                          <a:uFillTx/>
                          <a:latin typeface="Montserrat Light" pitchFamily="2" charset="77"/>
                          <a:ea typeface="+mn-ea"/>
                          <a:cs typeface="+mn-cs"/>
                        </a:rPr>
                        <a:t>0</a:t>
                      </a:r>
                    </a:p>
                  </a:txBody>
                  <a:tcPr marL="9459" marR="9459" marT="9459" marB="0" anchor="ctr">
                    <a:solidFill>
                      <a:schemeClr val="bg1">
                        <a:lumMod val="85000"/>
                      </a:schemeClr>
                    </a:solidFill>
                  </a:tcPr>
                </a:tc>
                <a:tc>
                  <a:txBody>
                    <a:bodyPr/>
                    <a:lstStyle/>
                    <a:p>
                      <a:pPr marL="0" algn="ctr" defTabSz="914400" rtl="0" eaLnBrk="1" fontAlgn="b" latinLnBrk="0" hangingPunct="1"/>
                      <a:r>
                        <a:rPr lang="es-MX" sz="1200" b="0" i="0" u="none" strike="noStrike" kern="1200" dirty="0">
                          <a:solidFill>
                            <a:schemeClr val="tx1"/>
                          </a:solidFill>
                          <a:effectLst/>
                          <a:latin typeface="Montserrat Light" pitchFamily="2" charset="77"/>
                          <a:ea typeface="+mn-ea"/>
                          <a:cs typeface="+mn-cs"/>
                        </a:rPr>
                        <a:t>SI</a:t>
                      </a:r>
                    </a:p>
                  </a:txBody>
                  <a:tcPr marL="9459" marR="9459" marT="9459" marB="0" anchor="ctr">
                    <a:solidFill>
                      <a:schemeClr val="bg1">
                        <a:lumMod val="85000"/>
                      </a:schemeClr>
                    </a:solidFill>
                  </a:tcPr>
                </a:tc>
                <a:extLst>
                  <a:ext uri="{0D108BD9-81ED-4DB2-BD59-A6C34878D82A}">
                    <a16:rowId xmlns:a16="http://schemas.microsoft.com/office/drawing/2014/main" val="1523838093"/>
                  </a:ext>
                </a:extLst>
              </a:tr>
              <a:tr h="344739">
                <a:tc vMerge="1">
                  <a:txBody>
                    <a:bodyPr/>
                    <a:lstStyle/>
                    <a:p>
                      <a:endParaRPr lang="es-MX"/>
                    </a:p>
                  </a:txBody>
                  <a:tcPr/>
                </a:tc>
                <a:tc>
                  <a:txBody>
                    <a:bodyPr/>
                    <a:lstStyle/>
                    <a:p>
                      <a:pPr algn="ctr" fontAlgn="b"/>
                      <a:r>
                        <a:rPr lang="es-MX" sz="1100" b="0" i="0" u="none" strike="noStrike" dirty="0">
                          <a:solidFill>
                            <a:srgbClr val="000000"/>
                          </a:solidFill>
                          <a:effectLst/>
                          <a:latin typeface="Euclid Flex Light" panose="020B0300030000000000" pitchFamily="34" charset="77"/>
                        </a:rPr>
                        <a:t>Bacalar </a:t>
                      </a:r>
                    </a:p>
                  </a:txBody>
                  <a:tcPr marL="9459" marR="9459" marT="9459" marB="0" anchor="c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MX" sz="1100" b="0" i="0" u="none" strike="noStrike" kern="1200" dirty="0">
                          <a:solidFill>
                            <a:schemeClr val="tx1"/>
                          </a:solidFill>
                          <a:effectLst/>
                          <a:latin typeface="Montserrat Light" pitchFamily="2" charset="77"/>
                          <a:ea typeface="+mn-ea"/>
                          <a:cs typeface="+mn-cs"/>
                        </a:rPr>
                        <a:t>Liberado</a:t>
                      </a:r>
                    </a:p>
                    <a:p>
                      <a:pPr marL="0" algn="ctr" defTabSz="914400" rtl="0" eaLnBrk="1" fontAlgn="b" latinLnBrk="0" hangingPunct="1"/>
                      <a:endParaRPr lang="es-MX" sz="1100" b="0" i="0" u="none" strike="noStrike" kern="1200" dirty="0">
                        <a:solidFill>
                          <a:schemeClr val="tx1"/>
                        </a:solidFill>
                        <a:effectLst/>
                        <a:latin typeface="Montserrat Light" pitchFamily="2" charset="77"/>
                        <a:ea typeface="+mn-ea"/>
                        <a:cs typeface="+mn-cs"/>
                      </a:endParaRPr>
                    </a:p>
                  </a:txBody>
                  <a:tcPr marL="9459" marR="9459" marT="9459" marB="0" anchor="ctr">
                    <a:solidFill>
                      <a:schemeClr val="bg1">
                        <a:lumMod val="85000"/>
                      </a:schemeClr>
                    </a:solidFill>
                  </a:tcPr>
                </a:tc>
                <a:tc>
                  <a:txBody>
                    <a:bodyPr/>
                    <a:lstStyle/>
                    <a:p>
                      <a:pPr marL="0" algn="ctr" defTabSz="914400" rtl="0" eaLnBrk="1" fontAlgn="b" latinLnBrk="0" hangingPunct="1"/>
                      <a:r>
                        <a:rPr lang="es-ES" sz="1100" b="0" i="0" u="none" strike="noStrike" kern="1200" dirty="0">
                          <a:solidFill>
                            <a:schemeClr val="tx1"/>
                          </a:solidFill>
                          <a:effectLst/>
                          <a:latin typeface="Montserrat Light" pitchFamily="2" charset="77"/>
                          <a:ea typeface="+mn-ea"/>
                          <a:cs typeface="+mn-cs"/>
                        </a:rPr>
                        <a:t>16.532</a:t>
                      </a:r>
                      <a:endParaRPr lang="es-MX" sz="1100" b="0" i="0" u="none" strike="noStrike" kern="1200" dirty="0">
                        <a:solidFill>
                          <a:schemeClr val="tx1"/>
                        </a:solidFill>
                        <a:effectLst/>
                        <a:latin typeface="Montserrat Light" pitchFamily="2" charset="77"/>
                        <a:ea typeface="+mn-ea"/>
                        <a:cs typeface="+mn-cs"/>
                      </a:endParaRPr>
                    </a:p>
                  </a:txBody>
                  <a:tcPr marL="9459" marR="9459" marT="9459" marB="0" anchor="ctr">
                    <a:solidFill>
                      <a:schemeClr val="bg1">
                        <a:lumMod val="85000"/>
                      </a:schemeClr>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3.15</a:t>
                      </a:r>
                    </a:p>
                  </a:txBody>
                  <a:tcPr marL="9459" marR="9459" marT="9459" marB="0" anchor="ctr">
                    <a:solidFill>
                      <a:schemeClr val="bg1">
                        <a:lumMod val="85000"/>
                      </a:schemeClr>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3.15</a:t>
                      </a:r>
                    </a:p>
                  </a:txBody>
                  <a:tcPr marL="9459" marR="9459" marT="9459" marB="0" anchor="ctr">
                    <a:solidFill>
                      <a:schemeClr val="bg1">
                        <a:lumMod val="85000"/>
                      </a:schemeClr>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0</a:t>
                      </a:r>
                    </a:p>
                  </a:txBody>
                  <a:tcPr marL="9459" marR="9459" marT="9459" marB="0" anchor="ctr">
                    <a:solidFill>
                      <a:schemeClr val="bg1">
                        <a:lumMod val="85000"/>
                      </a:schemeClr>
                    </a:solidFill>
                  </a:tcPr>
                </a:tc>
                <a:tc>
                  <a:txBody>
                    <a:bodyPr/>
                    <a:lstStyle/>
                    <a:p>
                      <a:pPr marL="0" algn="ctr" defTabSz="914400" rtl="0" eaLnBrk="1" fontAlgn="b" latinLnBrk="0" hangingPunct="1"/>
                      <a:r>
                        <a:rPr lang="es-MX" sz="1200" b="0" i="0" u="none" strike="noStrike" kern="1200" dirty="0">
                          <a:solidFill>
                            <a:schemeClr val="tx1"/>
                          </a:solidFill>
                          <a:effectLst/>
                          <a:latin typeface="Montserrat Light" pitchFamily="2" charset="77"/>
                          <a:ea typeface="+mn-ea"/>
                          <a:cs typeface="+mn-cs"/>
                        </a:rPr>
                        <a:t>SI</a:t>
                      </a:r>
                    </a:p>
                  </a:txBody>
                  <a:tcPr marL="9459" marR="9459" marT="9459" marB="0" anchor="ctr">
                    <a:solidFill>
                      <a:schemeClr val="bg1">
                        <a:lumMod val="85000"/>
                      </a:schemeClr>
                    </a:solidFill>
                  </a:tcPr>
                </a:tc>
                <a:extLst>
                  <a:ext uri="{0D108BD9-81ED-4DB2-BD59-A6C34878D82A}">
                    <a16:rowId xmlns:a16="http://schemas.microsoft.com/office/drawing/2014/main" val="1238054010"/>
                  </a:ext>
                </a:extLst>
              </a:tr>
              <a:tr h="267739">
                <a:tc rowSpan="4">
                  <a:txBody>
                    <a:bodyPr/>
                    <a:lstStyle/>
                    <a:p>
                      <a:pPr algn="ctr" fontAlgn="ctr"/>
                      <a:r>
                        <a:rPr lang="es-MX" sz="1100" b="0" i="0" u="none" strike="noStrike" dirty="0">
                          <a:effectLst/>
                          <a:latin typeface="Helvetica" pitchFamily="2" charset="0"/>
                        </a:rPr>
                        <a:t>7</a:t>
                      </a:r>
                      <a:endParaRPr lang="es-MX" sz="1100" b="0" i="0" u="none" strike="noStrike" dirty="0">
                        <a:solidFill>
                          <a:srgbClr val="000000"/>
                        </a:solidFill>
                        <a:effectLst/>
                        <a:latin typeface="Helvetica" pitchFamily="2" charset="0"/>
                      </a:endParaRPr>
                    </a:p>
                  </a:txBody>
                  <a:tcPr marL="9459" marR="9459" marT="9459" marB="0" anchor="ctr">
                    <a:solidFill>
                      <a:srgbClr val="E0CC9F"/>
                    </a:solidFill>
                  </a:tcPr>
                </a:tc>
                <a:tc>
                  <a:txBody>
                    <a:bodyPr/>
                    <a:lstStyle/>
                    <a:p>
                      <a:pPr algn="ctr"/>
                      <a:r>
                        <a:rPr lang="es-MX" sz="1100" b="0" i="0" u="none" strike="noStrike">
                          <a:effectLst/>
                          <a:latin typeface="Euclid Flex Light" panose="020B0300030000000000" pitchFamily="34" charset="77"/>
                        </a:rPr>
                        <a:t>Bacalar</a:t>
                      </a:r>
                      <a:endParaRPr lang="es-MX"/>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Liberado</a:t>
                      </a: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33.539</a:t>
                      </a: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6.39</a:t>
                      </a: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6.39</a:t>
                      </a: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0</a:t>
                      </a:r>
                    </a:p>
                  </a:txBody>
                  <a:tcPr marL="9459" marR="9459" marT="9459" marB="0" anchor="ctr">
                    <a:solidFill>
                      <a:srgbClr val="E0CC9F"/>
                    </a:solidFill>
                  </a:tcPr>
                </a:tc>
                <a:tc>
                  <a:txBody>
                    <a:bodyPr/>
                    <a:lstStyle/>
                    <a:p>
                      <a:pPr marL="0" algn="ctr" defTabSz="914400" rtl="0" eaLnBrk="1" fontAlgn="b" latinLnBrk="0" hangingPunct="1"/>
                      <a:r>
                        <a:rPr lang="es-MX" sz="1200" b="0" i="0" u="none" strike="noStrike" kern="1200" dirty="0">
                          <a:solidFill>
                            <a:schemeClr val="tx1"/>
                          </a:solidFill>
                          <a:effectLst/>
                          <a:latin typeface="Montserrat Light" pitchFamily="2" charset="77"/>
                          <a:ea typeface="+mn-ea"/>
                          <a:cs typeface="+mn-cs"/>
                        </a:rPr>
                        <a:t>SI</a:t>
                      </a:r>
                    </a:p>
                  </a:txBody>
                  <a:tcPr marL="9459" marR="9459" marT="9459" marB="0" anchor="ctr">
                    <a:solidFill>
                      <a:srgbClr val="E0CC9F"/>
                    </a:solidFill>
                  </a:tcPr>
                </a:tc>
                <a:extLst>
                  <a:ext uri="{0D108BD9-81ED-4DB2-BD59-A6C34878D82A}">
                    <a16:rowId xmlns:a16="http://schemas.microsoft.com/office/drawing/2014/main" val="2820128827"/>
                  </a:ext>
                </a:extLst>
              </a:tr>
              <a:tr h="346132">
                <a:tc vMerge="1">
                  <a:txBody>
                    <a:bodyPr/>
                    <a:lstStyle/>
                    <a:p>
                      <a:endParaRPr lang="es-MX"/>
                    </a:p>
                  </a:txBody>
                  <a:tcPr/>
                </a:tc>
                <a:tc>
                  <a:txBody>
                    <a:bodyPr/>
                    <a:lstStyle/>
                    <a:p>
                      <a:pPr algn="ctr" fontAlgn="b"/>
                      <a:r>
                        <a:rPr lang="es-MX" sz="1100" b="0" i="0" u="none" strike="noStrike" dirty="0">
                          <a:effectLst/>
                          <a:latin typeface="Euclid Flex Light" panose="020B0300030000000000" pitchFamily="34" charset="77"/>
                        </a:rPr>
                        <a:t>Santa Elena</a:t>
                      </a:r>
                      <a:endParaRPr lang="es-MX" sz="1100" b="0" i="0" u="none" strike="noStrike" dirty="0">
                        <a:solidFill>
                          <a:srgbClr val="000000"/>
                        </a:solidFill>
                        <a:effectLst/>
                        <a:latin typeface="Euclid Flex Light" panose="020B0300030000000000" pitchFamily="34" charset="77"/>
                      </a:endParaRP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Parcial Liberado</a:t>
                      </a:r>
                    </a:p>
                  </a:txBody>
                  <a:tcPr marL="9459" marR="9459" marT="9459" marB="0" anchor="ctr">
                    <a:solidFill>
                      <a:srgbClr val="E0CC9F"/>
                    </a:solidFill>
                  </a:tcPr>
                </a:tc>
                <a:tc>
                  <a:txBody>
                    <a:bodyPr/>
                    <a:lstStyle/>
                    <a:p>
                      <a:pPr marL="0" algn="ctr" defTabSz="914400" rtl="0" eaLnBrk="1" fontAlgn="b" latinLnBrk="0" hangingPunct="1"/>
                      <a:r>
                        <a:rPr lang="es-ES" sz="1100" b="0" i="0" u="none" strike="noStrike" kern="1200" dirty="0">
                          <a:solidFill>
                            <a:schemeClr val="tx1"/>
                          </a:solidFill>
                          <a:effectLst/>
                          <a:latin typeface="Montserrat Light" pitchFamily="2" charset="77"/>
                          <a:ea typeface="+mn-ea"/>
                          <a:cs typeface="+mn-cs"/>
                        </a:rPr>
                        <a:t>2.388</a:t>
                      </a:r>
                      <a:endParaRPr lang="es-MX" sz="1100" b="0" i="0" u="none" strike="noStrike" kern="1200" dirty="0">
                        <a:solidFill>
                          <a:schemeClr val="tx1"/>
                        </a:solidFill>
                        <a:effectLst/>
                        <a:latin typeface="Montserrat Light" pitchFamily="2" charset="77"/>
                        <a:ea typeface="+mn-ea"/>
                        <a:cs typeface="+mn-cs"/>
                      </a:endParaRP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7.37</a:t>
                      </a: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1.523</a:t>
                      </a: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5.857</a:t>
                      </a:r>
                    </a:p>
                  </a:txBody>
                  <a:tcPr marL="9459" marR="9459" marT="9459" marB="0" anchor="ctr">
                    <a:solidFill>
                      <a:srgbClr val="E0CC9F"/>
                    </a:solidFill>
                  </a:tcPr>
                </a:tc>
                <a:tc>
                  <a:txBody>
                    <a:bodyPr/>
                    <a:lstStyle/>
                    <a:p>
                      <a:pPr marL="0" algn="ctr" defTabSz="914400" rtl="0" eaLnBrk="1" fontAlgn="b" latinLnBrk="0" hangingPunct="1"/>
                      <a:r>
                        <a:rPr lang="es-MX" sz="1200" b="0" i="0" u="none" strike="noStrike" kern="1200" dirty="0">
                          <a:solidFill>
                            <a:schemeClr val="tx1"/>
                          </a:solidFill>
                          <a:effectLst/>
                          <a:latin typeface="Montserrat Light" pitchFamily="2" charset="77"/>
                          <a:ea typeface="+mn-ea"/>
                          <a:cs typeface="+mn-cs"/>
                        </a:rPr>
                        <a:t>SI</a:t>
                      </a:r>
                    </a:p>
                  </a:txBody>
                  <a:tcPr marL="9459" marR="9459" marT="9459" marB="0" anchor="ctr">
                    <a:solidFill>
                      <a:srgbClr val="E0CC9F"/>
                    </a:solidFill>
                  </a:tcPr>
                </a:tc>
                <a:extLst>
                  <a:ext uri="{0D108BD9-81ED-4DB2-BD59-A6C34878D82A}">
                    <a16:rowId xmlns:a16="http://schemas.microsoft.com/office/drawing/2014/main" val="2048593140"/>
                  </a:ext>
                </a:extLst>
              </a:tr>
              <a:tr h="220265">
                <a:tc vMerge="1">
                  <a:txBody>
                    <a:bodyPr/>
                    <a:lstStyle/>
                    <a:p>
                      <a:endParaRPr lang="es-MX"/>
                    </a:p>
                  </a:txBody>
                  <a:tcPr/>
                </a:tc>
                <a:tc>
                  <a:txBody>
                    <a:bodyPr/>
                    <a:lstStyle/>
                    <a:p>
                      <a:pPr algn="ctr" fontAlgn="b"/>
                      <a:r>
                        <a:rPr lang="es-MX" sz="1100" b="0" i="0" u="none" strike="noStrike" dirty="0">
                          <a:effectLst/>
                          <a:latin typeface="Euclid Flex Light" panose="020B0300030000000000" pitchFamily="34" charset="77"/>
                        </a:rPr>
                        <a:t>Chetumal</a:t>
                      </a:r>
                      <a:endParaRPr lang="es-MX" sz="1100" b="0" i="0" u="none" strike="noStrike" dirty="0">
                        <a:solidFill>
                          <a:srgbClr val="000000"/>
                        </a:solidFill>
                        <a:effectLst/>
                        <a:latin typeface="Euclid Flex Light" panose="020B0300030000000000" pitchFamily="34" charset="77"/>
                      </a:endParaRP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No liberado</a:t>
                      </a:r>
                    </a:p>
                  </a:txBody>
                  <a:tcPr marL="9459" marR="9459" marT="9459" marB="0" anchor="ctr">
                    <a:solidFill>
                      <a:srgbClr val="E0CC9F"/>
                    </a:solidFill>
                  </a:tcPr>
                </a:tc>
                <a:tc>
                  <a:txBody>
                    <a:bodyPr/>
                    <a:lstStyle/>
                    <a:p>
                      <a:pPr marL="0" algn="ctr" defTabSz="914400" rtl="0" eaLnBrk="1" fontAlgn="b" latinLnBrk="0" hangingPunct="1"/>
                      <a:r>
                        <a:rPr lang="es-ES" sz="1100" b="0" i="0" u="none" strike="noStrike" kern="1200" dirty="0">
                          <a:solidFill>
                            <a:schemeClr val="tx1"/>
                          </a:solidFill>
                          <a:effectLst/>
                          <a:latin typeface="Montserrat Light" pitchFamily="2" charset="77"/>
                          <a:ea typeface="+mn-ea"/>
                          <a:cs typeface="+mn-cs"/>
                        </a:rPr>
                        <a:t>0.2511</a:t>
                      </a:r>
                      <a:endParaRPr lang="es-MX" sz="1100" b="0" i="0" u="none" strike="noStrike" kern="1200" dirty="0">
                        <a:solidFill>
                          <a:schemeClr val="tx1"/>
                        </a:solidFill>
                        <a:effectLst/>
                        <a:latin typeface="Montserrat Light" pitchFamily="2" charset="77"/>
                        <a:ea typeface="+mn-ea"/>
                        <a:cs typeface="+mn-cs"/>
                      </a:endParaRP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5.09</a:t>
                      </a: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0 </a:t>
                      </a: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5.09</a:t>
                      </a:r>
                    </a:p>
                  </a:txBody>
                  <a:tcPr marL="9459" marR="9459" marT="9459" marB="0" anchor="ctr">
                    <a:solidFill>
                      <a:srgbClr val="E0CC9F"/>
                    </a:solidFill>
                  </a:tcPr>
                </a:tc>
                <a:tc>
                  <a:txBody>
                    <a:bodyPr/>
                    <a:lstStyle/>
                    <a:p>
                      <a:pPr marL="0" algn="ctr" defTabSz="914400" rtl="0" eaLnBrk="1" fontAlgn="b" latinLnBrk="0" hangingPunct="1"/>
                      <a:r>
                        <a:rPr lang="es-MX" sz="1200" b="0" i="0" u="none" strike="noStrike" kern="1200" dirty="0">
                          <a:solidFill>
                            <a:schemeClr val="tx1"/>
                          </a:solidFill>
                          <a:effectLst/>
                          <a:latin typeface="Montserrat Light" pitchFamily="2" charset="77"/>
                          <a:ea typeface="+mn-ea"/>
                          <a:cs typeface="+mn-cs"/>
                        </a:rPr>
                        <a:t>NO</a:t>
                      </a:r>
                    </a:p>
                  </a:txBody>
                  <a:tcPr marL="9459" marR="9459" marT="9459" marB="0" anchor="ctr">
                    <a:solidFill>
                      <a:srgbClr val="E0CC9F"/>
                    </a:solidFill>
                  </a:tcPr>
                </a:tc>
                <a:extLst>
                  <a:ext uri="{0D108BD9-81ED-4DB2-BD59-A6C34878D82A}">
                    <a16:rowId xmlns:a16="http://schemas.microsoft.com/office/drawing/2014/main" val="3487432481"/>
                  </a:ext>
                </a:extLst>
              </a:tr>
              <a:tr h="219624">
                <a:tc vMerge="1">
                  <a:txBody>
                    <a:bodyPr/>
                    <a:lstStyle/>
                    <a:p>
                      <a:endParaRPr lang="es-MX"/>
                    </a:p>
                  </a:txBody>
                  <a:tcPr/>
                </a:tc>
                <a:tc>
                  <a:txBody>
                    <a:bodyPr/>
                    <a:lstStyle/>
                    <a:p>
                      <a:pPr algn="ctr" fontAlgn="b"/>
                      <a:r>
                        <a:rPr lang="es-MX" sz="1100" b="0" i="0" u="none" strike="noStrike" dirty="0">
                          <a:effectLst/>
                          <a:latin typeface="Euclid Flex Light" panose="020B0300030000000000" pitchFamily="34" charset="77"/>
                        </a:rPr>
                        <a:t>Juan Sarabia</a:t>
                      </a:r>
                      <a:endParaRPr lang="es-MX" sz="1100" b="0" i="0" u="none" strike="noStrike" dirty="0">
                        <a:solidFill>
                          <a:srgbClr val="000000"/>
                        </a:solidFill>
                        <a:effectLst/>
                        <a:latin typeface="Euclid Flex Light" panose="020B0300030000000000" pitchFamily="34" charset="77"/>
                      </a:endParaRP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No liberado</a:t>
                      </a: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EN REVISIÓN</a:t>
                      </a: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16.01</a:t>
                      </a: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0 </a:t>
                      </a:r>
                    </a:p>
                  </a:txBody>
                  <a:tcPr marL="9459" marR="9459" marT="9459" marB="0" anchor="ctr">
                    <a:solidFill>
                      <a:srgbClr val="E0CC9F"/>
                    </a:solidFill>
                  </a:tcPr>
                </a:tc>
                <a:tc>
                  <a:txBody>
                    <a:bodyPr/>
                    <a:lstStyle/>
                    <a:p>
                      <a:pPr marL="0" algn="ctr" defTabSz="914400" rtl="0" eaLnBrk="1" fontAlgn="b" latinLnBrk="0" hangingPunct="1"/>
                      <a:r>
                        <a:rPr lang="es-MX" sz="1100" b="0" i="0" u="none" strike="noStrike" kern="1200" dirty="0">
                          <a:solidFill>
                            <a:schemeClr val="tx1"/>
                          </a:solidFill>
                          <a:effectLst/>
                          <a:latin typeface="Montserrat Light" pitchFamily="2" charset="77"/>
                          <a:ea typeface="+mn-ea"/>
                          <a:cs typeface="+mn-cs"/>
                        </a:rPr>
                        <a:t>16.01</a:t>
                      </a:r>
                    </a:p>
                  </a:txBody>
                  <a:tcPr marL="9459" marR="9459" marT="9459" marB="0" anchor="ctr">
                    <a:solidFill>
                      <a:srgbClr val="E0CC9F"/>
                    </a:solidFill>
                  </a:tcPr>
                </a:tc>
                <a:tc>
                  <a:txBody>
                    <a:bodyPr/>
                    <a:lstStyle/>
                    <a:p>
                      <a:pPr marL="0" algn="ctr" defTabSz="914400" rtl="0" eaLnBrk="1" fontAlgn="b" latinLnBrk="0" hangingPunct="1"/>
                      <a:r>
                        <a:rPr lang="es-MX" sz="1200" b="0" i="0" u="none" strike="noStrike" kern="1200" dirty="0">
                          <a:solidFill>
                            <a:schemeClr val="tx1"/>
                          </a:solidFill>
                          <a:effectLst/>
                          <a:latin typeface="Montserrat Light" pitchFamily="2" charset="77"/>
                          <a:ea typeface="+mn-ea"/>
                          <a:cs typeface="+mn-cs"/>
                        </a:rPr>
                        <a:t>NO</a:t>
                      </a:r>
                    </a:p>
                  </a:txBody>
                  <a:tcPr marL="9459" marR="9459" marT="9459" marB="0" anchor="ctr">
                    <a:solidFill>
                      <a:srgbClr val="E0CC9F"/>
                    </a:solidFill>
                  </a:tcPr>
                </a:tc>
                <a:extLst>
                  <a:ext uri="{0D108BD9-81ED-4DB2-BD59-A6C34878D82A}">
                    <a16:rowId xmlns:a16="http://schemas.microsoft.com/office/drawing/2014/main" val="3877086661"/>
                  </a:ext>
                </a:extLst>
              </a:tr>
              <a:tr h="220265">
                <a:tc>
                  <a:txBody>
                    <a:bodyPr/>
                    <a:lstStyle/>
                    <a:p>
                      <a:pPr algn="ctr" fontAlgn="b"/>
                      <a:r>
                        <a:rPr lang="es-MX" sz="1100" b="1" i="0" u="none" strike="noStrike" dirty="0">
                          <a:effectLst/>
                          <a:latin typeface="Euclid Flex Light" panose="020B0300030000000000" pitchFamily="34" charset="77"/>
                        </a:rPr>
                        <a:t>TOTAL</a:t>
                      </a:r>
                      <a:endParaRPr lang="es-MX" sz="1100" b="1" i="0" u="none" strike="noStrike" dirty="0">
                        <a:solidFill>
                          <a:srgbClr val="000000"/>
                        </a:solidFill>
                        <a:effectLst/>
                        <a:latin typeface="Euclid Flex Light" panose="020B0300030000000000" pitchFamily="34" charset="77"/>
                      </a:endParaRPr>
                    </a:p>
                  </a:txBody>
                  <a:tcPr marL="9459" marR="9459" marT="9459" marB="0" anchor="ctr">
                    <a:solidFill>
                      <a:srgbClr val="C4C4A3"/>
                    </a:solidFill>
                  </a:tcPr>
                </a:tc>
                <a:tc>
                  <a:txBody>
                    <a:bodyPr/>
                    <a:lstStyle/>
                    <a:p>
                      <a:pPr algn="ctr" fontAlgn="b"/>
                      <a:r>
                        <a:rPr lang="es-MX" sz="1100" b="0" i="0" u="none" strike="noStrike" dirty="0">
                          <a:effectLst/>
                          <a:latin typeface="Euclid Flex Light" panose="020B0300030000000000" pitchFamily="34" charset="77"/>
                        </a:rPr>
                        <a:t> </a:t>
                      </a:r>
                      <a:endParaRPr lang="es-MX" sz="1100" b="0" i="0" u="none" strike="noStrike" dirty="0">
                        <a:solidFill>
                          <a:srgbClr val="000000"/>
                        </a:solidFill>
                        <a:effectLst/>
                        <a:latin typeface="Euclid Flex Light" panose="020B0300030000000000" pitchFamily="34" charset="77"/>
                      </a:endParaRPr>
                    </a:p>
                  </a:txBody>
                  <a:tcPr marL="9459" marR="9459" marT="9459" marB="0" anchor="ctr">
                    <a:solidFill>
                      <a:srgbClr val="C4C4A3"/>
                    </a:solidFill>
                  </a:tcPr>
                </a:tc>
                <a:tc>
                  <a:txBody>
                    <a:bodyPr/>
                    <a:lstStyle/>
                    <a:p>
                      <a:pPr algn="ctr" fontAlgn="b"/>
                      <a:r>
                        <a:rPr lang="es-MX" sz="1100" b="0" i="0" u="none" strike="noStrike" dirty="0">
                          <a:effectLst/>
                          <a:latin typeface="Euclid Flex Light" panose="020B0300030000000000" pitchFamily="34" charset="77"/>
                        </a:rPr>
                        <a:t> </a:t>
                      </a:r>
                      <a:endParaRPr lang="es-MX" sz="1100" b="0" i="0" u="none" strike="noStrike" dirty="0">
                        <a:solidFill>
                          <a:srgbClr val="000000"/>
                        </a:solidFill>
                        <a:effectLst/>
                        <a:latin typeface="Euclid Flex Light" panose="020B0300030000000000" pitchFamily="34" charset="77"/>
                      </a:endParaRPr>
                    </a:p>
                  </a:txBody>
                  <a:tcPr marL="9459" marR="9459" marT="9459" marB="0" anchor="ctr">
                    <a:solidFill>
                      <a:srgbClr val="C4C4A3"/>
                    </a:solidFill>
                  </a:tcPr>
                </a:tc>
                <a:tc>
                  <a:txBody>
                    <a:bodyPr/>
                    <a:lstStyle/>
                    <a:p>
                      <a:pPr algn="ctr" fontAlgn="b"/>
                      <a:endParaRPr lang="es-MX" sz="1100" b="0" i="0" u="none" strike="noStrike" dirty="0">
                        <a:solidFill>
                          <a:srgbClr val="000000"/>
                        </a:solidFill>
                        <a:effectLst/>
                        <a:latin typeface="Euclid Flex Light" panose="020B0300030000000000" pitchFamily="34" charset="77"/>
                      </a:endParaRPr>
                    </a:p>
                  </a:txBody>
                  <a:tcPr marL="9459" marR="9459" marT="9459" marB="0" anchor="ctr">
                    <a:solidFill>
                      <a:srgbClr val="C4C4A3"/>
                    </a:solidFill>
                  </a:tcPr>
                </a:tc>
                <a:tc>
                  <a:txBody>
                    <a:bodyPr/>
                    <a:lstStyle/>
                    <a:p>
                      <a:pPr algn="ctr" fontAlgn="b"/>
                      <a:r>
                        <a:rPr lang="es-MX" sz="1100" b="1" i="0" u="none" strike="noStrike" dirty="0">
                          <a:solidFill>
                            <a:srgbClr val="205340"/>
                          </a:solidFill>
                          <a:effectLst/>
                          <a:latin typeface="Euclid Flex Light" panose="020B0300030000000000" pitchFamily="34" charset="77"/>
                        </a:rPr>
                        <a:t>204.91</a:t>
                      </a:r>
                    </a:p>
                  </a:txBody>
                  <a:tcPr marL="9459" marR="9459" marT="9459" marB="0" anchor="ctr">
                    <a:solidFill>
                      <a:srgbClr val="C4C4A3"/>
                    </a:solidFill>
                  </a:tcPr>
                </a:tc>
                <a:tc>
                  <a:txBody>
                    <a:bodyPr/>
                    <a:lstStyle/>
                    <a:p>
                      <a:pPr marL="0" algn="ctr" defTabSz="914400" rtl="0" eaLnBrk="1" fontAlgn="b" latinLnBrk="0" hangingPunct="1"/>
                      <a:r>
                        <a:rPr lang="es-MX" sz="1100" b="1" i="0" u="none" strike="noStrike" kern="1200" dirty="0">
                          <a:solidFill>
                            <a:srgbClr val="205340"/>
                          </a:solidFill>
                          <a:effectLst/>
                          <a:latin typeface="Montserrat Light" pitchFamily="2" charset="77"/>
                          <a:ea typeface="+mn-ea"/>
                          <a:cs typeface="+mn-cs"/>
                        </a:rPr>
                        <a:t>161.502</a:t>
                      </a:r>
                    </a:p>
                  </a:txBody>
                  <a:tcPr marL="9459" marR="9459" marT="9459" marB="0" anchor="ctr">
                    <a:solidFill>
                      <a:srgbClr val="C4C4A3"/>
                    </a:solidFill>
                  </a:tcPr>
                </a:tc>
                <a:tc>
                  <a:txBody>
                    <a:bodyPr/>
                    <a:lstStyle/>
                    <a:p>
                      <a:pPr marL="0" algn="ctr" defTabSz="914400" rtl="0" eaLnBrk="1" fontAlgn="b" latinLnBrk="0" hangingPunct="1"/>
                      <a:r>
                        <a:rPr lang="es-MX" sz="1100" b="1" i="0" u="none" strike="noStrike" kern="1200" dirty="0">
                          <a:solidFill>
                            <a:srgbClr val="205340"/>
                          </a:solidFill>
                          <a:effectLst/>
                          <a:latin typeface="Montserrat Light" pitchFamily="2" charset="77"/>
                          <a:ea typeface="+mn-ea"/>
                          <a:cs typeface="+mn-cs"/>
                        </a:rPr>
                        <a:t>43.427</a:t>
                      </a:r>
                    </a:p>
                  </a:txBody>
                  <a:tcPr marL="9459" marR="9459" marT="9459" marB="0" anchor="ctr">
                    <a:solidFill>
                      <a:srgbClr val="C4C4A3"/>
                    </a:solidFill>
                  </a:tcPr>
                </a:tc>
                <a:tc>
                  <a:txBody>
                    <a:bodyPr/>
                    <a:lstStyle/>
                    <a:p>
                      <a:pPr algn="ctr" fontAlgn="b"/>
                      <a:r>
                        <a:rPr lang="es-MX" sz="1100" b="0" i="0" u="none" strike="noStrike" dirty="0">
                          <a:effectLst/>
                          <a:latin typeface="Euclid Flex Light" panose="020B0300030000000000" pitchFamily="34" charset="77"/>
                        </a:rPr>
                        <a:t> </a:t>
                      </a:r>
                      <a:endParaRPr lang="es-MX" sz="1100" b="0" i="0" u="none" strike="noStrike" dirty="0">
                        <a:solidFill>
                          <a:srgbClr val="000000"/>
                        </a:solidFill>
                        <a:effectLst/>
                        <a:latin typeface="Euclid Flex Light" panose="020B0300030000000000" pitchFamily="34" charset="77"/>
                      </a:endParaRPr>
                    </a:p>
                  </a:txBody>
                  <a:tcPr marL="9459" marR="9459" marT="9459" marB="0" anchor="ctr">
                    <a:solidFill>
                      <a:srgbClr val="C4C4A3"/>
                    </a:solidFill>
                  </a:tcPr>
                </a:tc>
                <a:extLst>
                  <a:ext uri="{0D108BD9-81ED-4DB2-BD59-A6C34878D82A}">
                    <a16:rowId xmlns:a16="http://schemas.microsoft.com/office/drawing/2014/main" val="2642869140"/>
                  </a:ext>
                </a:extLst>
              </a:tr>
            </a:tbl>
          </a:graphicData>
        </a:graphic>
      </p:graphicFrame>
      <p:pic>
        <p:nvPicPr>
          <p:cNvPr id="7" name="Imagen 6">
            <a:extLst>
              <a:ext uri="{FF2B5EF4-FFF2-40B4-BE49-F238E27FC236}">
                <a16:creationId xmlns:a16="http://schemas.microsoft.com/office/drawing/2014/main" id="{47276710-45EB-0E46-9D98-80CEBFD6DCC7}"/>
              </a:ext>
            </a:extLst>
          </p:cNvPr>
          <p:cNvPicPr>
            <a:picLocks noChangeAspect="1"/>
          </p:cNvPicPr>
          <p:nvPr/>
        </p:nvPicPr>
        <p:blipFill>
          <a:blip r:embed="rId3"/>
          <a:stretch>
            <a:fillRect/>
          </a:stretch>
        </p:blipFill>
        <p:spPr>
          <a:xfrm>
            <a:off x="10187105" y="2029272"/>
            <a:ext cx="1019526" cy="3823224"/>
          </a:xfrm>
          <a:prstGeom prst="rect">
            <a:avLst/>
          </a:prstGeom>
        </p:spPr>
      </p:pic>
      <p:pic>
        <p:nvPicPr>
          <p:cNvPr id="8" name="Imagen 7">
            <a:extLst>
              <a:ext uri="{FF2B5EF4-FFF2-40B4-BE49-F238E27FC236}">
                <a16:creationId xmlns:a16="http://schemas.microsoft.com/office/drawing/2014/main" id="{3BE56DFC-5B97-2547-B6F5-9C34E77C0F17}"/>
              </a:ext>
            </a:extLst>
          </p:cNvPr>
          <p:cNvPicPr>
            <a:picLocks noChangeAspect="1"/>
          </p:cNvPicPr>
          <p:nvPr/>
        </p:nvPicPr>
        <p:blipFill>
          <a:blip r:embed="rId4">
            <a:lum bright="-40000" contrast="-40000"/>
            <a:extLst>
              <a:ext uri="{28A0092B-C50C-407E-A947-70E740481C1C}">
                <a14:useLocalDpi xmlns:a14="http://schemas.microsoft.com/office/drawing/2010/main"/>
              </a:ext>
            </a:extLst>
          </a:blip>
          <a:stretch>
            <a:fillRect/>
          </a:stretch>
        </p:blipFill>
        <p:spPr>
          <a:xfrm>
            <a:off x="9697014" y="405541"/>
            <a:ext cx="2229105" cy="610940"/>
          </a:xfrm>
          <a:prstGeom prst="rect">
            <a:avLst/>
          </a:prstGeom>
        </p:spPr>
      </p:pic>
      <p:pic>
        <p:nvPicPr>
          <p:cNvPr id="11" name="Imagen 10">
            <a:extLst>
              <a:ext uri="{FF2B5EF4-FFF2-40B4-BE49-F238E27FC236}">
                <a16:creationId xmlns:a16="http://schemas.microsoft.com/office/drawing/2014/main" id="{B01C5EFB-2B24-E84E-9911-D71E64DEBFD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120" b="47526" l="8667" r="75200"/>
                    </a14:imgEffect>
                  </a14:imgLayer>
                </a14:imgProps>
              </a:ext>
            </a:extLst>
          </a:blip>
          <a:srcRect l="10141" t="10141" r="24725" b="52488"/>
          <a:stretch/>
        </p:blipFill>
        <p:spPr>
          <a:xfrm>
            <a:off x="10289107" y="1162051"/>
            <a:ext cx="1172167" cy="1196212"/>
          </a:xfrm>
          <a:prstGeom prst="rect">
            <a:avLst/>
          </a:prstGeom>
        </p:spPr>
      </p:pic>
      <p:sp>
        <p:nvSpPr>
          <p:cNvPr id="12" name="object 3">
            <a:extLst>
              <a:ext uri="{FF2B5EF4-FFF2-40B4-BE49-F238E27FC236}">
                <a16:creationId xmlns:a16="http://schemas.microsoft.com/office/drawing/2014/main" id="{83E194E6-8970-D04E-9F42-238105A6136C}"/>
              </a:ext>
            </a:extLst>
          </p:cNvPr>
          <p:cNvSpPr txBox="1">
            <a:spLocks/>
          </p:cNvSpPr>
          <p:nvPr/>
        </p:nvSpPr>
        <p:spPr>
          <a:xfrm>
            <a:off x="2882241" y="1230805"/>
            <a:ext cx="3975107" cy="14811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900" b="1" spc="188" dirty="0">
                <a:solidFill>
                  <a:schemeClr val="accent5">
                    <a:lumMod val="75000"/>
                  </a:schemeClr>
                </a:solidFill>
                <a:latin typeface="Montserrat SemiBold" pitchFamily="2" charset="77"/>
              </a:rPr>
              <a:t>Nueva data </a:t>
            </a:r>
          </a:p>
        </p:txBody>
      </p:sp>
      <p:sp>
        <p:nvSpPr>
          <p:cNvPr id="14" name="object 3">
            <a:extLst>
              <a:ext uri="{FF2B5EF4-FFF2-40B4-BE49-F238E27FC236}">
                <a16:creationId xmlns:a16="http://schemas.microsoft.com/office/drawing/2014/main" id="{0A667150-4580-7A4A-966F-38DC7185360D}"/>
              </a:ext>
            </a:extLst>
          </p:cNvPr>
          <p:cNvSpPr txBox="1">
            <a:spLocks/>
          </p:cNvSpPr>
          <p:nvPr/>
        </p:nvSpPr>
        <p:spPr>
          <a:xfrm>
            <a:off x="2870666" y="1575708"/>
            <a:ext cx="3975107" cy="148117"/>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900" b="1" spc="188" dirty="0">
                <a:solidFill>
                  <a:schemeClr val="accent5">
                    <a:lumMod val="75000"/>
                  </a:schemeClr>
                </a:solidFill>
                <a:latin typeface="Montserrat SemiBold" pitchFamily="2" charset="77"/>
              </a:rPr>
              <a:t>Nueva data </a:t>
            </a:r>
          </a:p>
        </p:txBody>
      </p:sp>
      <p:sp>
        <p:nvSpPr>
          <p:cNvPr id="15" name="object 3">
            <a:extLst>
              <a:ext uri="{FF2B5EF4-FFF2-40B4-BE49-F238E27FC236}">
                <a16:creationId xmlns:a16="http://schemas.microsoft.com/office/drawing/2014/main" id="{ADD8F4F1-01C3-DC44-8FF7-D01B6F9C567E}"/>
              </a:ext>
            </a:extLst>
          </p:cNvPr>
          <p:cNvSpPr txBox="1">
            <a:spLocks/>
          </p:cNvSpPr>
          <p:nvPr/>
        </p:nvSpPr>
        <p:spPr>
          <a:xfrm>
            <a:off x="9473720" y="6362794"/>
            <a:ext cx="3975107"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b="1" spc="188" dirty="0">
                <a:solidFill>
                  <a:schemeClr val="accent5">
                    <a:lumMod val="75000"/>
                  </a:schemeClr>
                </a:solidFill>
                <a:latin typeface="Montserrat SemiBold" pitchFamily="2" charset="77"/>
              </a:rPr>
              <a:t>Nueva data </a:t>
            </a:r>
          </a:p>
        </p:txBody>
      </p:sp>
    </p:spTree>
    <p:extLst>
      <p:ext uri="{BB962C8B-B14F-4D97-AF65-F5344CB8AC3E}">
        <p14:creationId xmlns:p14="http://schemas.microsoft.com/office/powerpoint/2010/main" val="24719461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2"/>
          <a:stretch>
            <a:fillRect/>
          </a:stretch>
        </p:blipFill>
        <p:spPr>
          <a:xfrm>
            <a:off x="11965294" y="0"/>
            <a:ext cx="234462"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9568431" y="5222301"/>
            <a:ext cx="2229105" cy="610940"/>
          </a:xfrm>
          <a:prstGeom prst="rect">
            <a:avLst/>
          </a:prstGeom>
        </p:spPr>
      </p:pic>
      <p:pic>
        <p:nvPicPr>
          <p:cNvPr id="12" name="Imagen 11">
            <a:extLst>
              <a:ext uri="{FF2B5EF4-FFF2-40B4-BE49-F238E27FC236}">
                <a16:creationId xmlns:a16="http://schemas.microsoft.com/office/drawing/2014/main" id="{85249A8E-A3EB-8E46-B62A-4CC1236B2314}"/>
              </a:ext>
            </a:extLst>
          </p:cNvPr>
          <p:cNvPicPr>
            <a:picLocks noChangeAspect="1"/>
          </p:cNvPicPr>
          <p:nvPr/>
        </p:nvPicPr>
        <p:blipFill>
          <a:blip r:embed="rId4">
            <a:lum bright="70000" contrast="-70000"/>
          </a:blip>
          <a:stretch>
            <a:fillRect/>
          </a:stretch>
        </p:blipFill>
        <p:spPr>
          <a:xfrm>
            <a:off x="10713128" y="652933"/>
            <a:ext cx="1407348" cy="5277556"/>
          </a:xfrm>
          <a:prstGeom prst="rect">
            <a:avLst/>
          </a:prstGeom>
        </p:spPr>
      </p:pic>
      <p:pic>
        <p:nvPicPr>
          <p:cNvPr id="50" name="Imagen 49">
            <a:extLst>
              <a:ext uri="{FF2B5EF4-FFF2-40B4-BE49-F238E27FC236}">
                <a16:creationId xmlns:a16="http://schemas.microsoft.com/office/drawing/2014/main" id="{D1242A87-AF0D-D74E-A12A-D338CC30443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120" b="47526" l="8667" r="75200"/>
                    </a14:imgEffect>
                  </a14:imgLayer>
                </a14:imgProps>
              </a:ext>
            </a:extLst>
          </a:blip>
          <a:srcRect l="10141" t="10141" r="24725" b="52488"/>
          <a:stretch/>
        </p:blipFill>
        <p:spPr>
          <a:xfrm>
            <a:off x="10150351" y="5809491"/>
            <a:ext cx="959307" cy="978986"/>
          </a:xfrm>
          <a:prstGeom prst="rect">
            <a:avLst/>
          </a:prstGeom>
        </p:spPr>
      </p:pic>
      <p:sp>
        <p:nvSpPr>
          <p:cNvPr id="98" name="object 3">
            <a:extLst>
              <a:ext uri="{FF2B5EF4-FFF2-40B4-BE49-F238E27FC236}">
                <a16:creationId xmlns:a16="http://schemas.microsoft.com/office/drawing/2014/main" id="{E953FA21-7092-4540-8B0C-9C3658FD4EB7}"/>
              </a:ext>
            </a:extLst>
          </p:cNvPr>
          <p:cNvSpPr txBox="1">
            <a:spLocks/>
          </p:cNvSpPr>
          <p:nvPr/>
        </p:nvSpPr>
        <p:spPr>
          <a:xfrm>
            <a:off x="14940383" y="-3197405"/>
            <a:ext cx="2152699" cy="33021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BANCOS </a:t>
            </a:r>
          </a:p>
          <a:p>
            <a:pPr marL="9525" algn="ctr">
              <a:spcBef>
                <a:spcPts val="75"/>
              </a:spcBef>
            </a:pPr>
            <a:r>
              <a:rPr lang="es-MX" sz="1000" b="1" spc="188" dirty="0">
                <a:latin typeface="Montserrat" pitchFamily="2" charset="77"/>
              </a:rPr>
              <a:t>DE MATERIALES  </a:t>
            </a:r>
          </a:p>
        </p:txBody>
      </p:sp>
      <p:sp>
        <p:nvSpPr>
          <p:cNvPr id="63" name="object 3">
            <a:extLst>
              <a:ext uri="{FF2B5EF4-FFF2-40B4-BE49-F238E27FC236}">
                <a16:creationId xmlns:a16="http://schemas.microsoft.com/office/drawing/2014/main" id="{816B3372-C442-1543-9BBC-8A4A84826FAE}"/>
              </a:ext>
            </a:extLst>
          </p:cNvPr>
          <p:cNvSpPr txBox="1">
            <a:spLocks/>
          </p:cNvSpPr>
          <p:nvPr/>
        </p:nvSpPr>
        <p:spPr>
          <a:xfrm>
            <a:off x="9504313" y="493388"/>
            <a:ext cx="4480488" cy="50206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3200" b="1" spc="188" dirty="0">
                <a:solidFill>
                  <a:srgbClr val="205340"/>
                </a:solidFill>
                <a:latin typeface="Montserrat Black" pitchFamily="2" charset="77"/>
              </a:rPr>
              <a:t>FRENTE 4</a:t>
            </a:r>
          </a:p>
        </p:txBody>
      </p:sp>
      <p:sp>
        <p:nvSpPr>
          <p:cNvPr id="14" name="object 3">
            <a:extLst>
              <a:ext uri="{FF2B5EF4-FFF2-40B4-BE49-F238E27FC236}">
                <a16:creationId xmlns:a16="http://schemas.microsoft.com/office/drawing/2014/main" id="{2DF73283-8C11-6244-8D0A-8A0C4860DC1D}"/>
              </a:ext>
            </a:extLst>
          </p:cNvPr>
          <p:cNvSpPr txBox="1">
            <a:spLocks/>
          </p:cNvSpPr>
          <p:nvPr/>
        </p:nvSpPr>
        <p:spPr>
          <a:xfrm>
            <a:off x="8230123" y="770387"/>
            <a:ext cx="1163822"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88" dirty="0">
                <a:solidFill>
                  <a:schemeClr val="bg1"/>
                </a:solidFill>
                <a:latin typeface="Montserrat" pitchFamily="2" charset="77"/>
              </a:rPr>
              <a:t>FRENTE 1</a:t>
            </a:r>
          </a:p>
        </p:txBody>
      </p:sp>
      <p:pic>
        <p:nvPicPr>
          <p:cNvPr id="2" name="Imagen 1">
            <a:extLst>
              <a:ext uri="{FF2B5EF4-FFF2-40B4-BE49-F238E27FC236}">
                <a16:creationId xmlns:a16="http://schemas.microsoft.com/office/drawing/2014/main" id="{61FF5D8E-3921-7D45-B5F3-95C29FBE3CD0}"/>
              </a:ext>
            </a:extLst>
          </p:cNvPr>
          <p:cNvPicPr>
            <a:picLocks noChangeAspect="1"/>
          </p:cNvPicPr>
          <p:nvPr/>
        </p:nvPicPr>
        <p:blipFill>
          <a:blip r:embed="rId7"/>
          <a:stretch>
            <a:fillRect/>
          </a:stretch>
        </p:blipFill>
        <p:spPr>
          <a:xfrm>
            <a:off x="0" y="493388"/>
            <a:ext cx="9436172" cy="5890235"/>
          </a:xfrm>
          <a:prstGeom prst="rect">
            <a:avLst/>
          </a:prstGeom>
        </p:spPr>
      </p:pic>
      <p:graphicFrame>
        <p:nvGraphicFramePr>
          <p:cNvPr id="15" name="Tabla 3">
            <a:extLst>
              <a:ext uri="{FF2B5EF4-FFF2-40B4-BE49-F238E27FC236}">
                <a16:creationId xmlns:a16="http://schemas.microsoft.com/office/drawing/2014/main" id="{A55A33E3-A5EC-DF4B-A420-4884DA73CE26}"/>
              </a:ext>
            </a:extLst>
          </p:cNvPr>
          <p:cNvGraphicFramePr>
            <a:graphicFrameLocks noGrp="1"/>
          </p:cNvGraphicFramePr>
          <p:nvPr>
            <p:extLst>
              <p:ext uri="{D42A27DB-BD31-4B8C-83A1-F6EECF244321}">
                <p14:modId xmlns:p14="http://schemas.microsoft.com/office/powerpoint/2010/main" val="2002638273"/>
              </p:ext>
            </p:extLst>
          </p:nvPr>
        </p:nvGraphicFramePr>
        <p:xfrm>
          <a:off x="9504312" y="909000"/>
          <a:ext cx="2418755" cy="4239578"/>
        </p:xfrm>
        <a:graphic>
          <a:graphicData uri="http://schemas.openxmlformats.org/drawingml/2006/table">
            <a:tbl>
              <a:tblPr firstRow="1" lastCol="1" bandRow="1">
                <a:tableStyleId>{9D7B26C5-4107-4FEC-AEDC-1716B250A1EF}</a:tableStyleId>
              </a:tblPr>
              <a:tblGrid>
                <a:gridCol w="1112458">
                  <a:extLst>
                    <a:ext uri="{9D8B030D-6E8A-4147-A177-3AD203B41FA5}">
                      <a16:colId xmlns:a16="http://schemas.microsoft.com/office/drawing/2014/main" val="1043396764"/>
                    </a:ext>
                  </a:extLst>
                </a:gridCol>
                <a:gridCol w="681425">
                  <a:extLst>
                    <a:ext uri="{9D8B030D-6E8A-4147-A177-3AD203B41FA5}">
                      <a16:colId xmlns:a16="http://schemas.microsoft.com/office/drawing/2014/main" val="2335909385"/>
                    </a:ext>
                  </a:extLst>
                </a:gridCol>
                <a:gridCol w="624872">
                  <a:extLst>
                    <a:ext uri="{9D8B030D-6E8A-4147-A177-3AD203B41FA5}">
                      <a16:colId xmlns:a16="http://schemas.microsoft.com/office/drawing/2014/main" val="1890291282"/>
                    </a:ext>
                  </a:extLst>
                </a:gridCol>
              </a:tblGrid>
              <a:tr h="370840">
                <a:tc>
                  <a:txBody>
                    <a:bodyPr/>
                    <a:lstStyle/>
                    <a:p>
                      <a:pPr algn="ctr"/>
                      <a:r>
                        <a:rPr lang="es-MX" sz="1200" dirty="0"/>
                        <a:t>Trabajo</a:t>
                      </a:r>
                    </a:p>
                  </a:txBody>
                  <a:tcPr anchor="ctr"/>
                </a:tc>
                <a:tc>
                  <a:txBody>
                    <a:bodyPr/>
                    <a:lstStyle/>
                    <a:p>
                      <a:pPr algn="ctr"/>
                      <a:r>
                        <a:rPr lang="es-MX" sz="1200" dirty="0"/>
                        <a:t>Iniciado</a:t>
                      </a:r>
                    </a:p>
                  </a:txBody>
                  <a:tcPr anchor="ctr"/>
                </a:tc>
                <a:tc>
                  <a:txBody>
                    <a:bodyPr/>
                    <a:lstStyle/>
                    <a:p>
                      <a:pPr algn="ctr"/>
                      <a:r>
                        <a:rPr lang="es-MX" sz="1200" dirty="0"/>
                        <a:t>Longitud o puntos</a:t>
                      </a:r>
                    </a:p>
                  </a:txBody>
                  <a:tcPr anchor="ctr"/>
                </a:tc>
                <a:extLst>
                  <a:ext uri="{0D108BD9-81ED-4DB2-BD59-A6C34878D82A}">
                    <a16:rowId xmlns:a16="http://schemas.microsoft.com/office/drawing/2014/main" val="1818236928"/>
                  </a:ext>
                </a:extLst>
              </a:tr>
              <a:tr h="370840">
                <a:tc>
                  <a:txBody>
                    <a:bodyPr/>
                    <a:lstStyle/>
                    <a:p>
                      <a:r>
                        <a:rPr lang="es-MX" sz="1200" dirty="0"/>
                        <a:t>Liberación derecho de vía</a:t>
                      </a:r>
                    </a:p>
                  </a:txBody>
                  <a:tcPr anchor="ctr"/>
                </a:tc>
                <a:tc>
                  <a:txBody>
                    <a:bodyPr/>
                    <a:lstStyle/>
                    <a:p>
                      <a:pPr algn="ctr"/>
                      <a:r>
                        <a:rPr lang="es-MX" sz="1200" dirty="0"/>
                        <a:t>SI</a:t>
                      </a:r>
                    </a:p>
                  </a:txBody>
                  <a:tcPr anchor="ctr"/>
                </a:tc>
                <a:tc>
                  <a:txBody>
                    <a:bodyPr/>
                    <a:lstStyle/>
                    <a:p>
                      <a:pPr algn="ctr"/>
                      <a:r>
                        <a:rPr lang="es-MX" sz="1200" b="0" dirty="0">
                          <a:solidFill>
                            <a:schemeClr val="tx1"/>
                          </a:solidFill>
                        </a:rPr>
                        <a:t>24.88 km</a:t>
                      </a:r>
                    </a:p>
                  </a:txBody>
                  <a:tcPr anchor="ctr"/>
                </a:tc>
                <a:extLst>
                  <a:ext uri="{0D108BD9-81ED-4DB2-BD59-A6C34878D82A}">
                    <a16:rowId xmlns:a16="http://schemas.microsoft.com/office/drawing/2014/main" val="589372863"/>
                  </a:ext>
                </a:extLst>
              </a:tr>
              <a:tr h="370840">
                <a:tc>
                  <a:txBody>
                    <a:bodyPr/>
                    <a:lstStyle/>
                    <a:p>
                      <a:r>
                        <a:rPr lang="es-MX" sz="1200" dirty="0"/>
                        <a:t>Muestreo Forestal para ETJ</a:t>
                      </a:r>
                    </a:p>
                  </a:txBody>
                  <a:tcPr anchor="ctr"/>
                </a:tc>
                <a:tc>
                  <a:txBody>
                    <a:bodyPr/>
                    <a:lstStyle/>
                    <a:p>
                      <a:pPr algn="ctr"/>
                      <a:r>
                        <a:rPr lang="es-MX" sz="1200" dirty="0"/>
                        <a:t>SI</a:t>
                      </a:r>
                    </a:p>
                  </a:txBody>
                  <a:tcPr anchor="ctr"/>
                </a:tc>
                <a:tc>
                  <a:txBody>
                    <a:bodyPr/>
                    <a:lstStyle/>
                    <a:p>
                      <a:pPr algn="ctr"/>
                      <a:r>
                        <a:rPr lang="es-MX" sz="1200" b="0" dirty="0">
                          <a:solidFill>
                            <a:schemeClr val="tx1"/>
                          </a:solidFill>
                        </a:rPr>
                        <a:t>36.00 km</a:t>
                      </a:r>
                    </a:p>
                  </a:txBody>
                  <a:tcPr anchor="ctr"/>
                </a:tc>
                <a:extLst>
                  <a:ext uri="{0D108BD9-81ED-4DB2-BD59-A6C34878D82A}">
                    <a16:rowId xmlns:a16="http://schemas.microsoft.com/office/drawing/2014/main" val="1380238299"/>
                  </a:ext>
                </a:extLst>
              </a:tr>
              <a:tr h="370840">
                <a:tc>
                  <a:txBody>
                    <a:bodyPr/>
                    <a:lstStyle/>
                    <a:p>
                      <a:r>
                        <a:rPr lang="es-MX" sz="1200" dirty="0"/>
                        <a:t>Rescate de Flora</a:t>
                      </a:r>
                    </a:p>
                  </a:txBody>
                  <a:tcPr anchor="ctr"/>
                </a:tc>
                <a:tc>
                  <a:txBody>
                    <a:bodyPr/>
                    <a:lstStyle/>
                    <a:p>
                      <a:pPr algn="ctr"/>
                      <a:r>
                        <a:rPr lang="es-MX" sz="1200" dirty="0"/>
                        <a:t>SI</a:t>
                      </a:r>
                    </a:p>
                  </a:txBody>
                  <a:tcPr anchor="ctr"/>
                </a:tc>
                <a:tc>
                  <a:txBody>
                    <a:bodyPr/>
                    <a:lstStyle/>
                    <a:p>
                      <a:pPr algn="ctr"/>
                      <a:r>
                        <a:rPr lang="es-MX" sz="1200" b="1" kern="1200" dirty="0">
                          <a:solidFill>
                            <a:srgbClr val="0070C0"/>
                          </a:solidFill>
                        </a:rPr>
                        <a:t>9.21 km</a:t>
                      </a:r>
                      <a:endParaRPr lang="es-MX" sz="1200" b="1" kern="1200" dirty="0">
                        <a:solidFill>
                          <a:srgbClr val="0070C0"/>
                        </a:solidFill>
                        <a:latin typeface="+mn-lt"/>
                        <a:ea typeface="+mn-ea"/>
                        <a:cs typeface="+mn-cs"/>
                      </a:endParaRPr>
                    </a:p>
                  </a:txBody>
                  <a:tcPr anchor="ctr"/>
                </a:tc>
                <a:extLst>
                  <a:ext uri="{0D108BD9-81ED-4DB2-BD59-A6C34878D82A}">
                    <a16:rowId xmlns:a16="http://schemas.microsoft.com/office/drawing/2014/main" val="1084121737"/>
                  </a:ext>
                </a:extLst>
              </a:tr>
              <a:tr h="0">
                <a:tc>
                  <a:txBody>
                    <a:bodyPr/>
                    <a:lstStyle/>
                    <a:p>
                      <a:r>
                        <a:rPr lang="es-MX" sz="1200" dirty="0"/>
                        <a:t>Rescate de Fauna</a:t>
                      </a:r>
                    </a:p>
                  </a:txBody>
                  <a:tcPr anchor="ctr"/>
                </a:tc>
                <a:tc>
                  <a:txBody>
                    <a:bodyPr/>
                    <a:lstStyle/>
                    <a:p>
                      <a:pPr algn="ctr"/>
                      <a:r>
                        <a:rPr lang="es-MX" sz="1200" dirty="0"/>
                        <a:t>SI</a:t>
                      </a:r>
                    </a:p>
                  </a:txBody>
                  <a:tcPr anchor="ctr"/>
                </a:tc>
                <a:tc>
                  <a:txBody>
                    <a:bodyPr/>
                    <a:lstStyle/>
                    <a:p>
                      <a:pPr marL="0" algn="ctr" defTabSz="914377" rtl="0" eaLnBrk="1" latinLnBrk="0" hangingPunct="1">
                        <a:lnSpc>
                          <a:spcPct val="107000"/>
                        </a:lnSpc>
                        <a:spcAft>
                          <a:spcPts val="800"/>
                        </a:spcAft>
                      </a:pPr>
                      <a:r>
                        <a:rPr lang="es-MX" sz="1200" b="1" kern="1200" dirty="0">
                          <a:solidFill>
                            <a:srgbClr val="0070C0"/>
                          </a:solidFill>
                          <a:effectLst/>
                          <a:latin typeface="+mn-lt"/>
                          <a:ea typeface="+mn-ea"/>
                          <a:cs typeface="+mn-cs"/>
                        </a:rPr>
                        <a:t>9.96 km</a:t>
                      </a:r>
                    </a:p>
                  </a:txBody>
                  <a:tcPr anchor="ctr"/>
                </a:tc>
                <a:extLst>
                  <a:ext uri="{0D108BD9-81ED-4DB2-BD59-A6C34878D82A}">
                    <a16:rowId xmlns:a16="http://schemas.microsoft.com/office/drawing/2014/main" val="185932823"/>
                  </a:ext>
                </a:extLst>
              </a:tr>
              <a:tr h="370840">
                <a:tc>
                  <a:txBody>
                    <a:bodyPr/>
                    <a:lstStyle/>
                    <a:p>
                      <a:r>
                        <a:rPr lang="es-MX" sz="1200" dirty="0"/>
                        <a:t>Prospección Arqueológica</a:t>
                      </a:r>
                    </a:p>
                  </a:txBody>
                  <a:tcPr anchor="ctr"/>
                </a:tc>
                <a:tc>
                  <a:txBody>
                    <a:bodyPr/>
                    <a:lstStyle/>
                    <a:p>
                      <a:pPr algn="ctr"/>
                      <a:r>
                        <a:rPr lang="es-MX" sz="1200" b="1" dirty="0">
                          <a:solidFill>
                            <a:schemeClr val="accent5">
                              <a:lumMod val="75000"/>
                            </a:schemeClr>
                          </a:solidFill>
                        </a:rPr>
                        <a:t>52</a:t>
                      </a:r>
                      <a:r>
                        <a:rPr lang="es-MX" sz="1200" dirty="0"/>
                        <a:t> Hallazgos</a:t>
                      </a:r>
                    </a:p>
                  </a:txBody>
                  <a:tcPr anchor="ctr"/>
                </a:tc>
                <a:tc>
                  <a:txBody>
                    <a:bodyPr/>
                    <a:lstStyle/>
                    <a:p>
                      <a:pPr algn="ctr"/>
                      <a:r>
                        <a:rPr lang="es-MX" sz="1200" b="0" dirty="0">
                          <a:solidFill>
                            <a:schemeClr val="tx1"/>
                          </a:solidFill>
                        </a:rPr>
                        <a:t>11.34 km</a:t>
                      </a:r>
                    </a:p>
                  </a:txBody>
                  <a:tcPr anchor="ctr"/>
                </a:tc>
                <a:extLst>
                  <a:ext uri="{0D108BD9-81ED-4DB2-BD59-A6C34878D82A}">
                    <a16:rowId xmlns:a16="http://schemas.microsoft.com/office/drawing/2014/main" val="1692894487"/>
                  </a:ext>
                </a:extLst>
              </a:tr>
              <a:tr h="370840">
                <a:tc>
                  <a:txBody>
                    <a:bodyPr/>
                    <a:lstStyle/>
                    <a:p>
                      <a:r>
                        <a:rPr lang="es-MX" sz="1200" dirty="0"/>
                        <a:t>Brecha Manual</a:t>
                      </a:r>
                    </a:p>
                  </a:txBody>
                  <a:tcPr anchor="ctr"/>
                </a:tc>
                <a:tc>
                  <a:txBody>
                    <a:bodyPr/>
                    <a:lstStyle/>
                    <a:p>
                      <a:pPr algn="ctr"/>
                      <a:r>
                        <a:rPr lang="es-MX" sz="1200" dirty="0"/>
                        <a:t>SI</a:t>
                      </a:r>
                    </a:p>
                  </a:txBody>
                  <a:tcPr anchor="ctr"/>
                </a:tc>
                <a:tc>
                  <a:txBody>
                    <a:bodyPr/>
                    <a:lstStyle/>
                    <a:p>
                      <a:pPr marL="0" algn="ctr" defTabSz="914377" rtl="0" eaLnBrk="1" latinLnBrk="0" hangingPunct="1">
                        <a:lnSpc>
                          <a:spcPct val="107000"/>
                        </a:lnSpc>
                        <a:spcAft>
                          <a:spcPts val="800"/>
                        </a:spcAft>
                      </a:pPr>
                      <a:r>
                        <a:rPr lang="es-MX" sz="1200" b="1" kern="1200" dirty="0">
                          <a:solidFill>
                            <a:srgbClr val="0070C0"/>
                          </a:solidFill>
                          <a:effectLst/>
                        </a:rPr>
                        <a:t>17.12 km</a:t>
                      </a:r>
                      <a:endParaRPr lang="es-MX" sz="1200" b="1" kern="1200" dirty="0">
                        <a:solidFill>
                          <a:srgbClr val="0070C0"/>
                        </a:solidFill>
                        <a:effectLst/>
                        <a:latin typeface="Montserrat" panose="00000500000000000000" pitchFamily="2" charset="0"/>
                        <a:ea typeface="+mn-ea"/>
                        <a:cs typeface="Times New Roman" panose="02020603050405020304" pitchFamily="18" charset="0"/>
                      </a:endParaRPr>
                    </a:p>
                  </a:txBody>
                  <a:tcPr anchor="ctr"/>
                </a:tc>
                <a:extLst>
                  <a:ext uri="{0D108BD9-81ED-4DB2-BD59-A6C34878D82A}">
                    <a16:rowId xmlns:a16="http://schemas.microsoft.com/office/drawing/2014/main" val="1704134124"/>
                  </a:ext>
                </a:extLst>
              </a:tr>
              <a:tr h="370840">
                <a:tc>
                  <a:txBody>
                    <a:bodyPr/>
                    <a:lstStyle/>
                    <a:p>
                      <a:r>
                        <a:rPr lang="es-MX" sz="1200" dirty="0"/>
                        <a:t>Adquisición de Predios</a:t>
                      </a:r>
                    </a:p>
                  </a:txBody>
                  <a:tcPr anchor="ctr"/>
                </a:tc>
                <a:tc>
                  <a:txBody>
                    <a:bodyPr/>
                    <a:lstStyle/>
                    <a:p>
                      <a:pPr algn="ctr"/>
                      <a:r>
                        <a:rPr lang="es-MX" sz="1200" dirty="0"/>
                        <a:t>NO</a:t>
                      </a:r>
                    </a:p>
                  </a:txBody>
                  <a:tcPr anchor="ctr"/>
                </a:tc>
                <a:tc>
                  <a:txBody>
                    <a:bodyPr/>
                    <a:lstStyle/>
                    <a:p>
                      <a:pPr marL="0" algn="ctr" defTabSz="914377" rtl="0" eaLnBrk="1" latinLnBrk="0" hangingPunct="1"/>
                      <a:r>
                        <a:rPr lang="es-MX" sz="1200" b="0" kern="1200" dirty="0">
                          <a:solidFill>
                            <a:schemeClr val="tx1"/>
                          </a:solidFill>
                        </a:rPr>
                        <a:t>0 km</a:t>
                      </a:r>
                      <a:endParaRPr lang="es-MX" sz="1200" b="0" kern="1200" dirty="0">
                        <a:solidFill>
                          <a:schemeClr val="tx1"/>
                        </a:solidFill>
                        <a:latin typeface="+mn-lt"/>
                        <a:ea typeface="+mn-ea"/>
                        <a:cs typeface="+mn-cs"/>
                      </a:endParaRPr>
                    </a:p>
                  </a:txBody>
                  <a:tcPr anchor="ctr"/>
                </a:tc>
                <a:extLst>
                  <a:ext uri="{0D108BD9-81ED-4DB2-BD59-A6C34878D82A}">
                    <a16:rowId xmlns:a16="http://schemas.microsoft.com/office/drawing/2014/main" val="1542687439"/>
                  </a:ext>
                </a:extLst>
              </a:tr>
            </a:tbl>
          </a:graphicData>
        </a:graphic>
      </p:graphicFrame>
    </p:spTree>
    <p:extLst>
      <p:ext uri="{BB962C8B-B14F-4D97-AF65-F5344CB8AC3E}">
        <p14:creationId xmlns:p14="http://schemas.microsoft.com/office/powerpoint/2010/main" val="14164283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2"/>
          <a:stretch>
            <a:fillRect/>
          </a:stretch>
        </p:blipFill>
        <p:spPr>
          <a:xfrm>
            <a:off x="11965294" y="0"/>
            <a:ext cx="234462"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9570636" y="5036692"/>
            <a:ext cx="2229105" cy="610940"/>
          </a:xfrm>
          <a:prstGeom prst="rect">
            <a:avLst/>
          </a:prstGeom>
        </p:spPr>
      </p:pic>
      <p:pic>
        <p:nvPicPr>
          <p:cNvPr id="12" name="Imagen 11">
            <a:extLst>
              <a:ext uri="{FF2B5EF4-FFF2-40B4-BE49-F238E27FC236}">
                <a16:creationId xmlns:a16="http://schemas.microsoft.com/office/drawing/2014/main" id="{85249A8E-A3EB-8E46-B62A-4CC1236B2314}"/>
              </a:ext>
            </a:extLst>
          </p:cNvPr>
          <p:cNvPicPr>
            <a:picLocks noChangeAspect="1"/>
          </p:cNvPicPr>
          <p:nvPr/>
        </p:nvPicPr>
        <p:blipFill>
          <a:blip r:embed="rId4">
            <a:lum bright="70000" contrast="-70000"/>
          </a:blip>
          <a:stretch>
            <a:fillRect/>
          </a:stretch>
        </p:blipFill>
        <p:spPr>
          <a:xfrm>
            <a:off x="10713128" y="652933"/>
            <a:ext cx="1407348" cy="5277556"/>
          </a:xfrm>
          <a:prstGeom prst="rect">
            <a:avLst/>
          </a:prstGeom>
        </p:spPr>
      </p:pic>
      <p:pic>
        <p:nvPicPr>
          <p:cNvPr id="50" name="Imagen 49">
            <a:extLst>
              <a:ext uri="{FF2B5EF4-FFF2-40B4-BE49-F238E27FC236}">
                <a16:creationId xmlns:a16="http://schemas.microsoft.com/office/drawing/2014/main" id="{D1242A87-AF0D-D74E-A12A-D338CC30443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120" b="47526" l="8667" r="75200"/>
                    </a14:imgEffect>
                  </a14:imgLayer>
                </a14:imgProps>
              </a:ext>
            </a:extLst>
          </a:blip>
          <a:srcRect l="10141" t="10141" r="24725" b="52488"/>
          <a:stretch/>
        </p:blipFill>
        <p:spPr>
          <a:xfrm>
            <a:off x="10180249" y="5653395"/>
            <a:ext cx="959307" cy="978986"/>
          </a:xfrm>
          <a:prstGeom prst="rect">
            <a:avLst/>
          </a:prstGeom>
        </p:spPr>
      </p:pic>
      <p:sp>
        <p:nvSpPr>
          <p:cNvPr id="82" name="object 3">
            <a:extLst>
              <a:ext uri="{FF2B5EF4-FFF2-40B4-BE49-F238E27FC236}">
                <a16:creationId xmlns:a16="http://schemas.microsoft.com/office/drawing/2014/main" id="{AE491BC3-A506-3847-9A74-33EEED8D6223}"/>
              </a:ext>
            </a:extLst>
          </p:cNvPr>
          <p:cNvSpPr txBox="1">
            <a:spLocks/>
          </p:cNvSpPr>
          <p:nvPr/>
        </p:nvSpPr>
        <p:spPr>
          <a:xfrm>
            <a:off x="12630799" y="5527085"/>
            <a:ext cx="2152699" cy="44050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800" b="1" spc="188" dirty="0">
                <a:solidFill>
                  <a:schemeClr val="bg1"/>
                </a:solidFill>
                <a:latin typeface="Montserrat" pitchFamily="2" charset="77"/>
              </a:rPr>
              <a:t>5</a:t>
            </a:r>
          </a:p>
        </p:txBody>
      </p:sp>
      <p:sp>
        <p:nvSpPr>
          <p:cNvPr id="98" name="object 3">
            <a:extLst>
              <a:ext uri="{FF2B5EF4-FFF2-40B4-BE49-F238E27FC236}">
                <a16:creationId xmlns:a16="http://schemas.microsoft.com/office/drawing/2014/main" id="{E953FA21-7092-4540-8B0C-9C3658FD4EB7}"/>
              </a:ext>
            </a:extLst>
          </p:cNvPr>
          <p:cNvSpPr txBox="1">
            <a:spLocks/>
          </p:cNvSpPr>
          <p:nvPr/>
        </p:nvSpPr>
        <p:spPr>
          <a:xfrm>
            <a:off x="14940383" y="-3197405"/>
            <a:ext cx="2152699" cy="33021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BANCOS </a:t>
            </a:r>
          </a:p>
          <a:p>
            <a:pPr marL="9525" algn="ctr">
              <a:spcBef>
                <a:spcPts val="75"/>
              </a:spcBef>
            </a:pPr>
            <a:r>
              <a:rPr lang="es-MX" sz="1000" b="1" spc="188" dirty="0">
                <a:latin typeface="Montserrat" pitchFamily="2" charset="77"/>
              </a:rPr>
              <a:t>DE MATERIALES  </a:t>
            </a:r>
          </a:p>
        </p:txBody>
      </p:sp>
      <p:sp>
        <p:nvSpPr>
          <p:cNvPr id="63" name="object 3">
            <a:extLst>
              <a:ext uri="{FF2B5EF4-FFF2-40B4-BE49-F238E27FC236}">
                <a16:creationId xmlns:a16="http://schemas.microsoft.com/office/drawing/2014/main" id="{816B3372-C442-1543-9BBC-8A4A84826FAE}"/>
              </a:ext>
            </a:extLst>
          </p:cNvPr>
          <p:cNvSpPr txBox="1">
            <a:spLocks/>
          </p:cNvSpPr>
          <p:nvPr/>
        </p:nvSpPr>
        <p:spPr>
          <a:xfrm>
            <a:off x="8899312" y="474189"/>
            <a:ext cx="4480488" cy="50206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3200" b="1" spc="188" dirty="0">
                <a:solidFill>
                  <a:srgbClr val="205340"/>
                </a:solidFill>
                <a:latin typeface="Montserrat Black" pitchFamily="2" charset="77"/>
              </a:rPr>
              <a:t>FRENTE 5</a:t>
            </a:r>
          </a:p>
        </p:txBody>
      </p:sp>
      <p:pic>
        <p:nvPicPr>
          <p:cNvPr id="2" name="Imagen 1">
            <a:extLst>
              <a:ext uri="{FF2B5EF4-FFF2-40B4-BE49-F238E27FC236}">
                <a16:creationId xmlns:a16="http://schemas.microsoft.com/office/drawing/2014/main" id="{FD02FDF8-95C7-724C-AF48-BA47B7C5EAC5}"/>
              </a:ext>
            </a:extLst>
          </p:cNvPr>
          <p:cNvPicPr>
            <a:picLocks noChangeAspect="1"/>
          </p:cNvPicPr>
          <p:nvPr/>
        </p:nvPicPr>
        <p:blipFill>
          <a:blip r:embed="rId7"/>
          <a:stretch>
            <a:fillRect/>
          </a:stretch>
        </p:blipFill>
        <p:spPr>
          <a:xfrm>
            <a:off x="-644703" y="493388"/>
            <a:ext cx="9389601" cy="5861165"/>
          </a:xfrm>
          <a:prstGeom prst="rect">
            <a:avLst/>
          </a:prstGeom>
        </p:spPr>
      </p:pic>
      <p:sp>
        <p:nvSpPr>
          <p:cNvPr id="11" name="CuadroTexto 1">
            <a:extLst>
              <a:ext uri="{FF2B5EF4-FFF2-40B4-BE49-F238E27FC236}">
                <a16:creationId xmlns:a16="http://schemas.microsoft.com/office/drawing/2014/main" id="{8AF5E8DA-7B76-824D-A4A4-8CC09AE59EB3}"/>
              </a:ext>
            </a:extLst>
          </p:cNvPr>
          <p:cNvSpPr txBox="1"/>
          <p:nvPr/>
        </p:nvSpPr>
        <p:spPr>
          <a:xfrm>
            <a:off x="9043166" y="1035675"/>
            <a:ext cx="2573506" cy="1477328"/>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228600" indent="-228600" defTabSz="631825">
              <a:buFont typeface="+mj-lt"/>
              <a:buAutoNum type="alphaUcPeriod"/>
            </a:pPr>
            <a:r>
              <a:rPr lang="es-ES" sz="1000" dirty="0">
                <a:latin typeface="Montserrat" panose="00000500000000000000" pitchFamily="2" charset="0"/>
              </a:rPr>
              <a:t>Elementos que integran al </a:t>
            </a:r>
          </a:p>
          <a:p>
            <a:pPr marL="228600" indent="-228600" defTabSz="631825">
              <a:buFont typeface="+mj-lt"/>
              <a:buAutoNum type="alphaUcPeriod"/>
            </a:pPr>
            <a:r>
              <a:rPr lang="es-ES" sz="1000" b="1" dirty="0">
                <a:latin typeface="Montserrat" panose="00000500000000000000" pitchFamily="2" charset="0"/>
              </a:rPr>
              <a:t>Frente 5</a:t>
            </a:r>
            <a:r>
              <a:rPr lang="es-ES" sz="1000" dirty="0">
                <a:latin typeface="Montserrat" panose="00000500000000000000" pitchFamily="2" charset="0"/>
              </a:rPr>
              <a:t>:</a:t>
            </a:r>
          </a:p>
          <a:p>
            <a:pPr defTabSz="631825"/>
            <a:endParaRPr lang="es-ES" sz="1000" dirty="0">
              <a:latin typeface="Montserrat" panose="00000500000000000000" pitchFamily="2" charset="0"/>
            </a:endParaRPr>
          </a:p>
          <a:p>
            <a:pPr marL="171450" indent="-171450" defTabSz="631825">
              <a:buFont typeface="Arial" panose="020B0604020202020204" pitchFamily="34" charset="0"/>
              <a:buChar char="•"/>
            </a:pPr>
            <a:r>
              <a:rPr lang="es-ES" sz="1000" dirty="0">
                <a:latin typeface="Montserrat" panose="00000500000000000000" pitchFamily="2" charset="0"/>
              </a:rPr>
              <a:t>35.80 km de vía doble</a:t>
            </a:r>
          </a:p>
          <a:p>
            <a:pPr marL="171450" indent="-171450" defTabSz="631825">
              <a:buFont typeface="Arial" panose="020B0604020202020204" pitchFamily="34" charset="0"/>
              <a:buChar char="•"/>
            </a:pPr>
            <a:r>
              <a:rPr lang="es-ES" sz="1000" dirty="0">
                <a:latin typeface="Montserrat" panose="00000500000000000000" pitchFamily="2" charset="0"/>
              </a:rPr>
              <a:t>1 Paradero (Limones)</a:t>
            </a:r>
          </a:p>
          <a:p>
            <a:pPr marL="171450" indent="-171450" defTabSz="631825">
              <a:buFont typeface="Arial" panose="020B0604020202020204" pitchFamily="34" charset="0"/>
              <a:buChar char="•"/>
            </a:pPr>
            <a:r>
              <a:rPr lang="es-ES" sz="1000" dirty="0">
                <a:latin typeface="Montserrat" panose="00000500000000000000" pitchFamily="2" charset="0"/>
              </a:rPr>
              <a:t>1 Ladero</a:t>
            </a:r>
          </a:p>
          <a:p>
            <a:pPr marL="171450" indent="-171450" defTabSz="631825">
              <a:buFont typeface="Arial" panose="020B0604020202020204" pitchFamily="34" charset="0"/>
              <a:buChar char="•"/>
            </a:pPr>
            <a:r>
              <a:rPr lang="es-ES" sz="1000" dirty="0">
                <a:latin typeface="Montserrat" panose="00000500000000000000" pitchFamily="2" charset="0"/>
              </a:rPr>
              <a:t>7 Pasos vehiculares (por definir)</a:t>
            </a:r>
          </a:p>
          <a:p>
            <a:pPr marL="171450" indent="-171450" defTabSz="631825">
              <a:buFont typeface="Arial" panose="020B0604020202020204" pitchFamily="34" charset="0"/>
              <a:buChar char="•"/>
            </a:pPr>
            <a:r>
              <a:rPr lang="es-ES" sz="1000" dirty="0">
                <a:latin typeface="Montserrat" panose="00000500000000000000" pitchFamily="2" charset="0"/>
              </a:rPr>
              <a:t>41 Obras de drenaje transversal (por definir)</a:t>
            </a:r>
          </a:p>
        </p:txBody>
      </p:sp>
      <p:graphicFrame>
        <p:nvGraphicFramePr>
          <p:cNvPr id="15" name="Tabla 42">
            <a:extLst>
              <a:ext uri="{FF2B5EF4-FFF2-40B4-BE49-F238E27FC236}">
                <a16:creationId xmlns:a16="http://schemas.microsoft.com/office/drawing/2014/main" id="{E955C9EF-81C8-0C40-BBF8-8D6AE931604C}"/>
              </a:ext>
            </a:extLst>
          </p:cNvPr>
          <p:cNvGraphicFramePr>
            <a:graphicFrameLocks noGrp="1"/>
          </p:cNvGraphicFramePr>
          <p:nvPr>
            <p:extLst>
              <p:ext uri="{D42A27DB-BD31-4B8C-83A1-F6EECF244321}">
                <p14:modId xmlns:p14="http://schemas.microsoft.com/office/powerpoint/2010/main" val="3931447086"/>
              </p:ext>
            </p:extLst>
          </p:nvPr>
        </p:nvGraphicFramePr>
        <p:xfrm>
          <a:off x="9123178" y="2689241"/>
          <a:ext cx="2413482" cy="2096880"/>
        </p:xfrm>
        <a:graphic>
          <a:graphicData uri="http://schemas.openxmlformats.org/drawingml/2006/table">
            <a:tbl>
              <a:tblPr firstRow="1" bandRow="1">
                <a:tableStyleId>{5940675A-B579-460E-94D1-54222C63F5DA}</a:tableStyleId>
              </a:tblPr>
              <a:tblGrid>
                <a:gridCol w="864210">
                  <a:extLst>
                    <a:ext uri="{9D8B030D-6E8A-4147-A177-3AD203B41FA5}">
                      <a16:colId xmlns:a16="http://schemas.microsoft.com/office/drawing/2014/main" val="3407623234"/>
                    </a:ext>
                  </a:extLst>
                </a:gridCol>
                <a:gridCol w="744778">
                  <a:extLst>
                    <a:ext uri="{9D8B030D-6E8A-4147-A177-3AD203B41FA5}">
                      <a16:colId xmlns:a16="http://schemas.microsoft.com/office/drawing/2014/main" val="676469051"/>
                    </a:ext>
                  </a:extLst>
                </a:gridCol>
                <a:gridCol w="804494">
                  <a:extLst>
                    <a:ext uri="{9D8B030D-6E8A-4147-A177-3AD203B41FA5}">
                      <a16:colId xmlns:a16="http://schemas.microsoft.com/office/drawing/2014/main" val="3909197286"/>
                    </a:ext>
                  </a:extLst>
                </a:gridCol>
              </a:tblGrid>
              <a:tr h="288000">
                <a:tc>
                  <a:txBody>
                    <a:bodyPr/>
                    <a:lstStyle/>
                    <a:p>
                      <a:pPr algn="ctr"/>
                      <a:r>
                        <a:rPr lang="es-ES" sz="800" b="1" dirty="0">
                          <a:latin typeface="Montserrat" panose="00000500000000000000" pitchFamily="2" charset="0"/>
                        </a:rPr>
                        <a:t>Ejido/Predio</a:t>
                      </a:r>
                      <a:endParaRPr lang="es-MX" sz="800" b="1" dirty="0">
                        <a:latin typeface="Montserrat" panose="00000500000000000000" pitchFamily="2" charset="0"/>
                      </a:endParaRPr>
                    </a:p>
                  </a:txBody>
                  <a:tcPr anchor="ctr"/>
                </a:tc>
                <a:tc>
                  <a:txBody>
                    <a:bodyPr/>
                    <a:lstStyle/>
                    <a:p>
                      <a:pPr algn="ctr"/>
                      <a:r>
                        <a:rPr lang="es-ES" sz="800" b="1" dirty="0">
                          <a:latin typeface="Montserrat" panose="00000500000000000000" pitchFamily="2" charset="0"/>
                        </a:rPr>
                        <a:t>Longitud (KM)</a:t>
                      </a:r>
                      <a:endParaRPr lang="es-MX" sz="800" b="1" dirty="0">
                        <a:latin typeface="Montserrat" panose="00000500000000000000" pitchFamily="2" charset="0"/>
                      </a:endParaRPr>
                    </a:p>
                  </a:txBody>
                  <a:tcPr anchor="ctr"/>
                </a:tc>
                <a:tc>
                  <a:txBody>
                    <a:bodyPr/>
                    <a:lstStyle/>
                    <a:p>
                      <a:pPr algn="ctr"/>
                      <a:r>
                        <a:rPr lang="es-ES" sz="800" b="1" dirty="0">
                          <a:latin typeface="Montserrat" panose="00000500000000000000" pitchFamily="2" charset="0"/>
                        </a:rPr>
                        <a:t>Liberado</a:t>
                      </a:r>
                      <a:endParaRPr lang="es-MX" sz="800" b="1" dirty="0">
                        <a:latin typeface="Montserrat" panose="00000500000000000000" pitchFamily="2" charset="0"/>
                      </a:endParaRPr>
                    </a:p>
                  </a:txBody>
                  <a:tcPr anchor="ctr"/>
                </a:tc>
                <a:extLst>
                  <a:ext uri="{0D108BD9-81ED-4DB2-BD59-A6C34878D82A}">
                    <a16:rowId xmlns:a16="http://schemas.microsoft.com/office/drawing/2014/main" val="1904122435"/>
                  </a:ext>
                </a:extLst>
              </a:tr>
              <a:tr h="288000">
                <a:tc>
                  <a:txBody>
                    <a:bodyPr/>
                    <a:lstStyle/>
                    <a:p>
                      <a:pPr algn="l"/>
                      <a:r>
                        <a:rPr lang="es-ES" sz="700" dirty="0">
                          <a:latin typeface="Montserrat" panose="00000500000000000000" pitchFamily="2" charset="0"/>
                        </a:rPr>
                        <a:t>Predios  por definir </a:t>
                      </a:r>
                      <a:endParaRPr lang="es-MX" sz="700" dirty="0">
                        <a:latin typeface="Montserrat" panose="00000500000000000000" pitchFamily="2" charset="0"/>
                      </a:endParaRPr>
                    </a:p>
                  </a:txBody>
                  <a:tcPr anchor="ctr"/>
                </a:tc>
                <a:tc>
                  <a:txBody>
                    <a:bodyPr/>
                    <a:lstStyle/>
                    <a:p>
                      <a:pPr algn="ctr"/>
                      <a:r>
                        <a:rPr lang="es-ES" sz="700" dirty="0">
                          <a:latin typeface="Montserrat" panose="00000500000000000000" pitchFamily="2" charset="0"/>
                        </a:rPr>
                        <a:t>5.65</a:t>
                      </a:r>
                      <a:endParaRPr lang="es-MX" sz="700" dirty="0">
                        <a:latin typeface="Montserrat" panose="00000500000000000000" pitchFamily="2" charset="0"/>
                      </a:endParaRPr>
                    </a:p>
                  </a:txBody>
                  <a:tcPr anchor="ctr"/>
                </a:tc>
                <a:tc>
                  <a:txBody>
                    <a:bodyPr/>
                    <a:lstStyle/>
                    <a:p>
                      <a:pPr algn="ctr"/>
                      <a:r>
                        <a:rPr lang="es-ES" sz="700" dirty="0">
                          <a:latin typeface="Montserrat" panose="00000500000000000000" pitchFamily="2" charset="0"/>
                        </a:rPr>
                        <a:t>No</a:t>
                      </a:r>
                      <a:endParaRPr lang="es-MX" sz="700" dirty="0">
                        <a:latin typeface="Montserrat" panose="00000500000000000000" pitchFamily="2" charset="0"/>
                      </a:endParaRPr>
                    </a:p>
                  </a:txBody>
                  <a:tcPr anchor="ctr"/>
                </a:tc>
                <a:extLst>
                  <a:ext uri="{0D108BD9-81ED-4DB2-BD59-A6C34878D82A}">
                    <a16:rowId xmlns:a16="http://schemas.microsoft.com/office/drawing/2014/main" val="2476157621"/>
                  </a:ext>
                </a:extLst>
              </a:tr>
              <a:tr h="288000">
                <a:tc>
                  <a:txBody>
                    <a:bodyPr/>
                    <a:lstStyle/>
                    <a:p>
                      <a:pPr algn="l"/>
                      <a:r>
                        <a:rPr lang="es-ES" sz="700" dirty="0">
                          <a:latin typeface="Montserrat" panose="00000500000000000000" pitchFamily="2" charset="0"/>
                        </a:rPr>
                        <a:t>Reforma Agraria </a:t>
                      </a:r>
                      <a:endParaRPr lang="es-MX" sz="700" dirty="0">
                        <a:latin typeface="Montserrat" panose="00000500000000000000" pitchFamily="2" charset="0"/>
                      </a:endParaRPr>
                    </a:p>
                  </a:txBody>
                  <a:tcPr anchor="ctr"/>
                </a:tc>
                <a:tc>
                  <a:txBody>
                    <a:bodyPr/>
                    <a:lstStyle/>
                    <a:p>
                      <a:pPr algn="ctr"/>
                      <a:r>
                        <a:rPr lang="es-ES" sz="700" dirty="0">
                          <a:latin typeface="Montserrat" panose="00000500000000000000" pitchFamily="2" charset="0"/>
                        </a:rPr>
                        <a:t>1.15</a:t>
                      </a:r>
                    </a:p>
                  </a:txBody>
                  <a:tcPr anchor="ctr"/>
                </a:tc>
                <a:tc>
                  <a:txBody>
                    <a:bodyPr/>
                    <a:lstStyle/>
                    <a:p>
                      <a:pPr algn="ctr"/>
                      <a:r>
                        <a:rPr lang="es-ES" sz="700" dirty="0">
                          <a:latin typeface="Montserrat" panose="00000500000000000000" pitchFamily="2" charset="0"/>
                        </a:rPr>
                        <a:t>Si</a:t>
                      </a:r>
                    </a:p>
                  </a:txBody>
                  <a:tcPr anchor="ctr"/>
                </a:tc>
                <a:extLst>
                  <a:ext uri="{0D108BD9-81ED-4DB2-BD59-A6C34878D82A}">
                    <a16:rowId xmlns:a16="http://schemas.microsoft.com/office/drawing/2014/main" val="2808866774"/>
                  </a:ext>
                </a:extLst>
              </a:tr>
              <a:tr h="288000">
                <a:tc>
                  <a:txBody>
                    <a:bodyPr/>
                    <a:lstStyle/>
                    <a:p>
                      <a:pPr algn="l"/>
                      <a:r>
                        <a:rPr lang="es-ES" sz="700" dirty="0" err="1">
                          <a:latin typeface="Montserrat" panose="00000500000000000000" pitchFamily="2" charset="0"/>
                        </a:rPr>
                        <a:t>Ándres</a:t>
                      </a:r>
                      <a:r>
                        <a:rPr lang="es-ES" sz="700" dirty="0">
                          <a:latin typeface="Montserrat" panose="00000500000000000000" pitchFamily="2" charset="0"/>
                        </a:rPr>
                        <a:t> Q. Roo</a:t>
                      </a:r>
                      <a:endParaRPr lang="es-MX" sz="700" dirty="0">
                        <a:latin typeface="Montserrat" panose="00000500000000000000" pitchFamily="2" charset="0"/>
                      </a:endParaRPr>
                    </a:p>
                  </a:txBody>
                  <a:tcPr anchor="ctr"/>
                </a:tc>
                <a:tc>
                  <a:txBody>
                    <a:bodyPr/>
                    <a:lstStyle/>
                    <a:p>
                      <a:pPr algn="ctr"/>
                      <a:r>
                        <a:rPr lang="es-ES" sz="700" dirty="0">
                          <a:latin typeface="Montserrat" panose="00000500000000000000" pitchFamily="2" charset="0"/>
                        </a:rPr>
                        <a:t>5.33</a:t>
                      </a:r>
                    </a:p>
                  </a:txBody>
                  <a:tcPr anchor="ctr"/>
                </a:tc>
                <a:tc>
                  <a:txBody>
                    <a:bodyPr/>
                    <a:lstStyle/>
                    <a:p>
                      <a:pPr algn="ctr"/>
                      <a:r>
                        <a:rPr lang="es-ES" sz="700" dirty="0">
                          <a:latin typeface="Montserrat" panose="00000500000000000000" pitchFamily="2" charset="0"/>
                        </a:rPr>
                        <a:t>Si</a:t>
                      </a:r>
                    </a:p>
                  </a:txBody>
                  <a:tcPr anchor="ctr"/>
                </a:tc>
                <a:extLst>
                  <a:ext uri="{0D108BD9-81ED-4DB2-BD59-A6C34878D82A}">
                    <a16:rowId xmlns:a16="http://schemas.microsoft.com/office/drawing/2014/main" val="706902592"/>
                  </a:ext>
                </a:extLst>
              </a:tr>
              <a:tr h="288000">
                <a:tc>
                  <a:txBody>
                    <a:bodyPr/>
                    <a:lstStyle/>
                    <a:p>
                      <a:pPr algn="l"/>
                      <a:r>
                        <a:rPr lang="es-MX" sz="700" dirty="0">
                          <a:latin typeface="Montserrat" panose="00000500000000000000" pitchFamily="2" charset="0"/>
                        </a:rPr>
                        <a:t>El Cafetal</a:t>
                      </a:r>
                    </a:p>
                  </a:txBody>
                  <a:tcPr anchor="ctr"/>
                </a:tc>
                <a:tc>
                  <a:txBody>
                    <a:bodyPr/>
                    <a:lstStyle/>
                    <a:p>
                      <a:pPr algn="ctr"/>
                      <a:r>
                        <a:rPr lang="es-ES" sz="700" dirty="0">
                          <a:latin typeface="Montserrat" panose="00000500000000000000" pitchFamily="2" charset="0"/>
                        </a:rPr>
                        <a:t>17.14</a:t>
                      </a:r>
                    </a:p>
                  </a:txBody>
                  <a:tcPr anchor="ctr"/>
                </a:tc>
                <a:tc>
                  <a:txBody>
                    <a:bodyPr/>
                    <a:lstStyle/>
                    <a:p>
                      <a:pPr algn="ctr"/>
                      <a:r>
                        <a:rPr lang="es-ES" sz="700" dirty="0">
                          <a:latin typeface="Montserrat" panose="00000500000000000000" pitchFamily="2" charset="0"/>
                        </a:rPr>
                        <a:t>SI</a:t>
                      </a:r>
                    </a:p>
                  </a:txBody>
                  <a:tcPr anchor="ctr"/>
                </a:tc>
                <a:extLst>
                  <a:ext uri="{0D108BD9-81ED-4DB2-BD59-A6C34878D82A}">
                    <a16:rowId xmlns:a16="http://schemas.microsoft.com/office/drawing/2014/main" val="3319017920"/>
                  </a:ext>
                </a:extLst>
              </a:tr>
              <a:tr h="288000">
                <a:tc>
                  <a:txBody>
                    <a:bodyPr/>
                    <a:lstStyle/>
                    <a:p>
                      <a:pPr algn="l"/>
                      <a:r>
                        <a:rPr lang="es-MX" sz="700" dirty="0">
                          <a:latin typeface="Montserrat" panose="00000500000000000000" pitchFamily="2" charset="0"/>
                        </a:rPr>
                        <a:t>Chac- Choben</a:t>
                      </a:r>
                    </a:p>
                  </a:txBody>
                  <a:tcPr anchor="ctr"/>
                </a:tc>
                <a:tc>
                  <a:txBody>
                    <a:bodyPr/>
                    <a:lstStyle/>
                    <a:p>
                      <a:pPr algn="ctr"/>
                      <a:r>
                        <a:rPr lang="es-ES" sz="700" dirty="0">
                          <a:latin typeface="Montserrat" panose="00000500000000000000" pitchFamily="2" charset="0"/>
                        </a:rPr>
                        <a:t>0.44</a:t>
                      </a:r>
                    </a:p>
                  </a:txBody>
                  <a:tcPr anchor="ctr"/>
                </a:tc>
                <a:tc>
                  <a:txBody>
                    <a:bodyPr/>
                    <a:lstStyle/>
                    <a:p>
                      <a:pPr algn="ctr"/>
                      <a:r>
                        <a:rPr lang="es-ES" sz="700" dirty="0">
                          <a:latin typeface="Montserrat" panose="00000500000000000000" pitchFamily="2" charset="0"/>
                        </a:rPr>
                        <a:t>SI</a:t>
                      </a:r>
                    </a:p>
                  </a:txBody>
                  <a:tcPr anchor="ctr"/>
                </a:tc>
                <a:extLst>
                  <a:ext uri="{0D108BD9-81ED-4DB2-BD59-A6C34878D82A}">
                    <a16:rowId xmlns:a16="http://schemas.microsoft.com/office/drawing/2014/main" val="3013446040"/>
                  </a:ext>
                </a:extLst>
              </a:tr>
              <a:tr h="288000">
                <a:tc>
                  <a:txBody>
                    <a:bodyPr/>
                    <a:lstStyle/>
                    <a:p>
                      <a:pPr algn="l"/>
                      <a:r>
                        <a:rPr lang="es-ES" sz="700" b="1" dirty="0">
                          <a:latin typeface="Montserrat" panose="00000500000000000000" pitchFamily="2" charset="0"/>
                        </a:rPr>
                        <a:t>Total</a:t>
                      </a:r>
                      <a:endParaRPr lang="es-MX" sz="700" b="1" dirty="0">
                        <a:latin typeface="Montserrat" panose="00000500000000000000" pitchFamily="2" charset="0"/>
                      </a:endParaRPr>
                    </a:p>
                  </a:txBody>
                  <a:tcPr anchor="ctr"/>
                </a:tc>
                <a:tc>
                  <a:txBody>
                    <a:bodyPr/>
                    <a:lstStyle/>
                    <a:p>
                      <a:pPr algn="ctr"/>
                      <a:r>
                        <a:rPr lang="es-ES" sz="700" b="1" dirty="0">
                          <a:latin typeface="Montserrat" panose="00000500000000000000" pitchFamily="2" charset="0"/>
                        </a:rPr>
                        <a:t>30.15</a:t>
                      </a:r>
                    </a:p>
                  </a:txBody>
                  <a:tcPr anchor="ctr"/>
                </a:tc>
                <a:tc>
                  <a:txBody>
                    <a:bodyPr/>
                    <a:lstStyle/>
                    <a:p>
                      <a:pPr algn="ctr"/>
                      <a:endParaRPr lang="es-ES" sz="700" b="1" dirty="0">
                        <a:latin typeface="Montserrat" panose="00000500000000000000" pitchFamily="2" charset="0"/>
                      </a:endParaRPr>
                    </a:p>
                  </a:txBody>
                  <a:tcPr anchor="ctr"/>
                </a:tc>
                <a:extLst>
                  <a:ext uri="{0D108BD9-81ED-4DB2-BD59-A6C34878D82A}">
                    <a16:rowId xmlns:a16="http://schemas.microsoft.com/office/drawing/2014/main" val="3030543150"/>
                  </a:ext>
                </a:extLst>
              </a:tr>
            </a:tbl>
          </a:graphicData>
        </a:graphic>
      </p:graphicFrame>
    </p:spTree>
    <p:extLst>
      <p:ext uri="{BB962C8B-B14F-4D97-AF65-F5344CB8AC3E}">
        <p14:creationId xmlns:p14="http://schemas.microsoft.com/office/powerpoint/2010/main" val="35717774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2">
            <a:lum bright="-40000" contrast="-40000"/>
            <a:extLst>
              <a:ext uri="{28A0092B-C50C-407E-A947-70E740481C1C}">
                <a14:useLocalDpi xmlns:a14="http://schemas.microsoft.com/office/drawing/2010/main"/>
              </a:ext>
            </a:extLst>
          </a:blip>
          <a:stretch>
            <a:fillRect/>
          </a:stretch>
        </p:blipFill>
        <p:spPr>
          <a:xfrm>
            <a:off x="9598575" y="5138430"/>
            <a:ext cx="2229105" cy="610940"/>
          </a:xfrm>
          <a:prstGeom prst="rect">
            <a:avLst/>
          </a:prstGeom>
        </p:spPr>
      </p:pic>
      <p:pic>
        <p:nvPicPr>
          <p:cNvPr id="12" name="Imagen 11">
            <a:extLst>
              <a:ext uri="{FF2B5EF4-FFF2-40B4-BE49-F238E27FC236}">
                <a16:creationId xmlns:a16="http://schemas.microsoft.com/office/drawing/2014/main" id="{85249A8E-A3EB-8E46-B62A-4CC1236B2314}"/>
              </a:ext>
            </a:extLst>
          </p:cNvPr>
          <p:cNvPicPr>
            <a:picLocks noChangeAspect="1"/>
          </p:cNvPicPr>
          <p:nvPr/>
        </p:nvPicPr>
        <p:blipFill>
          <a:blip r:embed="rId3">
            <a:lum bright="70000" contrast="-70000"/>
          </a:blip>
          <a:stretch>
            <a:fillRect/>
          </a:stretch>
        </p:blipFill>
        <p:spPr>
          <a:xfrm>
            <a:off x="10713128" y="652933"/>
            <a:ext cx="1407348" cy="5277556"/>
          </a:xfrm>
          <a:prstGeom prst="rect">
            <a:avLst/>
          </a:prstGeom>
        </p:spPr>
      </p:pic>
      <p:pic>
        <p:nvPicPr>
          <p:cNvPr id="50" name="Imagen 49">
            <a:extLst>
              <a:ext uri="{FF2B5EF4-FFF2-40B4-BE49-F238E27FC236}">
                <a16:creationId xmlns:a16="http://schemas.microsoft.com/office/drawing/2014/main" id="{D1242A87-AF0D-D74E-A12A-D338CC30443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120" b="47526" l="8667" r="75200"/>
                    </a14:imgEffect>
                  </a14:imgLayer>
                </a14:imgProps>
              </a:ext>
            </a:extLst>
          </a:blip>
          <a:srcRect l="10141" t="10141" r="24725" b="52488"/>
          <a:stretch/>
        </p:blipFill>
        <p:spPr>
          <a:xfrm>
            <a:off x="10298834" y="5803563"/>
            <a:ext cx="959307" cy="978986"/>
          </a:xfrm>
          <a:prstGeom prst="rect">
            <a:avLst/>
          </a:prstGeom>
        </p:spPr>
      </p:pic>
      <p:sp>
        <p:nvSpPr>
          <p:cNvPr id="82" name="object 3">
            <a:extLst>
              <a:ext uri="{FF2B5EF4-FFF2-40B4-BE49-F238E27FC236}">
                <a16:creationId xmlns:a16="http://schemas.microsoft.com/office/drawing/2014/main" id="{AE491BC3-A506-3847-9A74-33EEED8D6223}"/>
              </a:ext>
            </a:extLst>
          </p:cNvPr>
          <p:cNvSpPr txBox="1">
            <a:spLocks/>
          </p:cNvSpPr>
          <p:nvPr/>
        </p:nvSpPr>
        <p:spPr>
          <a:xfrm>
            <a:off x="12630799" y="5527085"/>
            <a:ext cx="2152699" cy="44050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800" b="1" spc="188" dirty="0">
                <a:solidFill>
                  <a:schemeClr val="bg1"/>
                </a:solidFill>
                <a:latin typeface="Montserrat" pitchFamily="2" charset="77"/>
              </a:rPr>
              <a:t>5</a:t>
            </a:r>
          </a:p>
        </p:txBody>
      </p:sp>
      <p:sp>
        <p:nvSpPr>
          <p:cNvPr id="98" name="object 3">
            <a:extLst>
              <a:ext uri="{FF2B5EF4-FFF2-40B4-BE49-F238E27FC236}">
                <a16:creationId xmlns:a16="http://schemas.microsoft.com/office/drawing/2014/main" id="{E953FA21-7092-4540-8B0C-9C3658FD4EB7}"/>
              </a:ext>
            </a:extLst>
          </p:cNvPr>
          <p:cNvSpPr txBox="1">
            <a:spLocks/>
          </p:cNvSpPr>
          <p:nvPr/>
        </p:nvSpPr>
        <p:spPr>
          <a:xfrm>
            <a:off x="14940383" y="-3197405"/>
            <a:ext cx="2152699" cy="33021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BANCOS </a:t>
            </a:r>
          </a:p>
          <a:p>
            <a:pPr marL="9525" algn="ctr">
              <a:spcBef>
                <a:spcPts val="75"/>
              </a:spcBef>
            </a:pPr>
            <a:r>
              <a:rPr lang="es-MX" sz="1000" b="1" spc="188" dirty="0">
                <a:latin typeface="Montserrat" pitchFamily="2" charset="77"/>
              </a:rPr>
              <a:t>DE MATERIALES  </a:t>
            </a:r>
          </a:p>
        </p:txBody>
      </p:sp>
      <p:sp>
        <p:nvSpPr>
          <p:cNvPr id="63" name="object 3">
            <a:extLst>
              <a:ext uri="{FF2B5EF4-FFF2-40B4-BE49-F238E27FC236}">
                <a16:creationId xmlns:a16="http://schemas.microsoft.com/office/drawing/2014/main" id="{816B3372-C442-1543-9BBC-8A4A84826FAE}"/>
              </a:ext>
            </a:extLst>
          </p:cNvPr>
          <p:cNvSpPr txBox="1">
            <a:spLocks/>
          </p:cNvSpPr>
          <p:nvPr/>
        </p:nvSpPr>
        <p:spPr>
          <a:xfrm>
            <a:off x="9393945" y="401902"/>
            <a:ext cx="4480488" cy="50206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3200" b="1" spc="188" dirty="0">
                <a:solidFill>
                  <a:srgbClr val="205340"/>
                </a:solidFill>
                <a:latin typeface="Montserrat Black" pitchFamily="2" charset="77"/>
              </a:rPr>
              <a:t>FRENTE 5</a:t>
            </a:r>
          </a:p>
        </p:txBody>
      </p:sp>
      <p:sp>
        <p:nvSpPr>
          <p:cNvPr id="14" name="object 3">
            <a:extLst>
              <a:ext uri="{FF2B5EF4-FFF2-40B4-BE49-F238E27FC236}">
                <a16:creationId xmlns:a16="http://schemas.microsoft.com/office/drawing/2014/main" id="{2DF73283-8C11-6244-8D0A-8A0C4860DC1D}"/>
              </a:ext>
            </a:extLst>
          </p:cNvPr>
          <p:cNvSpPr txBox="1">
            <a:spLocks/>
          </p:cNvSpPr>
          <p:nvPr/>
        </p:nvSpPr>
        <p:spPr>
          <a:xfrm>
            <a:off x="8230123" y="770387"/>
            <a:ext cx="1163822"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88" dirty="0">
                <a:solidFill>
                  <a:schemeClr val="bg1"/>
                </a:solidFill>
                <a:latin typeface="Montserrat" pitchFamily="2" charset="77"/>
              </a:rPr>
              <a:t>FRENTE 1</a:t>
            </a:r>
          </a:p>
        </p:txBody>
      </p:sp>
      <p:pic>
        <p:nvPicPr>
          <p:cNvPr id="3" name="Imagen 2">
            <a:extLst>
              <a:ext uri="{FF2B5EF4-FFF2-40B4-BE49-F238E27FC236}">
                <a16:creationId xmlns:a16="http://schemas.microsoft.com/office/drawing/2014/main" id="{A1941A6A-29DB-5245-A79A-1A616EB1F9F0}"/>
              </a:ext>
            </a:extLst>
          </p:cNvPr>
          <p:cNvPicPr>
            <a:picLocks noChangeAspect="1"/>
          </p:cNvPicPr>
          <p:nvPr/>
        </p:nvPicPr>
        <p:blipFill>
          <a:blip r:embed="rId6"/>
          <a:stretch>
            <a:fillRect/>
          </a:stretch>
        </p:blipFill>
        <p:spPr>
          <a:xfrm>
            <a:off x="0" y="493388"/>
            <a:ext cx="9283576" cy="5794982"/>
          </a:xfrm>
          <a:prstGeom prst="rect">
            <a:avLst/>
          </a:prstGeom>
        </p:spPr>
      </p:pic>
      <p:graphicFrame>
        <p:nvGraphicFramePr>
          <p:cNvPr id="11" name="Tabla 3">
            <a:extLst>
              <a:ext uri="{FF2B5EF4-FFF2-40B4-BE49-F238E27FC236}">
                <a16:creationId xmlns:a16="http://schemas.microsoft.com/office/drawing/2014/main" id="{B44B359B-F762-C048-8C6B-5281E3B7C306}"/>
              </a:ext>
            </a:extLst>
          </p:cNvPr>
          <p:cNvGraphicFramePr>
            <a:graphicFrameLocks noGrp="1"/>
          </p:cNvGraphicFramePr>
          <p:nvPr>
            <p:extLst>
              <p:ext uri="{D42A27DB-BD31-4B8C-83A1-F6EECF244321}">
                <p14:modId xmlns:p14="http://schemas.microsoft.com/office/powerpoint/2010/main" val="650022883"/>
              </p:ext>
            </p:extLst>
          </p:nvPr>
        </p:nvGraphicFramePr>
        <p:xfrm>
          <a:off x="9312547" y="946827"/>
          <a:ext cx="2807930" cy="3937000"/>
        </p:xfrm>
        <a:graphic>
          <a:graphicData uri="http://schemas.openxmlformats.org/drawingml/2006/table">
            <a:tbl>
              <a:tblPr firstRow="1" lastCol="1" bandRow="1">
                <a:tableStyleId>{9D7B26C5-4107-4FEC-AEDC-1716B250A1EF}</a:tableStyleId>
              </a:tblPr>
              <a:tblGrid>
                <a:gridCol w="1172882">
                  <a:extLst>
                    <a:ext uri="{9D8B030D-6E8A-4147-A177-3AD203B41FA5}">
                      <a16:colId xmlns:a16="http://schemas.microsoft.com/office/drawing/2014/main" val="1043396764"/>
                    </a:ext>
                  </a:extLst>
                </a:gridCol>
                <a:gridCol w="710389">
                  <a:extLst>
                    <a:ext uri="{9D8B030D-6E8A-4147-A177-3AD203B41FA5}">
                      <a16:colId xmlns:a16="http://schemas.microsoft.com/office/drawing/2014/main" val="2335909385"/>
                    </a:ext>
                  </a:extLst>
                </a:gridCol>
                <a:gridCol w="924659">
                  <a:extLst>
                    <a:ext uri="{9D8B030D-6E8A-4147-A177-3AD203B41FA5}">
                      <a16:colId xmlns:a16="http://schemas.microsoft.com/office/drawing/2014/main" val="1890291282"/>
                    </a:ext>
                  </a:extLst>
                </a:gridCol>
              </a:tblGrid>
              <a:tr h="370840">
                <a:tc>
                  <a:txBody>
                    <a:bodyPr/>
                    <a:lstStyle/>
                    <a:p>
                      <a:pPr algn="ctr"/>
                      <a:r>
                        <a:rPr lang="es-MX" sz="1200" dirty="0"/>
                        <a:t>Trabajo</a:t>
                      </a:r>
                    </a:p>
                  </a:txBody>
                  <a:tcPr anchor="ctr"/>
                </a:tc>
                <a:tc>
                  <a:txBody>
                    <a:bodyPr/>
                    <a:lstStyle/>
                    <a:p>
                      <a:pPr algn="ctr"/>
                      <a:r>
                        <a:rPr lang="es-MX" sz="1200" dirty="0"/>
                        <a:t>Iniciado</a:t>
                      </a:r>
                    </a:p>
                  </a:txBody>
                  <a:tcPr anchor="ctr"/>
                </a:tc>
                <a:tc>
                  <a:txBody>
                    <a:bodyPr/>
                    <a:lstStyle/>
                    <a:p>
                      <a:pPr algn="ctr"/>
                      <a:r>
                        <a:rPr lang="es-MX" sz="1200" dirty="0"/>
                        <a:t>Longitud o puntos</a:t>
                      </a:r>
                    </a:p>
                  </a:txBody>
                  <a:tcPr anchor="ctr"/>
                </a:tc>
                <a:extLst>
                  <a:ext uri="{0D108BD9-81ED-4DB2-BD59-A6C34878D82A}">
                    <a16:rowId xmlns:a16="http://schemas.microsoft.com/office/drawing/2014/main" val="1818236928"/>
                  </a:ext>
                </a:extLst>
              </a:tr>
              <a:tr h="370840">
                <a:tc>
                  <a:txBody>
                    <a:bodyPr/>
                    <a:lstStyle/>
                    <a:p>
                      <a:r>
                        <a:rPr lang="es-MX" sz="1200" dirty="0"/>
                        <a:t>Liberación derecho de vía</a:t>
                      </a:r>
                    </a:p>
                  </a:txBody>
                  <a:tcPr anchor="ctr"/>
                </a:tc>
                <a:tc>
                  <a:txBody>
                    <a:bodyPr/>
                    <a:lstStyle/>
                    <a:p>
                      <a:pPr algn="ctr"/>
                      <a:r>
                        <a:rPr lang="es-MX" sz="1200" dirty="0"/>
                        <a:t>SI</a:t>
                      </a:r>
                      <a:endParaRPr lang="es-MX" sz="1200" b="0" dirty="0">
                        <a:solidFill>
                          <a:schemeClr val="tx1"/>
                        </a:solidFill>
                      </a:endParaRPr>
                    </a:p>
                  </a:txBody>
                  <a:tcPr anchor="ctr"/>
                </a:tc>
                <a:tc>
                  <a:txBody>
                    <a:bodyPr/>
                    <a:lstStyle/>
                    <a:p>
                      <a:pPr marL="0" algn="ctr" defTabSz="914377" rtl="0" eaLnBrk="1" latinLnBrk="0" hangingPunct="1"/>
                      <a:r>
                        <a:rPr lang="es-MX" sz="1200" b="0" kern="1200" dirty="0">
                          <a:solidFill>
                            <a:schemeClr val="tx1"/>
                          </a:solidFill>
                        </a:rPr>
                        <a:t>30.15 km</a:t>
                      </a:r>
                      <a:endParaRPr lang="es-MX" sz="1200" b="0" kern="1200" dirty="0">
                        <a:solidFill>
                          <a:schemeClr val="tx1"/>
                        </a:solidFill>
                        <a:latin typeface="+mn-lt"/>
                        <a:ea typeface="+mn-ea"/>
                        <a:cs typeface="+mn-cs"/>
                      </a:endParaRPr>
                    </a:p>
                  </a:txBody>
                  <a:tcPr anchor="ctr"/>
                </a:tc>
                <a:extLst>
                  <a:ext uri="{0D108BD9-81ED-4DB2-BD59-A6C34878D82A}">
                    <a16:rowId xmlns:a16="http://schemas.microsoft.com/office/drawing/2014/main" val="589372863"/>
                  </a:ext>
                </a:extLst>
              </a:tr>
              <a:tr h="370840">
                <a:tc>
                  <a:txBody>
                    <a:bodyPr/>
                    <a:lstStyle/>
                    <a:p>
                      <a:r>
                        <a:rPr lang="es-MX" sz="1200" dirty="0"/>
                        <a:t>Muestreo Forestal para ETJ</a:t>
                      </a:r>
                    </a:p>
                  </a:txBody>
                  <a:tcPr anchor="ctr"/>
                </a:tc>
                <a:tc>
                  <a:txBody>
                    <a:bodyPr/>
                    <a:lstStyle/>
                    <a:p>
                      <a:pPr algn="ctr"/>
                      <a:r>
                        <a:rPr lang="es-MX" sz="1200" dirty="0"/>
                        <a:t>SI</a:t>
                      </a:r>
                      <a:endParaRPr lang="es-MX" sz="1200" b="0" dirty="0">
                        <a:solidFill>
                          <a:schemeClr val="tx1"/>
                        </a:solidFill>
                      </a:endParaRPr>
                    </a:p>
                  </a:txBody>
                  <a:tcPr anchor="ctr"/>
                </a:tc>
                <a:tc>
                  <a:txBody>
                    <a:bodyPr/>
                    <a:lstStyle/>
                    <a:p>
                      <a:pPr algn="ctr"/>
                      <a:r>
                        <a:rPr lang="es-MX" sz="1200" b="0" kern="1200" dirty="0">
                          <a:solidFill>
                            <a:schemeClr val="tx1"/>
                          </a:solidFill>
                        </a:rPr>
                        <a:t>35.80 km</a:t>
                      </a:r>
                      <a:endParaRPr lang="es-MX" sz="1200" b="0" kern="1200" dirty="0">
                        <a:solidFill>
                          <a:schemeClr val="tx1"/>
                        </a:solidFill>
                        <a:latin typeface="+mn-lt"/>
                        <a:ea typeface="+mn-ea"/>
                        <a:cs typeface="+mn-cs"/>
                      </a:endParaRPr>
                    </a:p>
                  </a:txBody>
                  <a:tcPr anchor="ctr"/>
                </a:tc>
                <a:extLst>
                  <a:ext uri="{0D108BD9-81ED-4DB2-BD59-A6C34878D82A}">
                    <a16:rowId xmlns:a16="http://schemas.microsoft.com/office/drawing/2014/main" val="1380238299"/>
                  </a:ext>
                </a:extLst>
              </a:tr>
              <a:tr h="370840">
                <a:tc>
                  <a:txBody>
                    <a:bodyPr/>
                    <a:lstStyle/>
                    <a:p>
                      <a:r>
                        <a:rPr lang="es-MX" sz="1200" dirty="0"/>
                        <a:t>Rescate de Flora</a:t>
                      </a:r>
                    </a:p>
                  </a:txBody>
                  <a:tcPr anchor="ctr"/>
                </a:tc>
                <a:tc>
                  <a:txBody>
                    <a:bodyPr/>
                    <a:lstStyle/>
                    <a:p>
                      <a:pPr algn="ctr"/>
                      <a:r>
                        <a:rPr lang="es-MX" sz="1200" dirty="0"/>
                        <a:t>SI</a:t>
                      </a:r>
                      <a:endParaRPr lang="es-MX" sz="1200" b="0" dirty="0">
                        <a:solidFill>
                          <a:schemeClr val="tx1"/>
                        </a:solidFill>
                      </a:endParaRPr>
                    </a:p>
                  </a:txBody>
                  <a:tcPr anchor="ctr"/>
                </a:tc>
                <a:tc>
                  <a:txBody>
                    <a:bodyPr/>
                    <a:lstStyle/>
                    <a:p>
                      <a:pPr algn="ctr"/>
                      <a:r>
                        <a:rPr lang="es-MX" sz="1200" b="1" kern="1200" dirty="0">
                          <a:solidFill>
                            <a:srgbClr val="0070C0"/>
                          </a:solidFill>
                          <a:latin typeface="+mn-lt"/>
                          <a:ea typeface="+mn-ea"/>
                          <a:cs typeface="+mn-cs"/>
                        </a:rPr>
                        <a:t>8.25 km</a:t>
                      </a:r>
                    </a:p>
                  </a:txBody>
                  <a:tcPr anchor="ctr"/>
                </a:tc>
                <a:extLst>
                  <a:ext uri="{0D108BD9-81ED-4DB2-BD59-A6C34878D82A}">
                    <a16:rowId xmlns:a16="http://schemas.microsoft.com/office/drawing/2014/main" val="1084121737"/>
                  </a:ext>
                </a:extLst>
              </a:tr>
              <a:tr h="0">
                <a:tc>
                  <a:txBody>
                    <a:bodyPr/>
                    <a:lstStyle/>
                    <a:p>
                      <a:r>
                        <a:rPr lang="es-MX" sz="1200" dirty="0"/>
                        <a:t>Rescate de Fauna</a:t>
                      </a:r>
                    </a:p>
                  </a:txBody>
                  <a:tcPr anchor="ctr"/>
                </a:tc>
                <a:tc>
                  <a:txBody>
                    <a:bodyPr/>
                    <a:lstStyle/>
                    <a:p>
                      <a:pPr algn="ctr"/>
                      <a:r>
                        <a:rPr lang="es-MX" sz="1200" dirty="0"/>
                        <a:t>SI</a:t>
                      </a:r>
                      <a:endParaRPr lang="es-MX" sz="1200" b="0" dirty="0">
                        <a:solidFill>
                          <a:schemeClr val="tx1"/>
                        </a:solidFill>
                      </a:endParaRPr>
                    </a:p>
                  </a:txBody>
                  <a:tcPr anchor="ctr"/>
                </a:tc>
                <a:tc>
                  <a:txBody>
                    <a:bodyPr/>
                    <a:lstStyle/>
                    <a:p>
                      <a:pPr algn="ctr"/>
                      <a:r>
                        <a:rPr lang="es-MX" sz="1200" b="1" kern="1200" dirty="0">
                          <a:solidFill>
                            <a:srgbClr val="0070C0"/>
                          </a:solidFill>
                          <a:latin typeface="+mn-lt"/>
                          <a:ea typeface="+mn-ea"/>
                          <a:cs typeface="+mn-cs"/>
                        </a:rPr>
                        <a:t>8.30 km</a:t>
                      </a:r>
                    </a:p>
                  </a:txBody>
                  <a:tcPr anchor="ctr"/>
                </a:tc>
                <a:extLst>
                  <a:ext uri="{0D108BD9-81ED-4DB2-BD59-A6C34878D82A}">
                    <a16:rowId xmlns:a16="http://schemas.microsoft.com/office/drawing/2014/main" val="185932823"/>
                  </a:ext>
                </a:extLst>
              </a:tr>
              <a:tr h="370840">
                <a:tc>
                  <a:txBody>
                    <a:bodyPr/>
                    <a:lstStyle/>
                    <a:p>
                      <a:r>
                        <a:rPr lang="es-MX" sz="1200" dirty="0"/>
                        <a:t>Prospección Arqueológica</a:t>
                      </a:r>
                    </a:p>
                  </a:txBody>
                  <a:tcPr anchor="ctr"/>
                </a:tc>
                <a:tc>
                  <a:txBody>
                    <a:bodyPr/>
                    <a:lstStyle/>
                    <a:p>
                      <a:pPr algn="ctr"/>
                      <a:r>
                        <a:rPr lang="es-MX" sz="1200" b="1" dirty="0">
                          <a:solidFill>
                            <a:srgbClr val="0070C0"/>
                          </a:solidFill>
                        </a:rPr>
                        <a:t>85 hallazgos</a:t>
                      </a:r>
                    </a:p>
                  </a:txBody>
                  <a:tcPr anchor="ctr"/>
                </a:tc>
                <a:tc>
                  <a:txBody>
                    <a:bodyPr/>
                    <a:lstStyle/>
                    <a:p>
                      <a:pPr algn="ctr"/>
                      <a:r>
                        <a:rPr lang="es-MX" sz="1200" b="1" dirty="0">
                          <a:solidFill>
                            <a:srgbClr val="0070C0"/>
                          </a:solidFill>
                        </a:rPr>
                        <a:t>15.58 km</a:t>
                      </a:r>
                    </a:p>
                  </a:txBody>
                  <a:tcPr anchor="ctr"/>
                </a:tc>
                <a:extLst>
                  <a:ext uri="{0D108BD9-81ED-4DB2-BD59-A6C34878D82A}">
                    <a16:rowId xmlns:a16="http://schemas.microsoft.com/office/drawing/2014/main" val="1692894487"/>
                  </a:ext>
                </a:extLst>
              </a:tr>
              <a:tr h="370840">
                <a:tc>
                  <a:txBody>
                    <a:bodyPr/>
                    <a:lstStyle/>
                    <a:p>
                      <a:r>
                        <a:rPr lang="es-MX" sz="1200" dirty="0"/>
                        <a:t>Brecha Manual</a:t>
                      </a:r>
                    </a:p>
                  </a:txBody>
                  <a:tcPr anchor="ctr"/>
                </a:tc>
                <a:tc>
                  <a:txBody>
                    <a:bodyPr/>
                    <a:lstStyle/>
                    <a:p>
                      <a:pPr algn="ctr"/>
                      <a:r>
                        <a:rPr lang="es-MX" sz="1200" dirty="0"/>
                        <a:t>SI</a:t>
                      </a:r>
                      <a:endParaRPr lang="es-MX" sz="1200" b="0" dirty="0">
                        <a:solidFill>
                          <a:schemeClr val="tx1"/>
                        </a:solidFill>
                      </a:endParaRPr>
                    </a:p>
                  </a:txBody>
                  <a:tcPr anchor="ctr"/>
                </a:tc>
                <a:tc>
                  <a:txBody>
                    <a:bodyPr/>
                    <a:lstStyle/>
                    <a:p>
                      <a:pPr marL="0" algn="ctr" defTabSz="914377" rtl="0" eaLnBrk="1" latinLnBrk="0" hangingPunct="1">
                        <a:lnSpc>
                          <a:spcPct val="107000"/>
                        </a:lnSpc>
                        <a:spcAft>
                          <a:spcPts val="800"/>
                        </a:spcAft>
                      </a:pPr>
                      <a:r>
                        <a:rPr lang="es-MX" sz="1100" b="0" kern="1200" dirty="0">
                          <a:solidFill>
                            <a:schemeClr val="tx1"/>
                          </a:solidFill>
                          <a:effectLst/>
                        </a:rPr>
                        <a:t>15.68 km</a:t>
                      </a:r>
                      <a:endParaRPr lang="es-MX" sz="1100" b="0" kern="1200" dirty="0">
                        <a:solidFill>
                          <a:schemeClr val="tx1"/>
                        </a:solidFill>
                        <a:effectLst/>
                        <a:latin typeface="Montserrat" panose="00000500000000000000" pitchFamily="2" charset="0"/>
                        <a:cs typeface="Times New Roman" panose="02020603050405020304" pitchFamily="18" charset="0"/>
                      </a:endParaRPr>
                    </a:p>
                  </a:txBody>
                  <a:tcPr anchor="ctr"/>
                </a:tc>
                <a:extLst>
                  <a:ext uri="{0D108BD9-81ED-4DB2-BD59-A6C34878D82A}">
                    <a16:rowId xmlns:a16="http://schemas.microsoft.com/office/drawing/2014/main" val="1704134124"/>
                  </a:ext>
                </a:extLst>
              </a:tr>
              <a:tr h="370840">
                <a:tc>
                  <a:txBody>
                    <a:bodyPr/>
                    <a:lstStyle/>
                    <a:p>
                      <a:r>
                        <a:rPr lang="es-MX" sz="1200" dirty="0"/>
                        <a:t>Adquisición de Predios</a:t>
                      </a:r>
                    </a:p>
                  </a:txBody>
                  <a:tcPr anchor="ctr"/>
                </a:tc>
                <a:tc>
                  <a:txBody>
                    <a:bodyPr/>
                    <a:lstStyle/>
                    <a:p>
                      <a:pPr algn="ctr"/>
                      <a:r>
                        <a:rPr lang="es-MX" sz="1200" b="0" dirty="0">
                          <a:solidFill>
                            <a:schemeClr val="tx1"/>
                          </a:solidFill>
                        </a:rPr>
                        <a:t>No</a:t>
                      </a:r>
                    </a:p>
                  </a:txBody>
                  <a:tcPr anchor="ctr"/>
                </a:tc>
                <a:tc>
                  <a:txBody>
                    <a:bodyPr/>
                    <a:lstStyle/>
                    <a:p>
                      <a:pPr algn="ctr"/>
                      <a:r>
                        <a:rPr lang="es-MX" sz="1200" b="0" dirty="0">
                          <a:solidFill>
                            <a:schemeClr val="tx1"/>
                          </a:solidFill>
                        </a:rPr>
                        <a:t>0.0 km</a:t>
                      </a:r>
                    </a:p>
                  </a:txBody>
                  <a:tcPr anchor="ctr"/>
                </a:tc>
                <a:extLst>
                  <a:ext uri="{0D108BD9-81ED-4DB2-BD59-A6C34878D82A}">
                    <a16:rowId xmlns:a16="http://schemas.microsoft.com/office/drawing/2014/main" val="1542687439"/>
                  </a:ext>
                </a:extLst>
              </a:tr>
            </a:tbl>
          </a:graphicData>
        </a:graphic>
      </p:graphicFrame>
    </p:spTree>
    <p:extLst>
      <p:ext uri="{BB962C8B-B14F-4D97-AF65-F5344CB8AC3E}">
        <p14:creationId xmlns:p14="http://schemas.microsoft.com/office/powerpoint/2010/main" val="13127808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9B1E79-5CF8-5B40-99E6-2D9B470AA91A}"/>
              </a:ext>
            </a:extLst>
          </p:cNvPr>
          <p:cNvPicPr>
            <a:picLocks noChangeAspect="1"/>
          </p:cNvPicPr>
          <p:nvPr/>
        </p:nvPicPr>
        <p:blipFill>
          <a:blip r:embed="rId2"/>
          <a:stretch>
            <a:fillRect/>
          </a:stretch>
        </p:blipFill>
        <p:spPr>
          <a:xfrm>
            <a:off x="11965294" y="0"/>
            <a:ext cx="234462" cy="6858000"/>
          </a:xfrm>
          <a:prstGeom prst="rect">
            <a:avLst/>
          </a:prstGeom>
        </p:spPr>
      </p:pic>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3">
            <a:lum bright="-40000" contrast="-40000"/>
            <a:extLst>
              <a:ext uri="{28A0092B-C50C-407E-A947-70E740481C1C}">
                <a14:useLocalDpi xmlns:a14="http://schemas.microsoft.com/office/drawing/2010/main"/>
              </a:ext>
            </a:extLst>
          </a:blip>
          <a:stretch>
            <a:fillRect/>
          </a:stretch>
        </p:blipFill>
        <p:spPr>
          <a:xfrm>
            <a:off x="9515452" y="5115758"/>
            <a:ext cx="2229105" cy="610940"/>
          </a:xfrm>
          <a:prstGeom prst="rect">
            <a:avLst/>
          </a:prstGeom>
        </p:spPr>
      </p:pic>
      <p:pic>
        <p:nvPicPr>
          <p:cNvPr id="12" name="Imagen 11">
            <a:extLst>
              <a:ext uri="{FF2B5EF4-FFF2-40B4-BE49-F238E27FC236}">
                <a16:creationId xmlns:a16="http://schemas.microsoft.com/office/drawing/2014/main" id="{85249A8E-A3EB-8E46-B62A-4CC1236B2314}"/>
              </a:ext>
            </a:extLst>
          </p:cNvPr>
          <p:cNvPicPr>
            <a:picLocks noChangeAspect="1"/>
          </p:cNvPicPr>
          <p:nvPr/>
        </p:nvPicPr>
        <p:blipFill>
          <a:blip r:embed="rId4">
            <a:lum bright="70000" contrast="-70000"/>
          </a:blip>
          <a:stretch>
            <a:fillRect/>
          </a:stretch>
        </p:blipFill>
        <p:spPr>
          <a:xfrm>
            <a:off x="10713128" y="652933"/>
            <a:ext cx="1407348" cy="5277556"/>
          </a:xfrm>
          <a:prstGeom prst="rect">
            <a:avLst/>
          </a:prstGeom>
        </p:spPr>
      </p:pic>
      <p:pic>
        <p:nvPicPr>
          <p:cNvPr id="50" name="Imagen 49">
            <a:extLst>
              <a:ext uri="{FF2B5EF4-FFF2-40B4-BE49-F238E27FC236}">
                <a16:creationId xmlns:a16="http://schemas.microsoft.com/office/drawing/2014/main" id="{D1242A87-AF0D-D74E-A12A-D338CC30443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120" b="47526" l="8667" r="75200"/>
                    </a14:imgEffect>
                  </a14:imgLayer>
                </a14:imgProps>
              </a:ext>
            </a:extLst>
          </a:blip>
          <a:srcRect l="10141" t="10141" r="24725" b="52488"/>
          <a:stretch/>
        </p:blipFill>
        <p:spPr>
          <a:xfrm>
            <a:off x="10180249" y="5715527"/>
            <a:ext cx="959307" cy="978986"/>
          </a:xfrm>
          <a:prstGeom prst="rect">
            <a:avLst/>
          </a:prstGeom>
        </p:spPr>
      </p:pic>
      <p:sp>
        <p:nvSpPr>
          <p:cNvPr id="82" name="object 3">
            <a:extLst>
              <a:ext uri="{FF2B5EF4-FFF2-40B4-BE49-F238E27FC236}">
                <a16:creationId xmlns:a16="http://schemas.microsoft.com/office/drawing/2014/main" id="{AE491BC3-A506-3847-9A74-33EEED8D6223}"/>
              </a:ext>
            </a:extLst>
          </p:cNvPr>
          <p:cNvSpPr txBox="1">
            <a:spLocks/>
          </p:cNvSpPr>
          <p:nvPr/>
        </p:nvSpPr>
        <p:spPr>
          <a:xfrm>
            <a:off x="12630799" y="5527085"/>
            <a:ext cx="2152699" cy="44050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800" b="1" spc="188" dirty="0">
                <a:solidFill>
                  <a:schemeClr val="bg1"/>
                </a:solidFill>
                <a:latin typeface="Montserrat" pitchFamily="2" charset="77"/>
              </a:rPr>
              <a:t>5</a:t>
            </a:r>
          </a:p>
        </p:txBody>
      </p:sp>
      <p:sp>
        <p:nvSpPr>
          <p:cNvPr id="98" name="object 3">
            <a:extLst>
              <a:ext uri="{FF2B5EF4-FFF2-40B4-BE49-F238E27FC236}">
                <a16:creationId xmlns:a16="http://schemas.microsoft.com/office/drawing/2014/main" id="{E953FA21-7092-4540-8B0C-9C3658FD4EB7}"/>
              </a:ext>
            </a:extLst>
          </p:cNvPr>
          <p:cNvSpPr txBox="1">
            <a:spLocks/>
          </p:cNvSpPr>
          <p:nvPr/>
        </p:nvSpPr>
        <p:spPr>
          <a:xfrm>
            <a:off x="14940383" y="-3197405"/>
            <a:ext cx="2152699" cy="33021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BANCOS </a:t>
            </a:r>
          </a:p>
          <a:p>
            <a:pPr marL="9525" algn="ctr">
              <a:spcBef>
                <a:spcPts val="75"/>
              </a:spcBef>
            </a:pPr>
            <a:r>
              <a:rPr lang="es-MX" sz="1000" b="1" spc="188" dirty="0">
                <a:latin typeface="Montserrat" pitchFamily="2" charset="77"/>
              </a:rPr>
              <a:t>DE MATERIALES  </a:t>
            </a:r>
          </a:p>
        </p:txBody>
      </p:sp>
      <p:sp>
        <p:nvSpPr>
          <p:cNvPr id="63" name="object 3">
            <a:extLst>
              <a:ext uri="{FF2B5EF4-FFF2-40B4-BE49-F238E27FC236}">
                <a16:creationId xmlns:a16="http://schemas.microsoft.com/office/drawing/2014/main" id="{816B3372-C442-1543-9BBC-8A4A84826FAE}"/>
              </a:ext>
            </a:extLst>
          </p:cNvPr>
          <p:cNvSpPr txBox="1">
            <a:spLocks/>
          </p:cNvSpPr>
          <p:nvPr/>
        </p:nvSpPr>
        <p:spPr>
          <a:xfrm>
            <a:off x="9504313" y="493388"/>
            <a:ext cx="4480488" cy="50206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3200" b="1" spc="188" dirty="0">
                <a:solidFill>
                  <a:srgbClr val="205340"/>
                </a:solidFill>
                <a:latin typeface="Montserrat Black" pitchFamily="2" charset="77"/>
              </a:rPr>
              <a:t>FRENTE 6</a:t>
            </a:r>
          </a:p>
        </p:txBody>
      </p:sp>
      <p:sp>
        <p:nvSpPr>
          <p:cNvPr id="14" name="object 3">
            <a:extLst>
              <a:ext uri="{FF2B5EF4-FFF2-40B4-BE49-F238E27FC236}">
                <a16:creationId xmlns:a16="http://schemas.microsoft.com/office/drawing/2014/main" id="{2DF73283-8C11-6244-8D0A-8A0C4860DC1D}"/>
              </a:ext>
            </a:extLst>
          </p:cNvPr>
          <p:cNvSpPr txBox="1">
            <a:spLocks/>
          </p:cNvSpPr>
          <p:nvPr/>
        </p:nvSpPr>
        <p:spPr>
          <a:xfrm>
            <a:off x="8230123" y="770387"/>
            <a:ext cx="1163822"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88" dirty="0">
                <a:solidFill>
                  <a:schemeClr val="bg1"/>
                </a:solidFill>
                <a:latin typeface="Montserrat" pitchFamily="2" charset="77"/>
              </a:rPr>
              <a:t>FRENTE 1</a:t>
            </a:r>
          </a:p>
        </p:txBody>
      </p:sp>
      <p:pic>
        <p:nvPicPr>
          <p:cNvPr id="3" name="Imagen 2">
            <a:extLst>
              <a:ext uri="{FF2B5EF4-FFF2-40B4-BE49-F238E27FC236}">
                <a16:creationId xmlns:a16="http://schemas.microsoft.com/office/drawing/2014/main" id="{D4F63CA5-499D-704F-B0F3-E91CD05A8557}"/>
              </a:ext>
            </a:extLst>
          </p:cNvPr>
          <p:cNvPicPr>
            <a:picLocks noChangeAspect="1"/>
          </p:cNvPicPr>
          <p:nvPr/>
        </p:nvPicPr>
        <p:blipFill>
          <a:blip r:embed="rId7"/>
          <a:stretch>
            <a:fillRect/>
          </a:stretch>
        </p:blipFill>
        <p:spPr>
          <a:xfrm>
            <a:off x="-378" y="493388"/>
            <a:ext cx="9393888" cy="5863841"/>
          </a:xfrm>
          <a:prstGeom prst="rect">
            <a:avLst/>
          </a:prstGeom>
        </p:spPr>
      </p:pic>
      <p:graphicFrame>
        <p:nvGraphicFramePr>
          <p:cNvPr id="11" name="Tabla 42">
            <a:extLst>
              <a:ext uri="{FF2B5EF4-FFF2-40B4-BE49-F238E27FC236}">
                <a16:creationId xmlns:a16="http://schemas.microsoft.com/office/drawing/2014/main" id="{E781011E-BDFB-6747-BD5B-0CA4DF9906E7}"/>
              </a:ext>
            </a:extLst>
          </p:cNvPr>
          <p:cNvGraphicFramePr>
            <a:graphicFrameLocks noGrp="1"/>
          </p:cNvGraphicFramePr>
          <p:nvPr>
            <p:extLst>
              <p:ext uri="{D42A27DB-BD31-4B8C-83A1-F6EECF244321}">
                <p14:modId xmlns:p14="http://schemas.microsoft.com/office/powerpoint/2010/main" val="2304221134"/>
              </p:ext>
            </p:extLst>
          </p:nvPr>
        </p:nvGraphicFramePr>
        <p:xfrm>
          <a:off x="9393511" y="2878495"/>
          <a:ext cx="2567499" cy="2179320"/>
        </p:xfrm>
        <a:graphic>
          <a:graphicData uri="http://schemas.openxmlformats.org/drawingml/2006/table">
            <a:tbl>
              <a:tblPr firstRow="1" bandRow="1">
                <a:tableStyleId>{5940675A-B579-460E-94D1-54222C63F5DA}</a:tableStyleId>
              </a:tblPr>
              <a:tblGrid>
                <a:gridCol w="855833">
                  <a:extLst>
                    <a:ext uri="{9D8B030D-6E8A-4147-A177-3AD203B41FA5}">
                      <a16:colId xmlns:a16="http://schemas.microsoft.com/office/drawing/2014/main" val="3407623234"/>
                    </a:ext>
                  </a:extLst>
                </a:gridCol>
                <a:gridCol w="855833">
                  <a:extLst>
                    <a:ext uri="{9D8B030D-6E8A-4147-A177-3AD203B41FA5}">
                      <a16:colId xmlns:a16="http://schemas.microsoft.com/office/drawing/2014/main" val="676469051"/>
                    </a:ext>
                  </a:extLst>
                </a:gridCol>
                <a:gridCol w="855833">
                  <a:extLst>
                    <a:ext uri="{9D8B030D-6E8A-4147-A177-3AD203B41FA5}">
                      <a16:colId xmlns:a16="http://schemas.microsoft.com/office/drawing/2014/main" val="435503492"/>
                    </a:ext>
                  </a:extLst>
                </a:gridCol>
              </a:tblGrid>
              <a:tr h="216000">
                <a:tc>
                  <a:txBody>
                    <a:bodyPr/>
                    <a:lstStyle/>
                    <a:p>
                      <a:pPr algn="ctr"/>
                      <a:r>
                        <a:rPr lang="es-ES" sz="1000" b="1" dirty="0">
                          <a:latin typeface="Montserrat" panose="00000500000000000000" pitchFamily="2" charset="0"/>
                        </a:rPr>
                        <a:t>Ejido/Predio</a:t>
                      </a:r>
                      <a:endParaRPr lang="es-MX" sz="1000" b="1" dirty="0">
                        <a:latin typeface="Montserrat" panose="00000500000000000000" pitchFamily="2" charset="0"/>
                      </a:endParaRPr>
                    </a:p>
                  </a:txBody>
                  <a:tcPr anchor="ctr"/>
                </a:tc>
                <a:tc>
                  <a:txBody>
                    <a:bodyPr/>
                    <a:lstStyle/>
                    <a:p>
                      <a:pPr algn="ctr"/>
                      <a:r>
                        <a:rPr lang="es-ES" sz="1000" b="1" dirty="0">
                          <a:latin typeface="Montserrat" panose="00000500000000000000" pitchFamily="2" charset="0"/>
                        </a:rPr>
                        <a:t>Longitud (KM)</a:t>
                      </a:r>
                      <a:endParaRPr lang="es-MX" sz="1000" b="1" dirty="0">
                        <a:latin typeface="Montserrat" panose="00000500000000000000" pitchFamily="2" charset="0"/>
                      </a:endParaRPr>
                    </a:p>
                  </a:txBody>
                  <a:tcPr anchor="ctr"/>
                </a:tc>
                <a:tc>
                  <a:txBody>
                    <a:bodyPr/>
                    <a:lstStyle/>
                    <a:p>
                      <a:pPr algn="ctr"/>
                      <a:r>
                        <a:rPr lang="es-ES" sz="1000" b="1" dirty="0">
                          <a:latin typeface="Montserrat" panose="00000500000000000000" pitchFamily="2" charset="0"/>
                        </a:rPr>
                        <a:t>Liberado</a:t>
                      </a:r>
                      <a:endParaRPr lang="es-MX" sz="1000" b="1" dirty="0">
                        <a:latin typeface="Montserrat" panose="00000500000000000000" pitchFamily="2" charset="0"/>
                      </a:endParaRPr>
                    </a:p>
                  </a:txBody>
                  <a:tcPr anchor="ctr"/>
                </a:tc>
                <a:extLst>
                  <a:ext uri="{0D108BD9-81ED-4DB2-BD59-A6C34878D82A}">
                    <a16:rowId xmlns:a16="http://schemas.microsoft.com/office/drawing/2014/main" val="1904122435"/>
                  </a:ext>
                </a:extLst>
              </a:tr>
              <a:tr h="216000">
                <a:tc>
                  <a:txBody>
                    <a:bodyPr/>
                    <a:lstStyle/>
                    <a:p>
                      <a:pPr algn="l"/>
                      <a:r>
                        <a:rPr lang="es-ES" sz="900" dirty="0">
                          <a:latin typeface="Montserrat" panose="00000500000000000000" pitchFamily="2" charset="0"/>
                        </a:rPr>
                        <a:t>Predios por definir</a:t>
                      </a:r>
                      <a:endParaRPr lang="es-MX" sz="900" dirty="0">
                        <a:latin typeface="Montserrat" panose="00000500000000000000" pitchFamily="2" charset="0"/>
                      </a:endParaRPr>
                    </a:p>
                  </a:txBody>
                  <a:tcPr anchor="ctr"/>
                </a:tc>
                <a:tc>
                  <a:txBody>
                    <a:bodyPr/>
                    <a:lstStyle/>
                    <a:p>
                      <a:pPr algn="ctr"/>
                      <a:r>
                        <a:rPr lang="es-ES" sz="900" dirty="0">
                          <a:latin typeface="Montserrat" panose="00000500000000000000" pitchFamily="2" charset="0"/>
                        </a:rPr>
                        <a:t>4.68</a:t>
                      </a:r>
                      <a:endParaRPr lang="es-MX" sz="900" dirty="0">
                        <a:latin typeface="Montserrat" panose="00000500000000000000" pitchFamily="2" charset="0"/>
                      </a:endParaRPr>
                    </a:p>
                  </a:txBody>
                  <a:tcPr anchor="ctr"/>
                </a:tc>
                <a:tc>
                  <a:txBody>
                    <a:bodyPr/>
                    <a:lstStyle/>
                    <a:p>
                      <a:pPr algn="ctr"/>
                      <a:r>
                        <a:rPr lang="es-ES" sz="900" dirty="0">
                          <a:latin typeface="Montserrat" panose="00000500000000000000" pitchFamily="2" charset="0"/>
                        </a:rPr>
                        <a:t>No</a:t>
                      </a:r>
                      <a:endParaRPr lang="es-MX" sz="900" dirty="0">
                        <a:latin typeface="Montserrat" panose="00000500000000000000" pitchFamily="2" charset="0"/>
                      </a:endParaRPr>
                    </a:p>
                  </a:txBody>
                  <a:tcPr anchor="ctr"/>
                </a:tc>
                <a:extLst>
                  <a:ext uri="{0D108BD9-81ED-4DB2-BD59-A6C34878D82A}">
                    <a16:rowId xmlns:a16="http://schemas.microsoft.com/office/drawing/2014/main" val="2476157621"/>
                  </a:ext>
                </a:extLst>
              </a:tr>
              <a:tr h="216000">
                <a:tc>
                  <a:txBody>
                    <a:bodyPr/>
                    <a:lstStyle/>
                    <a:p>
                      <a:pPr algn="l"/>
                      <a:r>
                        <a:rPr lang="es-ES" sz="900" dirty="0">
                          <a:latin typeface="Montserrat" panose="00000500000000000000" pitchFamily="2" charset="0"/>
                        </a:rPr>
                        <a:t>Buenavista</a:t>
                      </a:r>
                      <a:endParaRPr lang="es-MX" sz="900" dirty="0">
                        <a:latin typeface="Montserrat" panose="00000500000000000000" pitchFamily="2" charset="0"/>
                      </a:endParaRPr>
                    </a:p>
                  </a:txBody>
                  <a:tcPr anchor="ctr"/>
                </a:tc>
                <a:tc>
                  <a:txBody>
                    <a:bodyPr/>
                    <a:lstStyle/>
                    <a:p>
                      <a:pPr algn="ctr"/>
                      <a:r>
                        <a:rPr lang="es-ES" sz="900" dirty="0">
                          <a:latin typeface="Montserrat" panose="00000500000000000000" pitchFamily="2" charset="0"/>
                        </a:rPr>
                        <a:t>8.99</a:t>
                      </a:r>
                    </a:p>
                  </a:txBody>
                  <a:tcPr anchor="ctr"/>
                </a:tc>
                <a:tc>
                  <a:txBody>
                    <a:bodyPr/>
                    <a:lstStyle/>
                    <a:p>
                      <a:pPr algn="ctr"/>
                      <a:r>
                        <a:rPr lang="es-ES" sz="900" dirty="0">
                          <a:latin typeface="Montserrat" panose="00000500000000000000" pitchFamily="2" charset="0"/>
                        </a:rPr>
                        <a:t>Si</a:t>
                      </a:r>
                    </a:p>
                  </a:txBody>
                  <a:tcPr anchor="ctr"/>
                </a:tc>
                <a:extLst>
                  <a:ext uri="{0D108BD9-81ED-4DB2-BD59-A6C34878D82A}">
                    <a16:rowId xmlns:a16="http://schemas.microsoft.com/office/drawing/2014/main" val="2808866774"/>
                  </a:ext>
                </a:extLst>
              </a:tr>
              <a:tr h="216000">
                <a:tc>
                  <a:txBody>
                    <a:bodyPr/>
                    <a:lstStyle/>
                    <a:p>
                      <a:pPr algn="l"/>
                      <a:r>
                        <a:rPr lang="es-ES" sz="900" dirty="0">
                          <a:latin typeface="Montserrat" panose="00000500000000000000" pitchFamily="2" charset="0"/>
                        </a:rPr>
                        <a:t>Predios de Chapingo</a:t>
                      </a:r>
                      <a:endParaRPr lang="es-MX" sz="900" dirty="0">
                        <a:latin typeface="Montserrat" panose="00000500000000000000" pitchFamily="2" charset="0"/>
                      </a:endParaRPr>
                    </a:p>
                  </a:txBody>
                  <a:tcPr anchor="ctr"/>
                </a:tc>
                <a:tc>
                  <a:txBody>
                    <a:bodyPr/>
                    <a:lstStyle/>
                    <a:p>
                      <a:pPr algn="ctr"/>
                      <a:r>
                        <a:rPr lang="es-ES" sz="900" dirty="0">
                          <a:latin typeface="Montserrat" panose="00000500000000000000" pitchFamily="2" charset="0"/>
                        </a:rPr>
                        <a:t>12.75</a:t>
                      </a:r>
                    </a:p>
                  </a:txBody>
                  <a:tcPr anchor="ctr"/>
                </a:tc>
                <a:tc>
                  <a:txBody>
                    <a:bodyPr/>
                    <a:lstStyle/>
                    <a:p>
                      <a:pPr algn="ctr"/>
                      <a:r>
                        <a:rPr lang="es-ES" sz="900" dirty="0">
                          <a:latin typeface="Montserrat" panose="00000500000000000000" pitchFamily="2" charset="0"/>
                        </a:rPr>
                        <a:t>SI</a:t>
                      </a:r>
                    </a:p>
                  </a:txBody>
                  <a:tcPr anchor="ctr"/>
                </a:tc>
                <a:extLst>
                  <a:ext uri="{0D108BD9-81ED-4DB2-BD59-A6C34878D82A}">
                    <a16:rowId xmlns:a16="http://schemas.microsoft.com/office/drawing/2014/main" val="706902592"/>
                  </a:ext>
                </a:extLst>
              </a:tr>
              <a:tr h="216000">
                <a:tc>
                  <a:txBody>
                    <a:bodyPr/>
                    <a:lstStyle/>
                    <a:p>
                      <a:pPr algn="l"/>
                      <a:r>
                        <a:rPr lang="es-ES" sz="900" dirty="0">
                          <a:latin typeface="Montserrat" panose="00000500000000000000" pitchFamily="2" charset="0"/>
                        </a:rPr>
                        <a:t>Aaron Merino</a:t>
                      </a:r>
                      <a:endParaRPr lang="es-MX" sz="900" dirty="0">
                        <a:latin typeface="Montserrat" panose="00000500000000000000" pitchFamily="2" charset="0"/>
                      </a:endParaRPr>
                    </a:p>
                  </a:txBody>
                  <a:tcPr anchor="ctr"/>
                </a:tc>
                <a:tc>
                  <a:txBody>
                    <a:bodyPr/>
                    <a:lstStyle/>
                    <a:p>
                      <a:pPr algn="ctr"/>
                      <a:r>
                        <a:rPr lang="es-ES" sz="900" dirty="0">
                          <a:latin typeface="Montserrat" panose="00000500000000000000" pitchFamily="2" charset="0"/>
                        </a:rPr>
                        <a:t>6.06</a:t>
                      </a:r>
                    </a:p>
                  </a:txBody>
                  <a:tcPr anchor="ctr"/>
                </a:tc>
                <a:tc>
                  <a:txBody>
                    <a:bodyPr/>
                    <a:lstStyle/>
                    <a:p>
                      <a:pPr algn="ctr"/>
                      <a:r>
                        <a:rPr lang="es-ES" sz="900" dirty="0">
                          <a:latin typeface="Montserrat" panose="00000500000000000000" pitchFamily="2" charset="0"/>
                        </a:rPr>
                        <a:t>SI</a:t>
                      </a:r>
                    </a:p>
                  </a:txBody>
                  <a:tcPr anchor="ctr"/>
                </a:tc>
                <a:extLst>
                  <a:ext uri="{0D108BD9-81ED-4DB2-BD59-A6C34878D82A}">
                    <a16:rowId xmlns:a16="http://schemas.microsoft.com/office/drawing/2014/main" val="572726278"/>
                  </a:ext>
                </a:extLst>
              </a:tr>
              <a:tr h="216000">
                <a:tc>
                  <a:txBody>
                    <a:bodyPr/>
                    <a:lstStyle/>
                    <a:p>
                      <a:pPr algn="l"/>
                      <a:r>
                        <a:rPr lang="es-ES" sz="900" dirty="0">
                          <a:latin typeface="Montserrat" panose="00000500000000000000" pitchFamily="2" charset="0"/>
                        </a:rPr>
                        <a:t>Bacalar</a:t>
                      </a:r>
                      <a:endParaRPr lang="es-MX" sz="900" dirty="0">
                        <a:latin typeface="Montserrat" panose="00000500000000000000" pitchFamily="2" charset="0"/>
                      </a:endParaRPr>
                    </a:p>
                  </a:txBody>
                  <a:tcPr anchor="ctr"/>
                </a:tc>
                <a:tc>
                  <a:txBody>
                    <a:bodyPr/>
                    <a:lstStyle/>
                    <a:p>
                      <a:pPr algn="ctr"/>
                      <a:r>
                        <a:rPr lang="es-ES" sz="900" dirty="0">
                          <a:latin typeface="Montserrat" panose="00000500000000000000" pitchFamily="2" charset="0"/>
                        </a:rPr>
                        <a:t>3.15</a:t>
                      </a:r>
                    </a:p>
                  </a:txBody>
                  <a:tcPr anchor="ctr"/>
                </a:tc>
                <a:tc>
                  <a:txBody>
                    <a:bodyPr/>
                    <a:lstStyle/>
                    <a:p>
                      <a:pPr algn="ctr"/>
                      <a:r>
                        <a:rPr lang="es-ES" sz="900" dirty="0">
                          <a:latin typeface="Montserrat" panose="00000500000000000000" pitchFamily="2" charset="0"/>
                        </a:rPr>
                        <a:t>Si</a:t>
                      </a:r>
                    </a:p>
                  </a:txBody>
                  <a:tcPr anchor="ctr"/>
                </a:tc>
                <a:extLst>
                  <a:ext uri="{0D108BD9-81ED-4DB2-BD59-A6C34878D82A}">
                    <a16:rowId xmlns:a16="http://schemas.microsoft.com/office/drawing/2014/main" val="557741865"/>
                  </a:ext>
                </a:extLst>
              </a:tr>
              <a:tr h="216000">
                <a:tc>
                  <a:txBody>
                    <a:bodyPr/>
                    <a:lstStyle/>
                    <a:p>
                      <a:pPr algn="l"/>
                      <a:r>
                        <a:rPr lang="es-ES" sz="900" b="1" dirty="0">
                          <a:latin typeface="Montserrat" panose="00000500000000000000" pitchFamily="2" charset="0"/>
                        </a:rPr>
                        <a:t>Total</a:t>
                      </a:r>
                      <a:endParaRPr lang="es-MX" sz="900" b="1" dirty="0">
                        <a:latin typeface="Montserrat" panose="00000500000000000000" pitchFamily="2" charset="0"/>
                      </a:endParaRPr>
                    </a:p>
                  </a:txBody>
                  <a:tcPr anchor="ctr"/>
                </a:tc>
                <a:tc>
                  <a:txBody>
                    <a:bodyPr/>
                    <a:lstStyle/>
                    <a:p>
                      <a:pPr algn="ctr"/>
                      <a:r>
                        <a:rPr lang="es-ES" sz="900" b="1" dirty="0">
                          <a:latin typeface="Montserrat" panose="00000500000000000000" pitchFamily="2" charset="0"/>
                        </a:rPr>
                        <a:t>36.65</a:t>
                      </a:r>
                    </a:p>
                  </a:txBody>
                  <a:tcPr anchor="ctr"/>
                </a:tc>
                <a:tc>
                  <a:txBody>
                    <a:bodyPr/>
                    <a:lstStyle/>
                    <a:p>
                      <a:pPr algn="ctr"/>
                      <a:endParaRPr lang="es-ES" sz="900" b="1" dirty="0">
                        <a:latin typeface="Montserrat" panose="00000500000000000000" pitchFamily="2" charset="0"/>
                      </a:endParaRPr>
                    </a:p>
                  </a:txBody>
                  <a:tcPr anchor="ctr"/>
                </a:tc>
                <a:extLst>
                  <a:ext uri="{0D108BD9-81ED-4DB2-BD59-A6C34878D82A}">
                    <a16:rowId xmlns:a16="http://schemas.microsoft.com/office/drawing/2014/main" val="3030543150"/>
                  </a:ext>
                </a:extLst>
              </a:tr>
            </a:tbl>
          </a:graphicData>
        </a:graphic>
      </p:graphicFrame>
      <p:sp>
        <p:nvSpPr>
          <p:cNvPr id="13" name="CuadroTexto 12">
            <a:extLst>
              <a:ext uri="{FF2B5EF4-FFF2-40B4-BE49-F238E27FC236}">
                <a16:creationId xmlns:a16="http://schemas.microsoft.com/office/drawing/2014/main" id="{508F20FF-C61F-6F40-AB56-39605B7F0791}"/>
              </a:ext>
            </a:extLst>
          </p:cNvPr>
          <p:cNvSpPr txBox="1"/>
          <p:nvPr/>
        </p:nvSpPr>
        <p:spPr>
          <a:xfrm>
            <a:off x="9464377" y="1035448"/>
            <a:ext cx="2496631" cy="1785104"/>
          </a:xfrm>
          <a:prstGeom prst="rect">
            <a:avLst/>
          </a:prstGeom>
          <a:noFill/>
        </p:spPr>
        <p:txBody>
          <a:bodyPr wrap="square" rtlCol="0">
            <a:spAutoFit/>
          </a:bodyPr>
          <a:lstStyle/>
          <a:p>
            <a:pPr marL="228600" indent="-228600" defTabSz="631825">
              <a:buFont typeface="+mj-lt"/>
              <a:buAutoNum type="alphaUcPeriod"/>
            </a:pPr>
            <a:r>
              <a:rPr lang="es-ES" sz="1100" dirty="0">
                <a:latin typeface="Montserrat" panose="00000500000000000000" pitchFamily="2" charset="0"/>
              </a:rPr>
              <a:t>Elementos que integran al </a:t>
            </a:r>
            <a:r>
              <a:rPr lang="es-ES" sz="1100" b="1" dirty="0">
                <a:latin typeface="Montserrat" panose="00000500000000000000" pitchFamily="2" charset="0"/>
              </a:rPr>
              <a:t>Frente 6</a:t>
            </a:r>
            <a:r>
              <a:rPr lang="es-ES" sz="1100" dirty="0">
                <a:latin typeface="Montserrat" panose="00000500000000000000" pitchFamily="2" charset="0"/>
              </a:rPr>
              <a:t>:</a:t>
            </a:r>
          </a:p>
          <a:p>
            <a:pPr defTabSz="631825"/>
            <a:endParaRPr lang="es-ES" sz="1100" dirty="0">
              <a:latin typeface="Montserrat" panose="00000500000000000000" pitchFamily="2" charset="0"/>
            </a:endParaRPr>
          </a:p>
          <a:p>
            <a:pPr marL="171450" indent="-171450" defTabSz="631825">
              <a:buFont typeface="Arial" panose="020B0604020202020204" pitchFamily="34" charset="0"/>
              <a:buChar char="•"/>
            </a:pPr>
            <a:r>
              <a:rPr lang="es-ES" sz="1100" dirty="0">
                <a:latin typeface="Montserrat" panose="00000500000000000000" pitchFamily="2" charset="0"/>
              </a:rPr>
              <a:t>35.65 km de vía doble</a:t>
            </a:r>
          </a:p>
          <a:p>
            <a:pPr marL="171450" indent="-171450" defTabSz="631825">
              <a:buFont typeface="Arial" panose="020B0604020202020204" pitchFamily="34" charset="0"/>
              <a:buChar char="•"/>
            </a:pPr>
            <a:r>
              <a:rPr lang="es-ES" sz="1100" dirty="0">
                <a:latin typeface="Montserrat" panose="00000500000000000000" pitchFamily="2" charset="0"/>
              </a:rPr>
              <a:t>1 Estación (Bacalar)</a:t>
            </a:r>
          </a:p>
          <a:p>
            <a:pPr marL="171450" indent="-171450" defTabSz="631825">
              <a:buFont typeface="Arial" panose="020B0604020202020204" pitchFamily="34" charset="0"/>
              <a:buChar char="•"/>
            </a:pPr>
            <a:r>
              <a:rPr lang="es-ES" sz="1100" dirty="0">
                <a:latin typeface="Montserrat" panose="00000500000000000000" pitchFamily="2" charset="0"/>
              </a:rPr>
              <a:t>1 Ladero</a:t>
            </a:r>
          </a:p>
          <a:p>
            <a:pPr marL="171450" indent="-171450" defTabSz="631825">
              <a:buFont typeface="Arial" panose="020B0604020202020204" pitchFamily="34" charset="0"/>
              <a:buChar char="•"/>
            </a:pPr>
            <a:r>
              <a:rPr lang="es-ES" sz="1100" dirty="0">
                <a:latin typeface="Montserrat" panose="00000500000000000000" pitchFamily="2" charset="0"/>
              </a:rPr>
              <a:t>15 Pasos vehiculares (por definir)</a:t>
            </a:r>
          </a:p>
          <a:p>
            <a:pPr marL="171450" indent="-171450" defTabSz="631825">
              <a:buFont typeface="Arial" panose="020B0604020202020204" pitchFamily="34" charset="0"/>
              <a:buChar char="•"/>
            </a:pPr>
            <a:r>
              <a:rPr lang="es-ES" sz="1100" dirty="0">
                <a:latin typeface="Montserrat" panose="00000500000000000000" pitchFamily="2" charset="0"/>
              </a:rPr>
              <a:t>50 Obras de drenaje transversal (por definir)</a:t>
            </a:r>
          </a:p>
        </p:txBody>
      </p:sp>
    </p:spTree>
    <p:extLst>
      <p:ext uri="{BB962C8B-B14F-4D97-AF65-F5344CB8AC3E}">
        <p14:creationId xmlns:p14="http://schemas.microsoft.com/office/powerpoint/2010/main" val="9387703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2">
            <a:lum bright="-40000" contrast="-40000"/>
            <a:extLst>
              <a:ext uri="{28A0092B-C50C-407E-A947-70E740481C1C}">
                <a14:useLocalDpi xmlns:a14="http://schemas.microsoft.com/office/drawing/2010/main"/>
              </a:ext>
            </a:extLst>
          </a:blip>
          <a:stretch>
            <a:fillRect/>
          </a:stretch>
        </p:blipFill>
        <p:spPr>
          <a:xfrm>
            <a:off x="9635046" y="5056236"/>
            <a:ext cx="2229105" cy="610940"/>
          </a:xfrm>
          <a:prstGeom prst="rect">
            <a:avLst/>
          </a:prstGeom>
        </p:spPr>
      </p:pic>
      <p:pic>
        <p:nvPicPr>
          <p:cNvPr id="12" name="Imagen 11">
            <a:extLst>
              <a:ext uri="{FF2B5EF4-FFF2-40B4-BE49-F238E27FC236}">
                <a16:creationId xmlns:a16="http://schemas.microsoft.com/office/drawing/2014/main" id="{85249A8E-A3EB-8E46-B62A-4CC1236B2314}"/>
              </a:ext>
            </a:extLst>
          </p:cNvPr>
          <p:cNvPicPr>
            <a:picLocks noChangeAspect="1"/>
          </p:cNvPicPr>
          <p:nvPr/>
        </p:nvPicPr>
        <p:blipFill>
          <a:blip r:embed="rId3">
            <a:lum bright="70000" contrast="-70000"/>
          </a:blip>
          <a:stretch>
            <a:fillRect/>
          </a:stretch>
        </p:blipFill>
        <p:spPr>
          <a:xfrm>
            <a:off x="10713128" y="652933"/>
            <a:ext cx="1407348" cy="5277556"/>
          </a:xfrm>
          <a:prstGeom prst="rect">
            <a:avLst/>
          </a:prstGeom>
        </p:spPr>
      </p:pic>
      <p:pic>
        <p:nvPicPr>
          <p:cNvPr id="50" name="Imagen 49">
            <a:extLst>
              <a:ext uri="{FF2B5EF4-FFF2-40B4-BE49-F238E27FC236}">
                <a16:creationId xmlns:a16="http://schemas.microsoft.com/office/drawing/2014/main" id="{D1242A87-AF0D-D74E-A12A-D338CC30443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120" b="47526" l="8667" r="75200"/>
                    </a14:imgEffect>
                  </a14:imgLayer>
                </a14:imgProps>
              </a:ext>
            </a:extLst>
          </a:blip>
          <a:srcRect l="10141" t="10141" r="24725" b="52488"/>
          <a:stretch/>
        </p:blipFill>
        <p:spPr>
          <a:xfrm>
            <a:off x="10269945" y="5747337"/>
            <a:ext cx="959307" cy="978986"/>
          </a:xfrm>
          <a:prstGeom prst="rect">
            <a:avLst/>
          </a:prstGeom>
        </p:spPr>
      </p:pic>
      <p:sp>
        <p:nvSpPr>
          <p:cNvPr id="82" name="object 3">
            <a:extLst>
              <a:ext uri="{FF2B5EF4-FFF2-40B4-BE49-F238E27FC236}">
                <a16:creationId xmlns:a16="http://schemas.microsoft.com/office/drawing/2014/main" id="{AE491BC3-A506-3847-9A74-33EEED8D6223}"/>
              </a:ext>
            </a:extLst>
          </p:cNvPr>
          <p:cNvSpPr txBox="1">
            <a:spLocks/>
          </p:cNvSpPr>
          <p:nvPr/>
        </p:nvSpPr>
        <p:spPr>
          <a:xfrm>
            <a:off x="12630799" y="5527085"/>
            <a:ext cx="2152699" cy="44050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800" b="1" spc="188" dirty="0">
                <a:solidFill>
                  <a:schemeClr val="bg1"/>
                </a:solidFill>
                <a:latin typeface="Montserrat" pitchFamily="2" charset="77"/>
              </a:rPr>
              <a:t>5</a:t>
            </a:r>
          </a:p>
        </p:txBody>
      </p:sp>
      <p:sp>
        <p:nvSpPr>
          <p:cNvPr id="98" name="object 3">
            <a:extLst>
              <a:ext uri="{FF2B5EF4-FFF2-40B4-BE49-F238E27FC236}">
                <a16:creationId xmlns:a16="http://schemas.microsoft.com/office/drawing/2014/main" id="{E953FA21-7092-4540-8B0C-9C3658FD4EB7}"/>
              </a:ext>
            </a:extLst>
          </p:cNvPr>
          <p:cNvSpPr txBox="1">
            <a:spLocks/>
          </p:cNvSpPr>
          <p:nvPr/>
        </p:nvSpPr>
        <p:spPr>
          <a:xfrm>
            <a:off x="14940383" y="-3197405"/>
            <a:ext cx="2152699" cy="33021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BANCOS </a:t>
            </a:r>
          </a:p>
          <a:p>
            <a:pPr marL="9525" algn="ctr">
              <a:spcBef>
                <a:spcPts val="75"/>
              </a:spcBef>
            </a:pPr>
            <a:r>
              <a:rPr lang="es-MX" sz="1000" b="1" spc="188" dirty="0">
                <a:latin typeface="Montserrat" pitchFamily="2" charset="77"/>
              </a:rPr>
              <a:t>DE MATERIALES  </a:t>
            </a:r>
          </a:p>
        </p:txBody>
      </p:sp>
      <p:sp>
        <p:nvSpPr>
          <p:cNvPr id="63" name="object 3">
            <a:extLst>
              <a:ext uri="{FF2B5EF4-FFF2-40B4-BE49-F238E27FC236}">
                <a16:creationId xmlns:a16="http://schemas.microsoft.com/office/drawing/2014/main" id="{816B3372-C442-1543-9BBC-8A4A84826FAE}"/>
              </a:ext>
            </a:extLst>
          </p:cNvPr>
          <p:cNvSpPr txBox="1">
            <a:spLocks/>
          </p:cNvSpPr>
          <p:nvPr/>
        </p:nvSpPr>
        <p:spPr>
          <a:xfrm>
            <a:off x="9504313" y="493388"/>
            <a:ext cx="4480488" cy="50206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3200" b="1" spc="188" dirty="0">
                <a:solidFill>
                  <a:srgbClr val="205340"/>
                </a:solidFill>
                <a:latin typeface="Montserrat Black" pitchFamily="2" charset="77"/>
              </a:rPr>
              <a:t>FRENTE 6</a:t>
            </a:r>
          </a:p>
        </p:txBody>
      </p:sp>
      <p:sp>
        <p:nvSpPr>
          <p:cNvPr id="14" name="object 3">
            <a:extLst>
              <a:ext uri="{FF2B5EF4-FFF2-40B4-BE49-F238E27FC236}">
                <a16:creationId xmlns:a16="http://schemas.microsoft.com/office/drawing/2014/main" id="{2DF73283-8C11-6244-8D0A-8A0C4860DC1D}"/>
              </a:ext>
            </a:extLst>
          </p:cNvPr>
          <p:cNvSpPr txBox="1">
            <a:spLocks/>
          </p:cNvSpPr>
          <p:nvPr/>
        </p:nvSpPr>
        <p:spPr>
          <a:xfrm>
            <a:off x="8230123" y="770387"/>
            <a:ext cx="1163822"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88" dirty="0">
                <a:solidFill>
                  <a:schemeClr val="bg1"/>
                </a:solidFill>
                <a:latin typeface="Montserrat" pitchFamily="2" charset="77"/>
              </a:rPr>
              <a:t>FRENTE 1</a:t>
            </a:r>
          </a:p>
        </p:txBody>
      </p:sp>
      <p:pic>
        <p:nvPicPr>
          <p:cNvPr id="2" name="Imagen 1">
            <a:extLst>
              <a:ext uri="{FF2B5EF4-FFF2-40B4-BE49-F238E27FC236}">
                <a16:creationId xmlns:a16="http://schemas.microsoft.com/office/drawing/2014/main" id="{E29C7C88-E435-9641-84D8-CE620AB53E05}"/>
              </a:ext>
            </a:extLst>
          </p:cNvPr>
          <p:cNvPicPr>
            <a:picLocks noChangeAspect="1"/>
          </p:cNvPicPr>
          <p:nvPr/>
        </p:nvPicPr>
        <p:blipFill>
          <a:blip r:embed="rId6"/>
          <a:stretch>
            <a:fillRect/>
          </a:stretch>
        </p:blipFill>
        <p:spPr>
          <a:xfrm>
            <a:off x="0" y="493388"/>
            <a:ext cx="9393945" cy="5863877"/>
          </a:xfrm>
          <a:prstGeom prst="rect">
            <a:avLst/>
          </a:prstGeom>
        </p:spPr>
      </p:pic>
      <p:graphicFrame>
        <p:nvGraphicFramePr>
          <p:cNvPr id="11" name="Tabla 3">
            <a:extLst>
              <a:ext uri="{FF2B5EF4-FFF2-40B4-BE49-F238E27FC236}">
                <a16:creationId xmlns:a16="http://schemas.microsoft.com/office/drawing/2014/main" id="{AE05E31B-4B55-A845-97C8-CAA28D54D900}"/>
              </a:ext>
            </a:extLst>
          </p:cNvPr>
          <p:cNvGraphicFramePr>
            <a:graphicFrameLocks noGrp="1"/>
          </p:cNvGraphicFramePr>
          <p:nvPr>
            <p:extLst>
              <p:ext uri="{D42A27DB-BD31-4B8C-83A1-F6EECF244321}">
                <p14:modId xmlns:p14="http://schemas.microsoft.com/office/powerpoint/2010/main" val="2545951345"/>
              </p:ext>
            </p:extLst>
          </p:nvPr>
        </p:nvGraphicFramePr>
        <p:xfrm>
          <a:off x="9437048" y="1094396"/>
          <a:ext cx="2691324" cy="3835400"/>
        </p:xfrm>
        <a:graphic>
          <a:graphicData uri="http://schemas.openxmlformats.org/drawingml/2006/table">
            <a:tbl>
              <a:tblPr firstRow="1" lastCol="1" bandRow="1">
                <a:tableStyleId>{9D7B26C5-4107-4FEC-AEDC-1716B250A1EF}</a:tableStyleId>
              </a:tblPr>
              <a:tblGrid>
                <a:gridCol w="1200749">
                  <a:extLst>
                    <a:ext uri="{9D8B030D-6E8A-4147-A177-3AD203B41FA5}">
                      <a16:colId xmlns:a16="http://schemas.microsoft.com/office/drawing/2014/main" val="1043396764"/>
                    </a:ext>
                  </a:extLst>
                </a:gridCol>
                <a:gridCol w="657225">
                  <a:extLst>
                    <a:ext uri="{9D8B030D-6E8A-4147-A177-3AD203B41FA5}">
                      <a16:colId xmlns:a16="http://schemas.microsoft.com/office/drawing/2014/main" val="2335909385"/>
                    </a:ext>
                  </a:extLst>
                </a:gridCol>
                <a:gridCol w="833350">
                  <a:extLst>
                    <a:ext uri="{9D8B030D-6E8A-4147-A177-3AD203B41FA5}">
                      <a16:colId xmlns:a16="http://schemas.microsoft.com/office/drawing/2014/main" val="1890291282"/>
                    </a:ext>
                  </a:extLst>
                </a:gridCol>
              </a:tblGrid>
              <a:tr h="370840">
                <a:tc>
                  <a:txBody>
                    <a:bodyPr/>
                    <a:lstStyle/>
                    <a:p>
                      <a:pPr algn="ctr"/>
                      <a:r>
                        <a:rPr lang="es-MX" sz="1200" dirty="0"/>
                        <a:t>Trabajo</a:t>
                      </a:r>
                    </a:p>
                  </a:txBody>
                  <a:tcPr anchor="ctr"/>
                </a:tc>
                <a:tc>
                  <a:txBody>
                    <a:bodyPr/>
                    <a:lstStyle/>
                    <a:p>
                      <a:pPr algn="ctr"/>
                      <a:r>
                        <a:rPr lang="es-MX" sz="1200" dirty="0"/>
                        <a:t>Iniciado</a:t>
                      </a:r>
                    </a:p>
                  </a:txBody>
                  <a:tcPr anchor="ctr"/>
                </a:tc>
                <a:tc>
                  <a:txBody>
                    <a:bodyPr/>
                    <a:lstStyle/>
                    <a:p>
                      <a:pPr algn="ctr"/>
                      <a:r>
                        <a:rPr lang="es-MX" sz="1200" dirty="0"/>
                        <a:t>Longitud o puntos</a:t>
                      </a:r>
                    </a:p>
                  </a:txBody>
                  <a:tcPr anchor="ctr"/>
                </a:tc>
                <a:extLst>
                  <a:ext uri="{0D108BD9-81ED-4DB2-BD59-A6C34878D82A}">
                    <a16:rowId xmlns:a16="http://schemas.microsoft.com/office/drawing/2014/main" val="1818236928"/>
                  </a:ext>
                </a:extLst>
              </a:tr>
              <a:tr h="370840">
                <a:tc>
                  <a:txBody>
                    <a:bodyPr/>
                    <a:lstStyle/>
                    <a:p>
                      <a:r>
                        <a:rPr lang="es-MX" sz="1200" dirty="0"/>
                        <a:t>Liberación derecho de vía</a:t>
                      </a:r>
                    </a:p>
                  </a:txBody>
                  <a:tcPr anchor="ctr"/>
                </a:tc>
                <a:tc>
                  <a:txBody>
                    <a:bodyPr/>
                    <a:lstStyle/>
                    <a:p>
                      <a:pPr algn="ctr"/>
                      <a:r>
                        <a:rPr lang="es-MX" sz="1200" dirty="0"/>
                        <a:t>SI</a:t>
                      </a:r>
                      <a:endParaRPr lang="es-MX" sz="1200" b="0" dirty="0">
                        <a:solidFill>
                          <a:schemeClr val="tx1"/>
                        </a:solidFill>
                      </a:endParaRPr>
                    </a:p>
                  </a:txBody>
                  <a:tcPr anchor="ctr"/>
                </a:tc>
                <a:tc>
                  <a:txBody>
                    <a:bodyPr/>
                    <a:lstStyle/>
                    <a:p>
                      <a:pPr algn="ctr"/>
                      <a:r>
                        <a:rPr lang="es-MX" sz="1200" b="0" dirty="0">
                          <a:solidFill>
                            <a:schemeClr val="tx1"/>
                          </a:solidFill>
                        </a:rPr>
                        <a:t>18.20 km</a:t>
                      </a:r>
                    </a:p>
                  </a:txBody>
                  <a:tcPr anchor="ctr"/>
                </a:tc>
                <a:extLst>
                  <a:ext uri="{0D108BD9-81ED-4DB2-BD59-A6C34878D82A}">
                    <a16:rowId xmlns:a16="http://schemas.microsoft.com/office/drawing/2014/main" val="589372863"/>
                  </a:ext>
                </a:extLst>
              </a:tr>
              <a:tr h="370840">
                <a:tc>
                  <a:txBody>
                    <a:bodyPr/>
                    <a:lstStyle/>
                    <a:p>
                      <a:r>
                        <a:rPr lang="es-MX" sz="1200" dirty="0"/>
                        <a:t>Muestreo Forestal para ETJ</a:t>
                      </a:r>
                    </a:p>
                  </a:txBody>
                  <a:tcPr anchor="ctr"/>
                </a:tc>
                <a:tc>
                  <a:txBody>
                    <a:bodyPr/>
                    <a:lstStyle/>
                    <a:p>
                      <a:pPr algn="ctr"/>
                      <a:r>
                        <a:rPr lang="es-MX" sz="1200" dirty="0"/>
                        <a:t>SI</a:t>
                      </a:r>
                      <a:endParaRPr lang="es-MX" sz="1200" b="0" dirty="0">
                        <a:solidFill>
                          <a:schemeClr val="tx1"/>
                        </a:solidFill>
                      </a:endParaRPr>
                    </a:p>
                  </a:txBody>
                  <a:tcPr anchor="ctr"/>
                </a:tc>
                <a:tc>
                  <a:txBody>
                    <a:bodyPr/>
                    <a:lstStyle/>
                    <a:p>
                      <a:pPr algn="ctr"/>
                      <a:r>
                        <a:rPr lang="es-MX" sz="1200" b="0" dirty="0">
                          <a:solidFill>
                            <a:schemeClr val="tx1"/>
                          </a:solidFill>
                        </a:rPr>
                        <a:t>35.65 km</a:t>
                      </a:r>
                    </a:p>
                  </a:txBody>
                  <a:tcPr anchor="ctr"/>
                </a:tc>
                <a:extLst>
                  <a:ext uri="{0D108BD9-81ED-4DB2-BD59-A6C34878D82A}">
                    <a16:rowId xmlns:a16="http://schemas.microsoft.com/office/drawing/2014/main" val="1380238299"/>
                  </a:ext>
                </a:extLst>
              </a:tr>
              <a:tr h="370840">
                <a:tc>
                  <a:txBody>
                    <a:bodyPr/>
                    <a:lstStyle/>
                    <a:p>
                      <a:r>
                        <a:rPr lang="es-MX" sz="1200" dirty="0"/>
                        <a:t>Rescate de Flora</a:t>
                      </a:r>
                    </a:p>
                  </a:txBody>
                  <a:tcPr anchor="ctr"/>
                </a:tc>
                <a:tc>
                  <a:txBody>
                    <a:bodyPr/>
                    <a:lstStyle/>
                    <a:p>
                      <a:pPr algn="ctr"/>
                      <a:r>
                        <a:rPr lang="es-MX" sz="1200" dirty="0"/>
                        <a:t>SI</a:t>
                      </a:r>
                      <a:endParaRPr lang="es-MX" sz="1200" b="0" dirty="0">
                        <a:solidFill>
                          <a:schemeClr val="tx1"/>
                        </a:solidFill>
                      </a:endParaRPr>
                    </a:p>
                  </a:txBody>
                  <a:tcPr anchor="ctr"/>
                </a:tc>
                <a:tc>
                  <a:txBody>
                    <a:bodyPr/>
                    <a:lstStyle/>
                    <a:p>
                      <a:pPr algn="ctr"/>
                      <a:r>
                        <a:rPr lang="es-MX" sz="1200" b="1" kern="1200" dirty="0">
                          <a:solidFill>
                            <a:srgbClr val="0070C0"/>
                          </a:solidFill>
                          <a:latin typeface="+mn-lt"/>
                          <a:ea typeface="+mn-ea"/>
                          <a:cs typeface="+mn-cs"/>
                        </a:rPr>
                        <a:t>17.91  km</a:t>
                      </a:r>
                    </a:p>
                  </a:txBody>
                  <a:tcPr anchor="ctr"/>
                </a:tc>
                <a:extLst>
                  <a:ext uri="{0D108BD9-81ED-4DB2-BD59-A6C34878D82A}">
                    <a16:rowId xmlns:a16="http://schemas.microsoft.com/office/drawing/2014/main" val="1084121737"/>
                  </a:ext>
                </a:extLst>
              </a:tr>
              <a:tr h="0">
                <a:tc>
                  <a:txBody>
                    <a:bodyPr/>
                    <a:lstStyle/>
                    <a:p>
                      <a:r>
                        <a:rPr lang="es-MX" sz="1200" dirty="0"/>
                        <a:t>Rescate de Fauna</a:t>
                      </a:r>
                    </a:p>
                  </a:txBody>
                  <a:tcPr anchor="ctr"/>
                </a:tc>
                <a:tc>
                  <a:txBody>
                    <a:bodyPr/>
                    <a:lstStyle/>
                    <a:p>
                      <a:pPr algn="ctr"/>
                      <a:r>
                        <a:rPr lang="es-MX" sz="1200" dirty="0"/>
                        <a:t>SI</a:t>
                      </a:r>
                      <a:endParaRPr lang="es-MX" sz="1200" b="0" dirty="0">
                        <a:solidFill>
                          <a:schemeClr val="tx1"/>
                        </a:solidFill>
                      </a:endParaRPr>
                    </a:p>
                  </a:txBody>
                  <a:tcPr anchor="ctr"/>
                </a:tc>
                <a:tc>
                  <a:txBody>
                    <a:bodyPr/>
                    <a:lstStyle/>
                    <a:p>
                      <a:pPr algn="ctr"/>
                      <a:r>
                        <a:rPr lang="es-MX" sz="1200" b="1" kern="1200" dirty="0">
                          <a:solidFill>
                            <a:srgbClr val="0070C0"/>
                          </a:solidFill>
                          <a:latin typeface="+mn-lt"/>
                          <a:ea typeface="+mn-ea"/>
                          <a:cs typeface="+mn-cs"/>
                        </a:rPr>
                        <a:t>18.04 km</a:t>
                      </a:r>
                    </a:p>
                  </a:txBody>
                  <a:tcPr anchor="ctr"/>
                </a:tc>
                <a:extLst>
                  <a:ext uri="{0D108BD9-81ED-4DB2-BD59-A6C34878D82A}">
                    <a16:rowId xmlns:a16="http://schemas.microsoft.com/office/drawing/2014/main" val="185932823"/>
                  </a:ext>
                </a:extLst>
              </a:tr>
              <a:tr h="370840">
                <a:tc>
                  <a:txBody>
                    <a:bodyPr/>
                    <a:lstStyle/>
                    <a:p>
                      <a:r>
                        <a:rPr lang="es-MX" sz="1200" dirty="0"/>
                        <a:t>Prospección Arqueológica</a:t>
                      </a:r>
                    </a:p>
                  </a:txBody>
                  <a:tcPr anchor="ctr"/>
                </a:tc>
                <a:tc>
                  <a:txBody>
                    <a:bodyPr/>
                    <a:lstStyle/>
                    <a:p>
                      <a:pPr algn="ctr"/>
                      <a:r>
                        <a:rPr lang="es-MX" sz="1100" b="1" kern="1200" dirty="0">
                          <a:solidFill>
                            <a:srgbClr val="0070C0"/>
                          </a:solidFill>
                          <a:effectLst/>
                        </a:rPr>
                        <a:t>139 </a:t>
                      </a:r>
                      <a:r>
                        <a:rPr lang="es-MX" sz="1200" b="1" kern="1200" dirty="0">
                          <a:solidFill>
                            <a:srgbClr val="0070C0"/>
                          </a:solidFill>
                        </a:rPr>
                        <a:t>hallazgos</a:t>
                      </a:r>
                      <a:endParaRPr lang="es-MX" sz="1200" b="1" kern="1200" dirty="0">
                        <a:solidFill>
                          <a:srgbClr val="0070C0"/>
                        </a:solidFill>
                        <a:latin typeface="+mn-lt"/>
                        <a:ea typeface="+mn-ea"/>
                        <a:cs typeface="+mn-cs"/>
                      </a:endParaRPr>
                    </a:p>
                  </a:txBody>
                  <a:tcPr anchor="ctr"/>
                </a:tc>
                <a:tc>
                  <a:txBody>
                    <a:bodyPr/>
                    <a:lstStyle/>
                    <a:p>
                      <a:pPr algn="ctr"/>
                      <a:r>
                        <a:rPr lang="es-MX" sz="1200" b="1" kern="1200" dirty="0">
                          <a:solidFill>
                            <a:srgbClr val="0070C0"/>
                          </a:solidFill>
                          <a:effectLst/>
                        </a:rPr>
                        <a:t>4.75 km</a:t>
                      </a:r>
                      <a:endParaRPr lang="es-MX" sz="1200" b="1" kern="1200" dirty="0">
                        <a:solidFill>
                          <a:srgbClr val="0070C0"/>
                        </a:solidFill>
                        <a:latin typeface="+mn-lt"/>
                        <a:ea typeface="+mn-ea"/>
                        <a:cs typeface="+mn-cs"/>
                      </a:endParaRPr>
                    </a:p>
                  </a:txBody>
                  <a:tcPr anchor="ctr"/>
                </a:tc>
                <a:extLst>
                  <a:ext uri="{0D108BD9-81ED-4DB2-BD59-A6C34878D82A}">
                    <a16:rowId xmlns:a16="http://schemas.microsoft.com/office/drawing/2014/main" val="1692894487"/>
                  </a:ext>
                </a:extLst>
              </a:tr>
              <a:tr h="370840">
                <a:tc>
                  <a:txBody>
                    <a:bodyPr/>
                    <a:lstStyle/>
                    <a:p>
                      <a:r>
                        <a:rPr lang="es-MX" sz="1200" dirty="0"/>
                        <a:t>Brecha</a:t>
                      </a:r>
                    </a:p>
                  </a:txBody>
                  <a:tcPr anchor="ctr"/>
                </a:tc>
                <a:tc>
                  <a:txBody>
                    <a:bodyPr/>
                    <a:lstStyle/>
                    <a:p>
                      <a:pPr algn="ctr"/>
                      <a:r>
                        <a:rPr lang="es-MX" sz="1200" dirty="0"/>
                        <a:t>SI</a:t>
                      </a:r>
                      <a:endParaRPr lang="es-MX" sz="1200" b="0" dirty="0">
                        <a:solidFill>
                          <a:schemeClr val="tx1"/>
                        </a:solidFill>
                      </a:endParaRPr>
                    </a:p>
                  </a:txBody>
                  <a:tcPr anchor="ctr"/>
                </a:tc>
                <a:tc>
                  <a:txBody>
                    <a:bodyPr/>
                    <a:lstStyle/>
                    <a:p>
                      <a:pPr marL="0" algn="ctr" defTabSz="914377" rtl="0" eaLnBrk="1" latinLnBrk="0" hangingPunct="1">
                        <a:lnSpc>
                          <a:spcPct val="107000"/>
                        </a:lnSpc>
                        <a:spcAft>
                          <a:spcPts val="800"/>
                        </a:spcAft>
                      </a:pPr>
                      <a:r>
                        <a:rPr lang="es-MX" sz="1200" b="1" kern="1200" dirty="0">
                          <a:solidFill>
                            <a:srgbClr val="0070C0"/>
                          </a:solidFill>
                          <a:effectLst/>
                        </a:rPr>
                        <a:t>20.39  km</a:t>
                      </a:r>
                      <a:endParaRPr lang="es-MX" sz="1200" b="1" kern="1200" dirty="0">
                        <a:solidFill>
                          <a:srgbClr val="0070C0"/>
                        </a:solidFill>
                        <a:effectLst/>
                        <a:latin typeface="Montserrat" panose="00000500000000000000" pitchFamily="2" charset="0"/>
                        <a:ea typeface="+mn-ea"/>
                        <a:cs typeface="Times New Roman" panose="02020603050405020304" pitchFamily="18" charset="0"/>
                      </a:endParaRPr>
                    </a:p>
                  </a:txBody>
                  <a:tcPr anchor="ctr"/>
                </a:tc>
                <a:extLst>
                  <a:ext uri="{0D108BD9-81ED-4DB2-BD59-A6C34878D82A}">
                    <a16:rowId xmlns:a16="http://schemas.microsoft.com/office/drawing/2014/main" val="1704134124"/>
                  </a:ext>
                </a:extLst>
              </a:tr>
              <a:tr h="370840">
                <a:tc>
                  <a:txBody>
                    <a:bodyPr/>
                    <a:lstStyle/>
                    <a:p>
                      <a:r>
                        <a:rPr lang="es-MX" sz="1200" dirty="0"/>
                        <a:t>Adquisición de Predios</a:t>
                      </a:r>
                    </a:p>
                  </a:txBody>
                  <a:tcPr anchor="ctr"/>
                </a:tc>
                <a:tc>
                  <a:txBody>
                    <a:bodyPr/>
                    <a:lstStyle/>
                    <a:p>
                      <a:pPr algn="ctr"/>
                      <a:r>
                        <a:rPr lang="es-MX" sz="1200" dirty="0"/>
                        <a:t>SI</a:t>
                      </a:r>
                      <a:endParaRPr lang="es-MX" sz="1200" b="0" dirty="0">
                        <a:solidFill>
                          <a:schemeClr val="tx1"/>
                        </a:solidFill>
                      </a:endParaRPr>
                    </a:p>
                  </a:txBody>
                  <a:tcPr anchor="ctr"/>
                </a:tc>
                <a:tc>
                  <a:txBody>
                    <a:bodyPr/>
                    <a:lstStyle/>
                    <a:p>
                      <a:pPr algn="ctr"/>
                      <a:r>
                        <a:rPr lang="es-MX" sz="1200" b="0" dirty="0">
                          <a:solidFill>
                            <a:schemeClr val="tx1"/>
                          </a:solidFill>
                        </a:rPr>
                        <a:t>0</a:t>
                      </a:r>
                    </a:p>
                  </a:txBody>
                  <a:tcPr anchor="ctr"/>
                </a:tc>
                <a:extLst>
                  <a:ext uri="{0D108BD9-81ED-4DB2-BD59-A6C34878D82A}">
                    <a16:rowId xmlns:a16="http://schemas.microsoft.com/office/drawing/2014/main" val="1542687439"/>
                  </a:ext>
                </a:extLst>
              </a:tr>
            </a:tbl>
          </a:graphicData>
        </a:graphic>
      </p:graphicFrame>
    </p:spTree>
    <p:extLst>
      <p:ext uri="{BB962C8B-B14F-4D97-AF65-F5344CB8AC3E}">
        <p14:creationId xmlns:p14="http://schemas.microsoft.com/office/powerpoint/2010/main" val="28453199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2">
            <a:lum bright="-40000" contrast="-40000"/>
            <a:extLst>
              <a:ext uri="{28A0092B-C50C-407E-A947-70E740481C1C}">
                <a14:useLocalDpi xmlns:a14="http://schemas.microsoft.com/office/drawing/2010/main"/>
              </a:ext>
            </a:extLst>
          </a:blip>
          <a:stretch>
            <a:fillRect/>
          </a:stretch>
        </p:blipFill>
        <p:spPr>
          <a:xfrm>
            <a:off x="9682685" y="5172572"/>
            <a:ext cx="2229105" cy="610940"/>
          </a:xfrm>
          <a:prstGeom prst="rect">
            <a:avLst/>
          </a:prstGeom>
        </p:spPr>
      </p:pic>
      <p:pic>
        <p:nvPicPr>
          <p:cNvPr id="12" name="Imagen 11">
            <a:extLst>
              <a:ext uri="{FF2B5EF4-FFF2-40B4-BE49-F238E27FC236}">
                <a16:creationId xmlns:a16="http://schemas.microsoft.com/office/drawing/2014/main" id="{85249A8E-A3EB-8E46-B62A-4CC1236B2314}"/>
              </a:ext>
            </a:extLst>
          </p:cNvPr>
          <p:cNvPicPr>
            <a:picLocks noChangeAspect="1"/>
          </p:cNvPicPr>
          <p:nvPr/>
        </p:nvPicPr>
        <p:blipFill>
          <a:blip r:embed="rId3">
            <a:lum bright="70000" contrast="-70000"/>
          </a:blip>
          <a:stretch>
            <a:fillRect/>
          </a:stretch>
        </p:blipFill>
        <p:spPr>
          <a:xfrm>
            <a:off x="10713128" y="652933"/>
            <a:ext cx="1407348" cy="5277556"/>
          </a:xfrm>
          <a:prstGeom prst="rect">
            <a:avLst/>
          </a:prstGeom>
        </p:spPr>
      </p:pic>
      <p:pic>
        <p:nvPicPr>
          <p:cNvPr id="50" name="Imagen 49">
            <a:extLst>
              <a:ext uri="{FF2B5EF4-FFF2-40B4-BE49-F238E27FC236}">
                <a16:creationId xmlns:a16="http://schemas.microsoft.com/office/drawing/2014/main" id="{D1242A87-AF0D-D74E-A12A-D338CC30443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120" b="47526" l="8667" r="75200"/>
                    </a14:imgEffect>
                  </a14:imgLayer>
                </a14:imgProps>
              </a:ext>
            </a:extLst>
          </a:blip>
          <a:srcRect l="10141" t="10141" r="24725" b="52488"/>
          <a:stretch/>
        </p:blipFill>
        <p:spPr>
          <a:xfrm>
            <a:off x="10233474" y="5783512"/>
            <a:ext cx="959307" cy="978986"/>
          </a:xfrm>
          <a:prstGeom prst="rect">
            <a:avLst/>
          </a:prstGeom>
        </p:spPr>
      </p:pic>
      <p:sp>
        <p:nvSpPr>
          <p:cNvPr id="82" name="object 3">
            <a:extLst>
              <a:ext uri="{FF2B5EF4-FFF2-40B4-BE49-F238E27FC236}">
                <a16:creationId xmlns:a16="http://schemas.microsoft.com/office/drawing/2014/main" id="{AE491BC3-A506-3847-9A74-33EEED8D6223}"/>
              </a:ext>
            </a:extLst>
          </p:cNvPr>
          <p:cNvSpPr txBox="1">
            <a:spLocks/>
          </p:cNvSpPr>
          <p:nvPr/>
        </p:nvSpPr>
        <p:spPr>
          <a:xfrm>
            <a:off x="12630799" y="5527085"/>
            <a:ext cx="2152699" cy="44050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800" b="1" spc="188" dirty="0">
                <a:solidFill>
                  <a:schemeClr val="bg1"/>
                </a:solidFill>
                <a:latin typeface="Montserrat" pitchFamily="2" charset="77"/>
              </a:rPr>
              <a:t>5</a:t>
            </a:r>
          </a:p>
        </p:txBody>
      </p:sp>
      <p:sp>
        <p:nvSpPr>
          <p:cNvPr id="98" name="object 3">
            <a:extLst>
              <a:ext uri="{FF2B5EF4-FFF2-40B4-BE49-F238E27FC236}">
                <a16:creationId xmlns:a16="http://schemas.microsoft.com/office/drawing/2014/main" id="{E953FA21-7092-4540-8B0C-9C3658FD4EB7}"/>
              </a:ext>
            </a:extLst>
          </p:cNvPr>
          <p:cNvSpPr txBox="1">
            <a:spLocks/>
          </p:cNvSpPr>
          <p:nvPr/>
        </p:nvSpPr>
        <p:spPr>
          <a:xfrm>
            <a:off x="14940383" y="-3197405"/>
            <a:ext cx="2152699" cy="33021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BANCOS </a:t>
            </a:r>
          </a:p>
          <a:p>
            <a:pPr marL="9525" algn="ctr">
              <a:spcBef>
                <a:spcPts val="75"/>
              </a:spcBef>
            </a:pPr>
            <a:r>
              <a:rPr lang="es-MX" sz="1000" b="1" spc="188" dirty="0">
                <a:latin typeface="Montserrat" pitchFamily="2" charset="77"/>
              </a:rPr>
              <a:t>DE MATERIALES  </a:t>
            </a:r>
          </a:p>
        </p:txBody>
      </p:sp>
      <p:sp>
        <p:nvSpPr>
          <p:cNvPr id="63" name="object 3">
            <a:extLst>
              <a:ext uri="{FF2B5EF4-FFF2-40B4-BE49-F238E27FC236}">
                <a16:creationId xmlns:a16="http://schemas.microsoft.com/office/drawing/2014/main" id="{816B3372-C442-1543-9BBC-8A4A84826FAE}"/>
              </a:ext>
            </a:extLst>
          </p:cNvPr>
          <p:cNvSpPr txBox="1">
            <a:spLocks/>
          </p:cNvSpPr>
          <p:nvPr/>
        </p:nvSpPr>
        <p:spPr>
          <a:xfrm>
            <a:off x="9504313" y="493388"/>
            <a:ext cx="4480488" cy="50206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3200" b="1" spc="188" dirty="0">
                <a:solidFill>
                  <a:srgbClr val="205340"/>
                </a:solidFill>
                <a:latin typeface="Montserrat Black" pitchFamily="2" charset="77"/>
              </a:rPr>
              <a:t>FRENTE 7</a:t>
            </a:r>
          </a:p>
        </p:txBody>
      </p:sp>
      <p:sp>
        <p:nvSpPr>
          <p:cNvPr id="14" name="object 3">
            <a:extLst>
              <a:ext uri="{FF2B5EF4-FFF2-40B4-BE49-F238E27FC236}">
                <a16:creationId xmlns:a16="http://schemas.microsoft.com/office/drawing/2014/main" id="{2DF73283-8C11-6244-8D0A-8A0C4860DC1D}"/>
              </a:ext>
            </a:extLst>
          </p:cNvPr>
          <p:cNvSpPr txBox="1">
            <a:spLocks/>
          </p:cNvSpPr>
          <p:nvPr/>
        </p:nvSpPr>
        <p:spPr>
          <a:xfrm>
            <a:off x="8230123" y="770387"/>
            <a:ext cx="1163822"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88" dirty="0">
                <a:solidFill>
                  <a:schemeClr val="bg1"/>
                </a:solidFill>
                <a:latin typeface="Montserrat" pitchFamily="2" charset="77"/>
              </a:rPr>
              <a:t>FRENTE 1</a:t>
            </a:r>
          </a:p>
        </p:txBody>
      </p:sp>
      <p:pic>
        <p:nvPicPr>
          <p:cNvPr id="2" name="Imagen 1">
            <a:extLst>
              <a:ext uri="{FF2B5EF4-FFF2-40B4-BE49-F238E27FC236}">
                <a16:creationId xmlns:a16="http://schemas.microsoft.com/office/drawing/2014/main" id="{A7179212-B13A-644B-8302-2A741B951427}"/>
              </a:ext>
            </a:extLst>
          </p:cNvPr>
          <p:cNvPicPr>
            <a:picLocks noChangeAspect="1"/>
          </p:cNvPicPr>
          <p:nvPr/>
        </p:nvPicPr>
        <p:blipFill>
          <a:blip r:embed="rId6"/>
          <a:stretch>
            <a:fillRect/>
          </a:stretch>
        </p:blipFill>
        <p:spPr>
          <a:xfrm>
            <a:off x="57" y="459156"/>
            <a:ext cx="9436115" cy="5890200"/>
          </a:xfrm>
          <a:prstGeom prst="rect">
            <a:avLst/>
          </a:prstGeom>
        </p:spPr>
      </p:pic>
      <p:graphicFrame>
        <p:nvGraphicFramePr>
          <p:cNvPr id="11" name="Tabla 42">
            <a:extLst>
              <a:ext uri="{FF2B5EF4-FFF2-40B4-BE49-F238E27FC236}">
                <a16:creationId xmlns:a16="http://schemas.microsoft.com/office/drawing/2014/main" id="{2CF6FF66-1007-CA42-9451-9A3BEBDF6610}"/>
              </a:ext>
            </a:extLst>
          </p:cNvPr>
          <p:cNvGraphicFramePr>
            <a:graphicFrameLocks noGrp="1"/>
          </p:cNvGraphicFramePr>
          <p:nvPr>
            <p:extLst>
              <p:ext uri="{D42A27DB-BD31-4B8C-83A1-F6EECF244321}">
                <p14:modId xmlns:p14="http://schemas.microsoft.com/office/powerpoint/2010/main" val="2053412578"/>
              </p:ext>
            </p:extLst>
          </p:nvPr>
        </p:nvGraphicFramePr>
        <p:xfrm>
          <a:off x="9495436" y="2976308"/>
          <a:ext cx="2625040" cy="1445760"/>
        </p:xfrm>
        <a:graphic>
          <a:graphicData uri="http://schemas.openxmlformats.org/drawingml/2006/table">
            <a:tbl>
              <a:tblPr firstRow="1" bandRow="1">
                <a:tableStyleId>{5940675A-B579-460E-94D1-54222C63F5DA}</a:tableStyleId>
              </a:tblPr>
              <a:tblGrid>
                <a:gridCol w="1157236">
                  <a:extLst>
                    <a:ext uri="{9D8B030D-6E8A-4147-A177-3AD203B41FA5}">
                      <a16:colId xmlns:a16="http://schemas.microsoft.com/office/drawing/2014/main" val="3407623234"/>
                    </a:ext>
                  </a:extLst>
                </a:gridCol>
                <a:gridCol w="704656">
                  <a:extLst>
                    <a:ext uri="{9D8B030D-6E8A-4147-A177-3AD203B41FA5}">
                      <a16:colId xmlns:a16="http://schemas.microsoft.com/office/drawing/2014/main" val="676469051"/>
                    </a:ext>
                  </a:extLst>
                </a:gridCol>
                <a:gridCol w="763148">
                  <a:extLst>
                    <a:ext uri="{9D8B030D-6E8A-4147-A177-3AD203B41FA5}">
                      <a16:colId xmlns:a16="http://schemas.microsoft.com/office/drawing/2014/main" val="435503492"/>
                    </a:ext>
                  </a:extLst>
                </a:gridCol>
              </a:tblGrid>
              <a:tr h="216000">
                <a:tc>
                  <a:txBody>
                    <a:bodyPr/>
                    <a:lstStyle/>
                    <a:p>
                      <a:pPr algn="ctr"/>
                      <a:r>
                        <a:rPr lang="es-ES" sz="900" b="1" dirty="0">
                          <a:latin typeface="Montserrat" panose="00000500000000000000" pitchFamily="2" charset="0"/>
                        </a:rPr>
                        <a:t>Ejido/Predio</a:t>
                      </a:r>
                      <a:endParaRPr lang="es-MX" sz="900" b="1" dirty="0">
                        <a:latin typeface="Montserrat" panose="00000500000000000000" pitchFamily="2" charset="0"/>
                      </a:endParaRPr>
                    </a:p>
                  </a:txBody>
                  <a:tcPr anchor="ctr"/>
                </a:tc>
                <a:tc>
                  <a:txBody>
                    <a:bodyPr/>
                    <a:lstStyle/>
                    <a:p>
                      <a:pPr algn="ctr"/>
                      <a:r>
                        <a:rPr lang="es-ES" sz="900" b="1" dirty="0">
                          <a:latin typeface="Montserrat" panose="00000500000000000000" pitchFamily="2" charset="0"/>
                        </a:rPr>
                        <a:t>Longitud (KM)</a:t>
                      </a:r>
                      <a:endParaRPr lang="es-MX" sz="900" b="1" dirty="0">
                        <a:latin typeface="Montserrat" panose="00000500000000000000" pitchFamily="2" charset="0"/>
                      </a:endParaRPr>
                    </a:p>
                  </a:txBody>
                  <a:tcPr anchor="ctr"/>
                </a:tc>
                <a:tc>
                  <a:txBody>
                    <a:bodyPr/>
                    <a:lstStyle/>
                    <a:p>
                      <a:pPr algn="ctr"/>
                      <a:r>
                        <a:rPr lang="es-ES" sz="900" b="1" dirty="0">
                          <a:latin typeface="Montserrat" panose="00000500000000000000" pitchFamily="2" charset="0"/>
                        </a:rPr>
                        <a:t>Liberado</a:t>
                      </a:r>
                      <a:endParaRPr lang="es-MX" sz="900" b="1" dirty="0">
                        <a:latin typeface="Montserrat" panose="00000500000000000000" pitchFamily="2" charset="0"/>
                      </a:endParaRPr>
                    </a:p>
                  </a:txBody>
                  <a:tcPr anchor="ctr"/>
                </a:tc>
                <a:extLst>
                  <a:ext uri="{0D108BD9-81ED-4DB2-BD59-A6C34878D82A}">
                    <a16:rowId xmlns:a16="http://schemas.microsoft.com/office/drawing/2014/main" val="1904122435"/>
                  </a:ext>
                </a:extLst>
              </a:tr>
              <a:tr h="216000">
                <a:tc>
                  <a:txBody>
                    <a:bodyPr/>
                    <a:lstStyle/>
                    <a:p>
                      <a:pPr algn="l"/>
                      <a:r>
                        <a:rPr lang="es-ES" sz="800" dirty="0">
                          <a:latin typeface="Montserrat" panose="00000500000000000000" pitchFamily="2" charset="0"/>
                        </a:rPr>
                        <a:t>Bacalar</a:t>
                      </a:r>
                      <a:endParaRPr lang="es-MX" sz="800" dirty="0">
                        <a:latin typeface="Montserrat" panose="00000500000000000000" pitchFamily="2" charset="0"/>
                      </a:endParaRPr>
                    </a:p>
                  </a:txBody>
                  <a:tcPr anchor="ctr"/>
                </a:tc>
                <a:tc>
                  <a:txBody>
                    <a:bodyPr/>
                    <a:lstStyle/>
                    <a:p>
                      <a:pPr algn="ctr"/>
                      <a:r>
                        <a:rPr lang="es-ES" sz="800" dirty="0">
                          <a:latin typeface="Montserrat" panose="00000500000000000000" pitchFamily="2" charset="0"/>
                        </a:rPr>
                        <a:t>6.39</a:t>
                      </a:r>
                      <a:endParaRPr lang="es-MX" sz="800" dirty="0">
                        <a:latin typeface="Montserrat" panose="00000500000000000000" pitchFamily="2" charset="0"/>
                      </a:endParaRPr>
                    </a:p>
                  </a:txBody>
                  <a:tcPr anchor="ctr"/>
                </a:tc>
                <a:tc>
                  <a:txBody>
                    <a:bodyPr/>
                    <a:lstStyle/>
                    <a:p>
                      <a:pPr algn="ctr"/>
                      <a:r>
                        <a:rPr lang="es-ES" sz="800" dirty="0">
                          <a:latin typeface="Montserrat" panose="00000500000000000000" pitchFamily="2" charset="0"/>
                        </a:rPr>
                        <a:t>Si</a:t>
                      </a:r>
                      <a:endParaRPr lang="es-MX" sz="800" dirty="0">
                        <a:latin typeface="Montserrat" panose="00000500000000000000" pitchFamily="2" charset="0"/>
                      </a:endParaRPr>
                    </a:p>
                  </a:txBody>
                  <a:tcPr anchor="ctr"/>
                </a:tc>
                <a:extLst>
                  <a:ext uri="{0D108BD9-81ED-4DB2-BD59-A6C34878D82A}">
                    <a16:rowId xmlns:a16="http://schemas.microsoft.com/office/drawing/2014/main" val="2476157621"/>
                  </a:ext>
                </a:extLst>
              </a:tr>
              <a:tr h="216000">
                <a:tc>
                  <a:txBody>
                    <a:bodyPr/>
                    <a:lstStyle/>
                    <a:p>
                      <a:pPr algn="l"/>
                      <a:r>
                        <a:rPr lang="es-ES" sz="800" dirty="0">
                          <a:latin typeface="Montserrat" panose="00000500000000000000" pitchFamily="2" charset="0"/>
                        </a:rPr>
                        <a:t>Juan Sarabia</a:t>
                      </a:r>
                      <a:endParaRPr lang="es-MX" sz="800" dirty="0">
                        <a:latin typeface="Montserrat" panose="00000500000000000000" pitchFamily="2" charset="0"/>
                      </a:endParaRPr>
                    </a:p>
                  </a:txBody>
                  <a:tcPr anchor="ctr"/>
                </a:tc>
                <a:tc>
                  <a:txBody>
                    <a:bodyPr/>
                    <a:lstStyle/>
                    <a:p>
                      <a:pPr algn="ctr"/>
                      <a:r>
                        <a:rPr lang="es-ES" sz="800" dirty="0">
                          <a:latin typeface="Montserrat" panose="00000500000000000000" pitchFamily="2" charset="0"/>
                        </a:rPr>
                        <a:t>16.01</a:t>
                      </a:r>
                    </a:p>
                  </a:txBody>
                  <a:tcPr anchor="ctr"/>
                </a:tc>
                <a:tc>
                  <a:txBody>
                    <a:bodyPr/>
                    <a:lstStyle/>
                    <a:p>
                      <a:pPr algn="ctr"/>
                      <a:r>
                        <a:rPr lang="es-ES" sz="800" dirty="0">
                          <a:latin typeface="Montserrat" panose="00000500000000000000" pitchFamily="2" charset="0"/>
                        </a:rPr>
                        <a:t>No</a:t>
                      </a:r>
                    </a:p>
                  </a:txBody>
                  <a:tcPr anchor="ctr"/>
                </a:tc>
                <a:extLst>
                  <a:ext uri="{0D108BD9-81ED-4DB2-BD59-A6C34878D82A}">
                    <a16:rowId xmlns:a16="http://schemas.microsoft.com/office/drawing/2014/main" val="2808866774"/>
                  </a:ext>
                </a:extLst>
              </a:tr>
              <a:tr h="216000">
                <a:tc>
                  <a:txBody>
                    <a:bodyPr/>
                    <a:lstStyle/>
                    <a:p>
                      <a:pPr algn="l"/>
                      <a:r>
                        <a:rPr lang="es-ES" sz="800" dirty="0">
                          <a:latin typeface="Montserrat" panose="00000500000000000000" pitchFamily="2" charset="0"/>
                        </a:rPr>
                        <a:t>Santa Elena</a:t>
                      </a:r>
                      <a:endParaRPr lang="es-MX" sz="800" dirty="0">
                        <a:latin typeface="Montserrat" panose="00000500000000000000" pitchFamily="2" charset="0"/>
                      </a:endParaRPr>
                    </a:p>
                  </a:txBody>
                  <a:tcPr anchor="ctr"/>
                </a:tc>
                <a:tc>
                  <a:txBody>
                    <a:bodyPr/>
                    <a:lstStyle/>
                    <a:p>
                      <a:pPr algn="ctr"/>
                      <a:r>
                        <a:rPr lang="es-ES" sz="800" dirty="0">
                          <a:latin typeface="Montserrat" panose="00000500000000000000" pitchFamily="2" charset="0"/>
                        </a:rPr>
                        <a:t>1.52</a:t>
                      </a:r>
                    </a:p>
                  </a:txBody>
                  <a:tcPr anchor="ctr"/>
                </a:tc>
                <a:tc>
                  <a:txBody>
                    <a:bodyPr/>
                    <a:lstStyle/>
                    <a:p>
                      <a:pPr algn="ctr"/>
                      <a:r>
                        <a:rPr lang="es-ES" sz="800" dirty="0">
                          <a:latin typeface="Montserrat" panose="00000500000000000000" pitchFamily="2" charset="0"/>
                        </a:rPr>
                        <a:t>Parcial</a:t>
                      </a:r>
                    </a:p>
                  </a:txBody>
                  <a:tcPr anchor="ctr"/>
                </a:tc>
                <a:extLst>
                  <a:ext uri="{0D108BD9-81ED-4DB2-BD59-A6C34878D82A}">
                    <a16:rowId xmlns:a16="http://schemas.microsoft.com/office/drawing/2014/main" val="572726278"/>
                  </a:ext>
                </a:extLst>
              </a:tr>
              <a:tr h="216000">
                <a:tc>
                  <a:txBody>
                    <a:bodyPr/>
                    <a:lstStyle/>
                    <a:p>
                      <a:pPr algn="l"/>
                      <a:r>
                        <a:rPr lang="es-ES" sz="800" dirty="0">
                          <a:latin typeface="Montserrat" panose="00000500000000000000" pitchFamily="2" charset="0"/>
                        </a:rPr>
                        <a:t>Chetumal</a:t>
                      </a:r>
                      <a:endParaRPr lang="es-MX" sz="800" dirty="0">
                        <a:latin typeface="Montserrat" panose="00000500000000000000" pitchFamily="2" charset="0"/>
                      </a:endParaRPr>
                    </a:p>
                  </a:txBody>
                  <a:tcPr anchor="ctr"/>
                </a:tc>
                <a:tc>
                  <a:txBody>
                    <a:bodyPr/>
                    <a:lstStyle/>
                    <a:p>
                      <a:pPr algn="ctr"/>
                      <a:r>
                        <a:rPr lang="es-ES" sz="800" dirty="0">
                          <a:latin typeface="Montserrat" panose="00000500000000000000" pitchFamily="2" charset="0"/>
                        </a:rPr>
                        <a:t>5.09</a:t>
                      </a:r>
                    </a:p>
                  </a:txBody>
                  <a:tcPr anchor="ctr"/>
                </a:tc>
                <a:tc>
                  <a:txBody>
                    <a:bodyPr/>
                    <a:lstStyle/>
                    <a:p>
                      <a:pPr algn="ctr"/>
                      <a:r>
                        <a:rPr lang="es-ES" sz="800" dirty="0">
                          <a:latin typeface="Montserrat" panose="00000500000000000000" pitchFamily="2" charset="0"/>
                        </a:rPr>
                        <a:t>No</a:t>
                      </a:r>
                    </a:p>
                  </a:txBody>
                  <a:tcPr anchor="ctr"/>
                </a:tc>
                <a:extLst>
                  <a:ext uri="{0D108BD9-81ED-4DB2-BD59-A6C34878D82A}">
                    <a16:rowId xmlns:a16="http://schemas.microsoft.com/office/drawing/2014/main" val="557741865"/>
                  </a:ext>
                </a:extLst>
              </a:tr>
              <a:tr h="216000">
                <a:tc>
                  <a:txBody>
                    <a:bodyPr/>
                    <a:lstStyle/>
                    <a:p>
                      <a:pPr algn="l"/>
                      <a:r>
                        <a:rPr lang="es-ES" sz="800" b="1" dirty="0">
                          <a:latin typeface="Montserrat" panose="00000500000000000000" pitchFamily="2" charset="0"/>
                        </a:rPr>
                        <a:t>Total</a:t>
                      </a:r>
                      <a:endParaRPr lang="es-MX" sz="800" b="1" dirty="0">
                        <a:latin typeface="Montserrat" panose="00000500000000000000" pitchFamily="2" charset="0"/>
                      </a:endParaRPr>
                    </a:p>
                  </a:txBody>
                  <a:tcPr anchor="ctr"/>
                </a:tc>
                <a:tc>
                  <a:txBody>
                    <a:bodyPr/>
                    <a:lstStyle/>
                    <a:p>
                      <a:pPr algn="ctr"/>
                      <a:r>
                        <a:rPr lang="es-ES" sz="800" b="1" dirty="0">
                          <a:latin typeface="Montserrat" panose="00000500000000000000" pitchFamily="2" charset="0"/>
                        </a:rPr>
                        <a:t>37.81</a:t>
                      </a:r>
                    </a:p>
                  </a:txBody>
                  <a:tcPr anchor="ctr"/>
                </a:tc>
                <a:tc>
                  <a:txBody>
                    <a:bodyPr/>
                    <a:lstStyle/>
                    <a:p>
                      <a:pPr algn="ctr"/>
                      <a:endParaRPr lang="es-ES" sz="800" b="1" dirty="0">
                        <a:latin typeface="Montserrat" panose="00000500000000000000" pitchFamily="2" charset="0"/>
                      </a:endParaRPr>
                    </a:p>
                  </a:txBody>
                  <a:tcPr anchor="ctr"/>
                </a:tc>
                <a:extLst>
                  <a:ext uri="{0D108BD9-81ED-4DB2-BD59-A6C34878D82A}">
                    <a16:rowId xmlns:a16="http://schemas.microsoft.com/office/drawing/2014/main" val="3030543150"/>
                  </a:ext>
                </a:extLst>
              </a:tr>
            </a:tbl>
          </a:graphicData>
        </a:graphic>
      </p:graphicFrame>
      <p:sp>
        <p:nvSpPr>
          <p:cNvPr id="13" name="CuadroTexto 12">
            <a:extLst>
              <a:ext uri="{FF2B5EF4-FFF2-40B4-BE49-F238E27FC236}">
                <a16:creationId xmlns:a16="http://schemas.microsoft.com/office/drawing/2014/main" id="{C6517183-CFEF-AC4D-9EF5-8667C9F374E3}"/>
              </a:ext>
            </a:extLst>
          </p:cNvPr>
          <p:cNvSpPr txBox="1"/>
          <p:nvPr/>
        </p:nvSpPr>
        <p:spPr>
          <a:xfrm>
            <a:off x="9455638" y="995449"/>
            <a:ext cx="2288919" cy="1938992"/>
          </a:xfrm>
          <a:prstGeom prst="rect">
            <a:avLst/>
          </a:prstGeom>
          <a:noFill/>
        </p:spPr>
        <p:txBody>
          <a:bodyPr wrap="square" rtlCol="0">
            <a:spAutoFit/>
          </a:bodyPr>
          <a:lstStyle/>
          <a:p>
            <a:pPr marL="228600" indent="-228600" defTabSz="631825">
              <a:buFont typeface="+mj-lt"/>
              <a:buAutoNum type="alphaUcPeriod"/>
            </a:pPr>
            <a:r>
              <a:rPr lang="es-ES" sz="1000" dirty="0">
                <a:latin typeface="Montserrat" panose="00000500000000000000" pitchFamily="2" charset="0"/>
              </a:rPr>
              <a:t>Elementos que integran al </a:t>
            </a:r>
            <a:r>
              <a:rPr lang="es-ES" sz="1000" b="1" dirty="0">
                <a:latin typeface="Montserrat" panose="00000500000000000000" pitchFamily="2" charset="0"/>
              </a:rPr>
              <a:t>Frente 7</a:t>
            </a:r>
            <a:r>
              <a:rPr lang="es-ES" sz="1000" dirty="0">
                <a:latin typeface="Montserrat" panose="00000500000000000000" pitchFamily="2" charset="0"/>
              </a:rPr>
              <a:t>:</a:t>
            </a:r>
          </a:p>
          <a:p>
            <a:pPr defTabSz="631825"/>
            <a:endParaRPr lang="es-ES" sz="1000" dirty="0">
              <a:latin typeface="Montserrat" panose="00000500000000000000" pitchFamily="2" charset="0"/>
            </a:endParaRPr>
          </a:p>
          <a:p>
            <a:pPr marL="171450" indent="-171450" defTabSz="631825">
              <a:buFont typeface="Arial" panose="020B0604020202020204" pitchFamily="34" charset="0"/>
              <a:buChar char="•"/>
            </a:pPr>
            <a:r>
              <a:rPr lang="es-ES" sz="1000" dirty="0">
                <a:latin typeface="Montserrat" panose="00000500000000000000" pitchFamily="2" charset="0"/>
              </a:rPr>
              <a:t>34.99 km de vía doble</a:t>
            </a:r>
          </a:p>
          <a:p>
            <a:pPr marL="171450" indent="-171450" defTabSz="631825">
              <a:buFont typeface="Arial" panose="020B0604020202020204" pitchFamily="34" charset="0"/>
              <a:buChar char="•"/>
            </a:pPr>
            <a:r>
              <a:rPr lang="es-ES" sz="1000" dirty="0">
                <a:latin typeface="Montserrat" panose="00000500000000000000" pitchFamily="2" charset="0"/>
              </a:rPr>
              <a:t>1 Estación (Chetumal)</a:t>
            </a:r>
          </a:p>
          <a:p>
            <a:pPr marL="171450" indent="-171450" defTabSz="631825">
              <a:buFont typeface="Arial" panose="020B0604020202020204" pitchFamily="34" charset="0"/>
              <a:buChar char="•"/>
            </a:pPr>
            <a:r>
              <a:rPr lang="es-ES" sz="1000" dirty="0">
                <a:latin typeface="Montserrat" panose="00000500000000000000" pitchFamily="2" charset="0"/>
              </a:rPr>
              <a:t>1 Cocheras y talleres</a:t>
            </a:r>
          </a:p>
          <a:p>
            <a:pPr marL="171450" indent="-171450" defTabSz="631825">
              <a:buFont typeface="Arial" panose="020B0604020202020204" pitchFamily="34" charset="0"/>
              <a:buChar char="•"/>
            </a:pPr>
            <a:r>
              <a:rPr lang="es-ES" sz="1000" dirty="0">
                <a:latin typeface="Montserrat" panose="00000500000000000000" pitchFamily="2" charset="0"/>
              </a:rPr>
              <a:t>14 Pasos vehiculares (por definir)</a:t>
            </a:r>
          </a:p>
          <a:p>
            <a:pPr marL="171450" indent="-171450" defTabSz="631825">
              <a:buFont typeface="Arial" panose="020B0604020202020204" pitchFamily="34" charset="0"/>
              <a:buChar char="•"/>
            </a:pPr>
            <a:r>
              <a:rPr lang="es-ES" sz="1000" dirty="0">
                <a:latin typeface="Montserrat" panose="00000500000000000000" pitchFamily="2" charset="0"/>
              </a:rPr>
              <a:t>2 Gazas de conexión con el Tramo 7 (4.66 km)</a:t>
            </a:r>
          </a:p>
          <a:p>
            <a:pPr marL="171450" indent="-171450" defTabSz="631825">
              <a:buFont typeface="Arial" panose="020B0604020202020204" pitchFamily="34" charset="0"/>
              <a:buChar char="•"/>
            </a:pPr>
            <a:r>
              <a:rPr lang="es-ES" sz="1000" dirty="0">
                <a:latin typeface="Montserrat" panose="00000500000000000000" pitchFamily="2" charset="0"/>
              </a:rPr>
              <a:t>58 Obras de drenaje transversal (por definir)</a:t>
            </a:r>
          </a:p>
        </p:txBody>
      </p:sp>
    </p:spTree>
    <p:extLst>
      <p:ext uri="{BB962C8B-B14F-4D97-AF65-F5344CB8AC3E}">
        <p14:creationId xmlns:p14="http://schemas.microsoft.com/office/powerpoint/2010/main" val="26113838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5C4120E6-FB60-1744-A9AF-9B0F27373569}"/>
              </a:ext>
            </a:extLst>
          </p:cNvPr>
          <p:cNvPicPr>
            <a:picLocks noChangeAspect="1"/>
          </p:cNvPicPr>
          <p:nvPr/>
        </p:nvPicPr>
        <p:blipFill>
          <a:blip r:embed="rId2">
            <a:lum bright="-40000" contrast="-40000"/>
            <a:extLst>
              <a:ext uri="{28A0092B-C50C-407E-A947-70E740481C1C}">
                <a14:useLocalDpi xmlns:a14="http://schemas.microsoft.com/office/drawing/2010/main"/>
              </a:ext>
            </a:extLst>
          </a:blip>
          <a:stretch>
            <a:fillRect/>
          </a:stretch>
        </p:blipFill>
        <p:spPr>
          <a:xfrm>
            <a:off x="9722607" y="5268074"/>
            <a:ext cx="2229105" cy="610940"/>
          </a:xfrm>
          <a:prstGeom prst="rect">
            <a:avLst/>
          </a:prstGeom>
        </p:spPr>
      </p:pic>
      <p:pic>
        <p:nvPicPr>
          <p:cNvPr id="12" name="Imagen 11">
            <a:extLst>
              <a:ext uri="{FF2B5EF4-FFF2-40B4-BE49-F238E27FC236}">
                <a16:creationId xmlns:a16="http://schemas.microsoft.com/office/drawing/2014/main" id="{85249A8E-A3EB-8E46-B62A-4CC1236B2314}"/>
              </a:ext>
            </a:extLst>
          </p:cNvPr>
          <p:cNvPicPr>
            <a:picLocks noChangeAspect="1"/>
          </p:cNvPicPr>
          <p:nvPr/>
        </p:nvPicPr>
        <p:blipFill>
          <a:blip r:embed="rId3">
            <a:lum bright="70000" contrast="-70000"/>
          </a:blip>
          <a:stretch>
            <a:fillRect/>
          </a:stretch>
        </p:blipFill>
        <p:spPr>
          <a:xfrm>
            <a:off x="10713128" y="652933"/>
            <a:ext cx="1407348" cy="5277556"/>
          </a:xfrm>
          <a:prstGeom prst="rect">
            <a:avLst/>
          </a:prstGeom>
        </p:spPr>
      </p:pic>
      <p:pic>
        <p:nvPicPr>
          <p:cNvPr id="50" name="Imagen 49">
            <a:extLst>
              <a:ext uri="{FF2B5EF4-FFF2-40B4-BE49-F238E27FC236}">
                <a16:creationId xmlns:a16="http://schemas.microsoft.com/office/drawing/2014/main" id="{D1242A87-AF0D-D74E-A12A-D338CC30443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120" b="47526" l="8667" r="75200"/>
                    </a14:imgEffect>
                  </a14:imgLayer>
                </a14:imgProps>
              </a:ext>
            </a:extLst>
          </a:blip>
          <a:srcRect l="10141" t="10141" r="24725" b="52488"/>
          <a:stretch/>
        </p:blipFill>
        <p:spPr>
          <a:xfrm>
            <a:off x="10313318" y="5879014"/>
            <a:ext cx="959307" cy="978986"/>
          </a:xfrm>
          <a:prstGeom prst="rect">
            <a:avLst/>
          </a:prstGeom>
        </p:spPr>
      </p:pic>
      <p:sp>
        <p:nvSpPr>
          <p:cNvPr id="82" name="object 3">
            <a:extLst>
              <a:ext uri="{FF2B5EF4-FFF2-40B4-BE49-F238E27FC236}">
                <a16:creationId xmlns:a16="http://schemas.microsoft.com/office/drawing/2014/main" id="{AE491BC3-A506-3847-9A74-33EEED8D6223}"/>
              </a:ext>
            </a:extLst>
          </p:cNvPr>
          <p:cNvSpPr txBox="1">
            <a:spLocks/>
          </p:cNvSpPr>
          <p:nvPr/>
        </p:nvSpPr>
        <p:spPr>
          <a:xfrm>
            <a:off x="12630799" y="5527085"/>
            <a:ext cx="2152699" cy="440505"/>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2800" b="1" spc="188" dirty="0">
                <a:solidFill>
                  <a:schemeClr val="bg1"/>
                </a:solidFill>
                <a:latin typeface="Montserrat" pitchFamily="2" charset="77"/>
              </a:rPr>
              <a:t>5</a:t>
            </a:r>
          </a:p>
        </p:txBody>
      </p:sp>
      <p:sp>
        <p:nvSpPr>
          <p:cNvPr id="98" name="object 3">
            <a:extLst>
              <a:ext uri="{FF2B5EF4-FFF2-40B4-BE49-F238E27FC236}">
                <a16:creationId xmlns:a16="http://schemas.microsoft.com/office/drawing/2014/main" id="{E953FA21-7092-4540-8B0C-9C3658FD4EB7}"/>
              </a:ext>
            </a:extLst>
          </p:cNvPr>
          <p:cNvSpPr txBox="1">
            <a:spLocks/>
          </p:cNvSpPr>
          <p:nvPr/>
        </p:nvSpPr>
        <p:spPr>
          <a:xfrm>
            <a:off x="14940383" y="-3197405"/>
            <a:ext cx="2152699" cy="330219"/>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lgn="ctr">
              <a:spcBef>
                <a:spcPts val="75"/>
              </a:spcBef>
            </a:pPr>
            <a:r>
              <a:rPr lang="es-MX" sz="1000" b="1" spc="188" dirty="0">
                <a:latin typeface="Montserrat" pitchFamily="2" charset="77"/>
              </a:rPr>
              <a:t>TOTAL BANCOS </a:t>
            </a:r>
          </a:p>
          <a:p>
            <a:pPr marL="9525" algn="ctr">
              <a:spcBef>
                <a:spcPts val="75"/>
              </a:spcBef>
            </a:pPr>
            <a:r>
              <a:rPr lang="es-MX" sz="1000" b="1" spc="188" dirty="0">
                <a:latin typeface="Montserrat" pitchFamily="2" charset="77"/>
              </a:rPr>
              <a:t>DE MATERIALES  </a:t>
            </a:r>
          </a:p>
        </p:txBody>
      </p:sp>
      <p:sp>
        <p:nvSpPr>
          <p:cNvPr id="63" name="object 3">
            <a:extLst>
              <a:ext uri="{FF2B5EF4-FFF2-40B4-BE49-F238E27FC236}">
                <a16:creationId xmlns:a16="http://schemas.microsoft.com/office/drawing/2014/main" id="{816B3372-C442-1543-9BBC-8A4A84826FAE}"/>
              </a:ext>
            </a:extLst>
          </p:cNvPr>
          <p:cNvSpPr txBox="1">
            <a:spLocks/>
          </p:cNvSpPr>
          <p:nvPr/>
        </p:nvSpPr>
        <p:spPr>
          <a:xfrm>
            <a:off x="9504313" y="279114"/>
            <a:ext cx="4480488" cy="502061"/>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3200" b="1" spc="188" dirty="0">
                <a:solidFill>
                  <a:srgbClr val="205340"/>
                </a:solidFill>
                <a:latin typeface="Montserrat Black" pitchFamily="2" charset="77"/>
              </a:rPr>
              <a:t>FRENTE 7</a:t>
            </a:r>
          </a:p>
        </p:txBody>
      </p:sp>
      <p:sp>
        <p:nvSpPr>
          <p:cNvPr id="14" name="object 3">
            <a:extLst>
              <a:ext uri="{FF2B5EF4-FFF2-40B4-BE49-F238E27FC236}">
                <a16:creationId xmlns:a16="http://schemas.microsoft.com/office/drawing/2014/main" id="{2DF73283-8C11-6244-8D0A-8A0C4860DC1D}"/>
              </a:ext>
            </a:extLst>
          </p:cNvPr>
          <p:cNvSpPr txBox="1">
            <a:spLocks/>
          </p:cNvSpPr>
          <p:nvPr/>
        </p:nvSpPr>
        <p:spPr>
          <a:xfrm>
            <a:off x="8230123" y="770387"/>
            <a:ext cx="1163822" cy="225062"/>
          </a:xfrm>
          <a:prstGeom prst="rect">
            <a:avLst/>
          </a:prstGeom>
        </p:spPr>
        <p:txBody>
          <a:bodyPr vert="horz" wrap="square" lIns="0" tIns="9525" rIns="0" bIns="0" rtlCol="0">
            <a:spAutoFit/>
          </a:bodyPr>
          <a:lstStyle>
            <a:lvl1pPr>
              <a:defRPr sz="3700" b="0" i="0">
                <a:solidFill>
                  <a:srgbClr val="191919"/>
                </a:solidFill>
                <a:latin typeface="Montserrat-Thin"/>
                <a:ea typeface="+mj-ea"/>
                <a:cs typeface="Montserrat-Thin"/>
              </a:defRPr>
            </a:lvl1pPr>
          </a:lstStyle>
          <a:p>
            <a:pPr marL="9525">
              <a:spcBef>
                <a:spcPts val="75"/>
              </a:spcBef>
            </a:pPr>
            <a:r>
              <a:rPr lang="es-MX" sz="1400" spc="188" dirty="0">
                <a:solidFill>
                  <a:schemeClr val="bg1"/>
                </a:solidFill>
                <a:latin typeface="Montserrat" pitchFamily="2" charset="77"/>
              </a:rPr>
              <a:t>FRENTE 1</a:t>
            </a:r>
          </a:p>
        </p:txBody>
      </p:sp>
      <p:pic>
        <p:nvPicPr>
          <p:cNvPr id="3" name="Imagen 2">
            <a:extLst>
              <a:ext uri="{FF2B5EF4-FFF2-40B4-BE49-F238E27FC236}">
                <a16:creationId xmlns:a16="http://schemas.microsoft.com/office/drawing/2014/main" id="{A084F843-E210-1D4F-8D70-BACF458AA5E0}"/>
              </a:ext>
            </a:extLst>
          </p:cNvPr>
          <p:cNvPicPr>
            <a:picLocks noChangeAspect="1"/>
          </p:cNvPicPr>
          <p:nvPr/>
        </p:nvPicPr>
        <p:blipFill>
          <a:blip r:embed="rId6"/>
          <a:stretch>
            <a:fillRect/>
          </a:stretch>
        </p:blipFill>
        <p:spPr>
          <a:xfrm>
            <a:off x="-1" y="493388"/>
            <a:ext cx="9393945" cy="5863877"/>
          </a:xfrm>
          <a:prstGeom prst="rect">
            <a:avLst/>
          </a:prstGeom>
        </p:spPr>
      </p:pic>
      <p:graphicFrame>
        <p:nvGraphicFramePr>
          <p:cNvPr id="11" name="Tabla 3">
            <a:extLst>
              <a:ext uri="{FF2B5EF4-FFF2-40B4-BE49-F238E27FC236}">
                <a16:creationId xmlns:a16="http://schemas.microsoft.com/office/drawing/2014/main" id="{48E259CD-71E0-7140-862A-B4A7CBAB7874}"/>
              </a:ext>
            </a:extLst>
          </p:cNvPr>
          <p:cNvGraphicFramePr>
            <a:graphicFrameLocks noGrp="1"/>
          </p:cNvGraphicFramePr>
          <p:nvPr>
            <p:extLst>
              <p:ext uri="{D42A27DB-BD31-4B8C-83A1-F6EECF244321}">
                <p14:modId xmlns:p14="http://schemas.microsoft.com/office/powerpoint/2010/main" val="2602148231"/>
              </p:ext>
            </p:extLst>
          </p:nvPr>
        </p:nvGraphicFramePr>
        <p:xfrm>
          <a:off x="9393944" y="1015375"/>
          <a:ext cx="2798056" cy="4206240"/>
        </p:xfrm>
        <a:graphic>
          <a:graphicData uri="http://schemas.openxmlformats.org/drawingml/2006/table">
            <a:tbl>
              <a:tblPr firstRow="1" lastCol="1" bandRow="1">
                <a:tableStyleId>{9D7B26C5-4107-4FEC-AEDC-1716B250A1EF}</a:tableStyleId>
              </a:tblPr>
              <a:tblGrid>
                <a:gridCol w="1092473">
                  <a:extLst>
                    <a:ext uri="{9D8B030D-6E8A-4147-A177-3AD203B41FA5}">
                      <a16:colId xmlns:a16="http://schemas.microsoft.com/office/drawing/2014/main" val="1043396764"/>
                    </a:ext>
                  </a:extLst>
                </a:gridCol>
                <a:gridCol w="661481">
                  <a:extLst>
                    <a:ext uri="{9D8B030D-6E8A-4147-A177-3AD203B41FA5}">
                      <a16:colId xmlns:a16="http://schemas.microsoft.com/office/drawing/2014/main" val="2335909385"/>
                    </a:ext>
                  </a:extLst>
                </a:gridCol>
                <a:gridCol w="1044102">
                  <a:extLst>
                    <a:ext uri="{9D8B030D-6E8A-4147-A177-3AD203B41FA5}">
                      <a16:colId xmlns:a16="http://schemas.microsoft.com/office/drawing/2014/main" val="1890291282"/>
                    </a:ext>
                  </a:extLst>
                </a:gridCol>
              </a:tblGrid>
              <a:tr h="370840">
                <a:tc>
                  <a:txBody>
                    <a:bodyPr/>
                    <a:lstStyle/>
                    <a:p>
                      <a:pPr algn="ctr"/>
                      <a:r>
                        <a:rPr lang="es-MX" sz="1200" dirty="0"/>
                        <a:t>Trabajo</a:t>
                      </a:r>
                    </a:p>
                  </a:txBody>
                  <a:tcPr anchor="ctr"/>
                </a:tc>
                <a:tc>
                  <a:txBody>
                    <a:bodyPr/>
                    <a:lstStyle/>
                    <a:p>
                      <a:pPr algn="ctr"/>
                      <a:r>
                        <a:rPr lang="es-MX" sz="1200" dirty="0"/>
                        <a:t>Iniciado</a:t>
                      </a:r>
                    </a:p>
                  </a:txBody>
                  <a:tcPr anchor="ctr"/>
                </a:tc>
                <a:tc>
                  <a:txBody>
                    <a:bodyPr/>
                    <a:lstStyle/>
                    <a:p>
                      <a:pPr algn="ctr"/>
                      <a:r>
                        <a:rPr lang="es-MX" sz="1200" dirty="0"/>
                        <a:t>Longitud o puntos</a:t>
                      </a:r>
                    </a:p>
                  </a:txBody>
                  <a:tcPr anchor="ctr"/>
                </a:tc>
                <a:extLst>
                  <a:ext uri="{0D108BD9-81ED-4DB2-BD59-A6C34878D82A}">
                    <a16:rowId xmlns:a16="http://schemas.microsoft.com/office/drawing/2014/main" val="1818236928"/>
                  </a:ext>
                </a:extLst>
              </a:tr>
              <a:tr h="370840">
                <a:tc>
                  <a:txBody>
                    <a:bodyPr/>
                    <a:lstStyle/>
                    <a:p>
                      <a:r>
                        <a:rPr lang="es-MX" sz="1200" dirty="0"/>
                        <a:t>Liberación derecho de vía</a:t>
                      </a:r>
                    </a:p>
                  </a:txBody>
                  <a:tcPr anchor="ctr"/>
                </a:tc>
                <a:tc>
                  <a:txBody>
                    <a:bodyPr/>
                    <a:lstStyle/>
                    <a:p>
                      <a:pPr algn="ctr"/>
                      <a:r>
                        <a:rPr lang="es-MX" sz="1200" dirty="0"/>
                        <a:t>SI</a:t>
                      </a:r>
                      <a:endParaRPr lang="es-MX" sz="1200" b="0" dirty="0">
                        <a:solidFill>
                          <a:schemeClr val="tx1"/>
                        </a:solidFill>
                      </a:endParaRPr>
                    </a:p>
                  </a:txBody>
                  <a:tcPr anchor="ctr"/>
                </a:tc>
                <a:tc>
                  <a:txBody>
                    <a:bodyPr/>
                    <a:lstStyle/>
                    <a:p>
                      <a:pPr algn="ctr"/>
                      <a:r>
                        <a:rPr lang="es-MX" sz="1200" b="0" dirty="0">
                          <a:solidFill>
                            <a:schemeClr val="tx1"/>
                          </a:solidFill>
                        </a:rPr>
                        <a:t>7.91 km</a:t>
                      </a:r>
                    </a:p>
                  </a:txBody>
                  <a:tcPr anchor="ctr"/>
                </a:tc>
                <a:extLst>
                  <a:ext uri="{0D108BD9-81ED-4DB2-BD59-A6C34878D82A}">
                    <a16:rowId xmlns:a16="http://schemas.microsoft.com/office/drawing/2014/main" val="589372863"/>
                  </a:ext>
                </a:extLst>
              </a:tr>
              <a:tr h="370840">
                <a:tc>
                  <a:txBody>
                    <a:bodyPr/>
                    <a:lstStyle/>
                    <a:p>
                      <a:r>
                        <a:rPr lang="es-MX" sz="1200" dirty="0"/>
                        <a:t>Muestreo Forestal para ETJ</a:t>
                      </a:r>
                    </a:p>
                  </a:txBody>
                  <a:tcPr anchor="ctr"/>
                </a:tc>
                <a:tc>
                  <a:txBody>
                    <a:bodyPr/>
                    <a:lstStyle/>
                    <a:p>
                      <a:pPr algn="ctr"/>
                      <a:r>
                        <a:rPr lang="es-MX" sz="1200" dirty="0"/>
                        <a:t>SI</a:t>
                      </a:r>
                      <a:endParaRPr lang="es-MX" sz="1200" b="0" dirty="0">
                        <a:solidFill>
                          <a:schemeClr val="tx1"/>
                        </a:solidFill>
                      </a:endParaRPr>
                    </a:p>
                  </a:txBody>
                  <a:tcPr anchor="ctr"/>
                </a:tc>
                <a:tc>
                  <a:txBody>
                    <a:bodyPr/>
                    <a:lstStyle/>
                    <a:p>
                      <a:pPr algn="ctr"/>
                      <a:r>
                        <a:rPr lang="es-MX" sz="1200" b="0" dirty="0">
                          <a:solidFill>
                            <a:schemeClr val="tx1"/>
                          </a:solidFill>
                        </a:rPr>
                        <a:t>34.50 km</a:t>
                      </a:r>
                    </a:p>
                  </a:txBody>
                  <a:tcPr anchor="ctr"/>
                </a:tc>
                <a:extLst>
                  <a:ext uri="{0D108BD9-81ED-4DB2-BD59-A6C34878D82A}">
                    <a16:rowId xmlns:a16="http://schemas.microsoft.com/office/drawing/2014/main" val="1380238299"/>
                  </a:ext>
                </a:extLst>
              </a:tr>
              <a:tr h="370840">
                <a:tc>
                  <a:txBody>
                    <a:bodyPr/>
                    <a:lstStyle/>
                    <a:p>
                      <a:r>
                        <a:rPr lang="es-MX" sz="1200" dirty="0"/>
                        <a:t>Rescate de Flora</a:t>
                      </a:r>
                    </a:p>
                  </a:txBody>
                  <a:tcPr anchor="ctr"/>
                </a:tc>
                <a:tc>
                  <a:txBody>
                    <a:bodyPr/>
                    <a:lstStyle/>
                    <a:p>
                      <a:pPr algn="ctr"/>
                      <a:r>
                        <a:rPr lang="es-MX" sz="1200" dirty="0"/>
                        <a:t>SI</a:t>
                      </a:r>
                      <a:endParaRPr lang="es-MX" sz="1200" b="0" dirty="0">
                        <a:solidFill>
                          <a:schemeClr val="tx1"/>
                        </a:solidFill>
                      </a:endParaRPr>
                    </a:p>
                  </a:txBody>
                  <a:tcPr anchor="ctr"/>
                </a:tc>
                <a:tc>
                  <a:txBody>
                    <a:bodyPr/>
                    <a:lstStyle/>
                    <a:p>
                      <a:pPr algn="ctr"/>
                      <a:r>
                        <a:rPr lang="es-MX" sz="1200" b="1" kern="1200" dirty="0">
                          <a:solidFill>
                            <a:srgbClr val="0070C0"/>
                          </a:solidFill>
                        </a:rPr>
                        <a:t>10.24 km</a:t>
                      </a:r>
                      <a:endParaRPr lang="es-MX" sz="1200" b="1" kern="1200" dirty="0">
                        <a:solidFill>
                          <a:srgbClr val="0070C0"/>
                        </a:solidFill>
                        <a:latin typeface="+mn-lt"/>
                        <a:ea typeface="+mn-ea"/>
                        <a:cs typeface="+mn-cs"/>
                      </a:endParaRPr>
                    </a:p>
                  </a:txBody>
                  <a:tcPr anchor="ctr"/>
                </a:tc>
                <a:extLst>
                  <a:ext uri="{0D108BD9-81ED-4DB2-BD59-A6C34878D82A}">
                    <a16:rowId xmlns:a16="http://schemas.microsoft.com/office/drawing/2014/main" val="1084121737"/>
                  </a:ext>
                </a:extLst>
              </a:tr>
              <a:tr h="0">
                <a:tc>
                  <a:txBody>
                    <a:bodyPr/>
                    <a:lstStyle/>
                    <a:p>
                      <a:r>
                        <a:rPr lang="es-MX" sz="1200" dirty="0"/>
                        <a:t>Rescate de Fauna</a:t>
                      </a:r>
                    </a:p>
                  </a:txBody>
                  <a:tcPr anchor="ctr"/>
                </a:tc>
                <a:tc>
                  <a:txBody>
                    <a:bodyPr/>
                    <a:lstStyle/>
                    <a:p>
                      <a:pPr algn="ctr"/>
                      <a:r>
                        <a:rPr lang="es-MX" sz="1200" dirty="0"/>
                        <a:t>SI</a:t>
                      </a:r>
                      <a:endParaRPr lang="es-MX" sz="1200" b="0" dirty="0">
                        <a:solidFill>
                          <a:schemeClr val="tx1"/>
                        </a:solidFill>
                      </a:endParaRPr>
                    </a:p>
                  </a:txBody>
                  <a:tcPr anchor="ctr"/>
                </a:tc>
                <a:tc>
                  <a:txBody>
                    <a:bodyPr/>
                    <a:lstStyle/>
                    <a:p>
                      <a:pPr algn="ctr"/>
                      <a:r>
                        <a:rPr lang="es-MX" sz="1200" b="1" kern="1200" dirty="0">
                          <a:solidFill>
                            <a:srgbClr val="0070C0"/>
                          </a:solidFill>
                        </a:rPr>
                        <a:t>10.79 km</a:t>
                      </a:r>
                      <a:endParaRPr lang="es-MX" sz="1200" b="1" kern="1200" dirty="0">
                        <a:solidFill>
                          <a:srgbClr val="0070C0"/>
                        </a:solidFill>
                        <a:latin typeface="+mn-lt"/>
                        <a:ea typeface="+mn-ea"/>
                        <a:cs typeface="+mn-cs"/>
                      </a:endParaRPr>
                    </a:p>
                  </a:txBody>
                  <a:tcPr anchor="ctr"/>
                </a:tc>
                <a:extLst>
                  <a:ext uri="{0D108BD9-81ED-4DB2-BD59-A6C34878D82A}">
                    <a16:rowId xmlns:a16="http://schemas.microsoft.com/office/drawing/2014/main" val="185932823"/>
                  </a:ext>
                </a:extLst>
              </a:tr>
              <a:tr h="370840">
                <a:tc>
                  <a:txBody>
                    <a:bodyPr/>
                    <a:lstStyle/>
                    <a:p>
                      <a:r>
                        <a:rPr lang="es-MX" sz="1200" dirty="0"/>
                        <a:t>Prospección Arqueológica</a:t>
                      </a:r>
                    </a:p>
                  </a:txBody>
                  <a:tcPr anchor="ctr"/>
                </a:tc>
                <a:tc>
                  <a:txBody>
                    <a:bodyPr/>
                    <a:lstStyle/>
                    <a:p>
                      <a:pPr algn="ctr"/>
                      <a:r>
                        <a:rPr lang="es-MX" sz="1200" b="1" dirty="0">
                          <a:solidFill>
                            <a:srgbClr val="0070C0"/>
                          </a:solidFill>
                        </a:rPr>
                        <a:t>132 Hallazgos</a:t>
                      </a:r>
                    </a:p>
                  </a:txBody>
                  <a:tcPr anchor="ctr"/>
                </a:tc>
                <a:tc>
                  <a:txBody>
                    <a:bodyPr/>
                    <a:lstStyle/>
                    <a:p>
                      <a:pPr algn="ctr"/>
                      <a:r>
                        <a:rPr lang="es-MX" sz="1200" b="1" dirty="0">
                          <a:solidFill>
                            <a:srgbClr val="0070C0"/>
                          </a:solidFill>
                        </a:rPr>
                        <a:t>9.40 km</a:t>
                      </a:r>
                    </a:p>
                  </a:txBody>
                  <a:tcPr anchor="ctr"/>
                </a:tc>
                <a:extLst>
                  <a:ext uri="{0D108BD9-81ED-4DB2-BD59-A6C34878D82A}">
                    <a16:rowId xmlns:a16="http://schemas.microsoft.com/office/drawing/2014/main" val="1692894487"/>
                  </a:ext>
                </a:extLst>
              </a:tr>
              <a:tr h="370840">
                <a:tc>
                  <a:txBody>
                    <a:bodyPr/>
                    <a:lstStyle/>
                    <a:p>
                      <a:r>
                        <a:rPr lang="es-MX" sz="1200" dirty="0"/>
                        <a:t>Brecha Manual</a:t>
                      </a:r>
                    </a:p>
                  </a:txBody>
                  <a:tcPr anchor="ctr"/>
                </a:tc>
                <a:tc>
                  <a:txBody>
                    <a:bodyPr/>
                    <a:lstStyle/>
                    <a:p>
                      <a:pPr algn="ctr"/>
                      <a:r>
                        <a:rPr lang="es-MX" sz="1200" dirty="0"/>
                        <a:t>SI</a:t>
                      </a:r>
                      <a:endParaRPr lang="es-MX" sz="1200" b="0" dirty="0">
                        <a:solidFill>
                          <a:schemeClr val="tx1"/>
                        </a:solidFill>
                      </a:endParaRPr>
                    </a:p>
                  </a:txBody>
                  <a:tcPr anchor="ctr"/>
                </a:tc>
                <a:tc>
                  <a:txBody>
                    <a:bodyPr/>
                    <a:lstStyle/>
                    <a:p>
                      <a:pPr algn="ctr"/>
                      <a:r>
                        <a:rPr lang="es-MX" sz="1200" b="1" dirty="0">
                          <a:solidFill>
                            <a:srgbClr val="0070C0"/>
                          </a:solidFill>
                        </a:rPr>
                        <a:t>7.96 km</a:t>
                      </a:r>
                    </a:p>
                  </a:txBody>
                  <a:tcPr anchor="ctr"/>
                </a:tc>
                <a:extLst>
                  <a:ext uri="{0D108BD9-81ED-4DB2-BD59-A6C34878D82A}">
                    <a16:rowId xmlns:a16="http://schemas.microsoft.com/office/drawing/2014/main" val="1704134124"/>
                  </a:ext>
                </a:extLst>
              </a:tr>
              <a:tr h="370840">
                <a:tc>
                  <a:txBody>
                    <a:bodyPr/>
                    <a:lstStyle/>
                    <a:p>
                      <a:r>
                        <a:rPr lang="es-MX" sz="1200" dirty="0"/>
                        <a:t>Adquisición de Predios</a:t>
                      </a:r>
                    </a:p>
                  </a:txBody>
                  <a:tcPr anchor="ctr"/>
                </a:tc>
                <a:tc>
                  <a:txBody>
                    <a:bodyPr/>
                    <a:lstStyle/>
                    <a:p>
                      <a:pPr algn="ctr"/>
                      <a:r>
                        <a:rPr lang="es-MX" sz="1200" b="0" dirty="0">
                          <a:solidFill>
                            <a:schemeClr val="tx1"/>
                          </a:solidFill>
                        </a:rPr>
                        <a:t>No</a:t>
                      </a: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s-MX" sz="1200" b="0" dirty="0">
                          <a:solidFill>
                            <a:schemeClr val="tx1"/>
                          </a:solidFill>
                        </a:rPr>
                        <a:t>0.0 km</a:t>
                      </a:r>
                    </a:p>
                  </a:txBody>
                  <a:tcPr anchor="ctr"/>
                </a:tc>
                <a:extLst>
                  <a:ext uri="{0D108BD9-81ED-4DB2-BD59-A6C34878D82A}">
                    <a16:rowId xmlns:a16="http://schemas.microsoft.com/office/drawing/2014/main" val="1542687439"/>
                  </a:ext>
                </a:extLst>
              </a:tr>
            </a:tbl>
          </a:graphicData>
        </a:graphic>
      </p:graphicFrame>
    </p:spTree>
    <p:extLst>
      <p:ext uri="{BB962C8B-B14F-4D97-AF65-F5344CB8AC3E}">
        <p14:creationId xmlns:p14="http://schemas.microsoft.com/office/powerpoint/2010/main" val="116848909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9542A58-974E-1D4C-961B-9BD246B84D50}"/>
              </a:ext>
            </a:extLst>
          </p:cNvPr>
          <p:cNvPicPr>
            <a:picLocks noChangeAspect="1"/>
          </p:cNvPicPr>
          <p:nvPr/>
        </p:nvPicPr>
        <p:blipFill>
          <a:blip r:embed="rId2"/>
          <a:stretch>
            <a:fillRect/>
          </a:stretch>
        </p:blipFill>
        <p:spPr>
          <a:xfrm>
            <a:off x="0" y="-78059"/>
            <a:ext cx="12203152" cy="6936059"/>
          </a:xfrm>
          <a:prstGeom prst="rect">
            <a:avLst/>
          </a:prstGeom>
        </p:spPr>
      </p:pic>
      <p:pic>
        <p:nvPicPr>
          <p:cNvPr id="18" name="Imagen 17">
            <a:extLst>
              <a:ext uri="{FF2B5EF4-FFF2-40B4-BE49-F238E27FC236}">
                <a16:creationId xmlns:a16="http://schemas.microsoft.com/office/drawing/2014/main" id="{BE49A12D-8C7B-964E-9507-15008E920B4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07227" y="3035222"/>
            <a:ext cx="2588697" cy="709495"/>
          </a:xfrm>
          <a:prstGeom prst="rect">
            <a:avLst/>
          </a:prstGeom>
        </p:spPr>
      </p:pic>
    </p:spTree>
    <p:extLst>
      <p:ext uri="{BB962C8B-B14F-4D97-AF65-F5344CB8AC3E}">
        <p14:creationId xmlns:p14="http://schemas.microsoft.com/office/powerpoint/2010/main" val="246218654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14156</TotalTime>
  <Words>7588</Words>
  <Application>Microsoft Macintosh PowerPoint</Application>
  <PresentationFormat>Panorámica</PresentationFormat>
  <Paragraphs>3536</Paragraphs>
  <Slides>97</Slides>
  <Notes>12</Notes>
  <HiddenSlides>0</HiddenSlides>
  <MMClips>0</MMClips>
  <ScaleCrop>false</ScaleCrop>
  <HeadingPairs>
    <vt:vector size="6" baseType="variant">
      <vt:variant>
        <vt:lpstr>Fuentes usadas</vt:lpstr>
      </vt:variant>
      <vt:variant>
        <vt:i4>18</vt:i4>
      </vt:variant>
      <vt:variant>
        <vt:lpstr>Tema</vt:lpstr>
      </vt:variant>
      <vt:variant>
        <vt:i4>1</vt:i4>
      </vt:variant>
      <vt:variant>
        <vt:lpstr>Títulos de diapositiva</vt:lpstr>
      </vt:variant>
      <vt:variant>
        <vt:i4>97</vt:i4>
      </vt:variant>
    </vt:vector>
  </HeadingPairs>
  <TitlesOfParts>
    <vt:vector size="116" baseType="lpstr">
      <vt:lpstr>Arial</vt:lpstr>
      <vt:lpstr>Arial Rounded MT Bold</vt:lpstr>
      <vt:lpstr>Calibri</vt:lpstr>
      <vt:lpstr>Calibri Light</vt:lpstr>
      <vt:lpstr>Euclid Flex</vt:lpstr>
      <vt:lpstr>Euclid Flex Light</vt:lpstr>
      <vt:lpstr>Helvetica</vt:lpstr>
      <vt:lpstr>Montserrat</vt:lpstr>
      <vt:lpstr>Montserrat Black</vt:lpstr>
      <vt:lpstr>Montserrat ExtraBold</vt:lpstr>
      <vt:lpstr>Montserrat Light</vt:lpstr>
      <vt:lpstr>Montserrat Medium</vt:lpstr>
      <vt:lpstr>Montserrat SemiBold</vt:lpstr>
      <vt:lpstr>Montserrat-ExtraBold</vt:lpstr>
      <vt:lpstr>Montserrat-Medium</vt:lpstr>
      <vt:lpstr>Montserrat-Thin</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Microsoft Office User</cp:lastModifiedBy>
  <cp:revision>390</cp:revision>
  <dcterms:created xsi:type="dcterms:W3CDTF">2022-09-28T14:28:34Z</dcterms:created>
  <dcterms:modified xsi:type="dcterms:W3CDTF">2022-10-09T02:56:01Z</dcterms:modified>
</cp:coreProperties>
</file>